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9" r:id="rId6"/>
    <p:sldId id="258"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1" r:id="rId27"/>
    <p:sldId id="280" r:id="rId28"/>
    <p:sldId id="282" r:id="rId29"/>
    <p:sldId id="283" r:id="rId30"/>
    <p:sldId id="284" r:id="rId31"/>
    <p:sldId id="294" r:id="rId32"/>
    <p:sldId id="285" r:id="rId33"/>
    <p:sldId id="286" r:id="rId34"/>
    <p:sldId id="287" r:id="rId35"/>
    <p:sldId id="288" r:id="rId36"/>
    <p:sldId id="289" r:id="rId37"/>
    <p:sldId id="295" r:id="rId38"/>
    <p:sldId id="290" r:id="rId39"/>
    <p:sldId id="291" r:id="rId40"/>
    <p:sldId id="292" r:id="rId41"/>
    <p:sldId id="297" r:id="rId42"/>
    <p:sldId id="298" r:id="rId43"/>
    <p:sldId id="299" r:id="rId44"/>
    <p:sldId id="300" r:id="rId45"/>
    <p:sldId id="301" r:id="rId46"/>
    <p:sldId id="296" r:id="rId47"/>
    <p:sldId id="302" r:id="rId48"/>
    <p:sldId id="257" r:id="rId49"/>
  </p:sldIdLst>
  <p:sldSz cx="12192000" cy="6858000"/>
  <p:notesSz cx="6735763" cy="98663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2" autoAdjust="0"/>
    <p:restoredTop sz="94660"/>
  </p:normalViewPr>
  <p:slideViewPr>
    <p:cSldViewPr snapToGrid="0">
      <p:cViewPr varScale="1">
        <p:scale>
          <a:sx n="127" d="100"/>
          <a:sy n="127" d="100"/>
        </p:scale>
        <p:origin x="293"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08A748-1581-44A4-A9DF-ED9DDF45DA1F}"/>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CAFE8C8D-9C59-40C8-B6E3-A8747ACF9C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60319152-3541-46BB-B879-3FE6BB0DD5D3}"/>
              </a:ext>
            </a:extLst>
          </p:cNvPr>
          <p:cNvSpPr>
            <a:spLocks noGrp="1"/>
          </p:cNvSpPr>
          <p:nvPr>
            <p:ph type="dt" sz="half" idx="10"/>
          </p:nvPr>
        </p:nvSpPr>
        <p:spPr/>
        <p:txBody>
          <a:bodyPr/>
          <a:lstStyle/>
          <a:p>
            <a:fld id="{2A8602F4-C131-43E4-9CF3-7FC709FF3186}" type="datetimeFigureOut">
              <a:rPr lang="fr-BE" smtClean="0"/>
              <a:t>16-08-22</a:t>
            </a:fld>
            <a:endParaRPr lang="fr-BE" dirty="0"/>
          </a:p>
        </p:txBody>
      </p:sp>
      <p:sp>
        <p:nvSpPr>
          <p:cNvPr id="5" name="Espace réservé du pied de page 4">
            <a:extLst>
              <a:ext uri="{FF2B5EF4-FFF2-40B4-BE49-F238E27FC236}">
                <a16:creationId xmlns:a16="http://schemas.microsoft.com/office/drawing/2014/main" id="{8D6F12EF-69C7-4556-BD20-B0568E29EDB2}"/>
              </a:ext>
            </a:extLst>
          </p:cNvPr>
          <p:cNvSpPr>
            <a:spLocks noGrp="1"/>
          </p:cNvSpPr>
          <p:nvPr>
            <p:ph type="ftr" sz="quarter" idx="11"/>
          </p:nvPr>
        </p:nvSpPr>
        <p:spPr/>
        <p:txBody>
          <a:bodyPr/>
          <a:lstStyle/>
          <a:p>
            <a:endParaRPr lang="fr-BE" dirty="0"/>
          </a:p>
        </p:txBody>
      </p:sp>
      <p:sp>
        <p:nvSpPr>
          <p:cNvPr id="6" name="Espace réservé du numéro de diapositive 5">
            <a:extLst>
              <a:ext uri="{FF2B5EF4-FFF2-40B4-BE49-F238E27FC236}">
                <a16:creationId xmlns:a16="http://schemas.microsoft.com/office/drawing/2014/main" id="{50FCF106-E8FC-46EB-9EE6-4CB406A2DCF4}"/>
              </a:ext>
            </a:extLst>
          </p:cNvPr>
          <p:cNvSpPr>
            <a:spLocks noGrp="1"/>
          </p:cNvSpPr>
          <p:nvPr>
            <p:ph type="sldNum" sz="quarter" idx="12"/>
          </p:nvPr>
        </p:nvSpPr>
        <p:spPr/>
        <p:txBody>
          <a:bodyPr/>
          <a:lstStyle/>
          <a:p>
            <a:fld id="{1BDF2987-CF4E-4F2E-99C5-919EC60F3B55}" type="slidenum">
              <a:rPr lang="fr-BE" smtClean="0"/>
              <a:t>‹#›</a:t>
            </a:fld>
            <a:endParaRPr lang="fr-BE" dirty="0"/>
          </a:p>
        </p:txBody>
      </p:sp>
    </p:spTree>
    <p:extLst>
      <p:ext uri="{BB962C8B-B14F-4D97-AF65-F5344CB8AC3E}">
        <p14:creationId xmlns:p14="http://schemas.microsoft.com/office/powerpoint/2010/main" val="356486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AE1D76-CD36-43AE-82C1-9E6FAAFDA687}"/>
              </a:ext>
            </a:extLst>
          </p:cNvPr>
          <p:cNvSpPr>
            <a:spLocks noGrp="1"/>
          </p:cNvSpPr>
          <p:nvPr>
            <p:ph type="title"/>
          </p:nvPr>
        </p:nvSpPr>
        <p:spPr/>
        <p:txBody>
          <a:bodyPr/>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5560B898-7264-4D0C-9DCB-732B27D118EC}"/>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6AAC8942-7C1C-4519-9E64-E6C6592302F3}"/>
              </a:ext>
            </a:extLst>
          </p:cNvPr>
          <p:cNvSpPr>
            <a:spLocks noGrp="1"/>
          </p:cNvSpPr>
          <p:nvPr>
            <p:ph type="dt" sz="half" idx="10"/>
          </p:nvPr>
        </p:nvSpPr>
        <p:spPr/>
        <p:txBody>
          <a:bodyPr/>
          <a:lstStyle/>
          <a:p>
            <a:fld id="{2A8602F4-C131-43E4-9CF3-7FC709FF3186}" type="datetimeFigureOut">
              <a:rPr lang="fr-BE" smtClean="0"/>
              <a:t>16-08-22</a:t>
            </a:fld>
            <a:endParaRPr lang="fr-BE" dirty="0"/>
          </a:p>
        </p:txBody>
      </p:sp>
      <p:sp>
        <p:nvSpPr>
          <p:cNvPr id="5" name="Espace réservé du pied de page 4">
            <a:extLst>
              <a:ext uri="{FF2B5EF4-FFF2-40B4-BE49-F238E27FC236}">
                <a16:creationId xmlns:a16="http://schemas.microsoft.com/office/drawing/2014/main" id="{24DD3E85-309F-46DB-8807-9ABC6BB214CF}"/>
              </a:ext>
            </a:extLst>
          </p:cNvPr>
          <p:cNvSpPr>
            <a:spLocks noGrp="1"/>
          </p:cNvSpPr>
          <p:nvPr>
            <p:ph type="ftr" sz="quarter" idx="11"/>
          </p:nvPr>
        </p:nvSpPr>
        <p:spPr/>
        <p:txBody>
          <a:bodyPr/>
          <a:lstStyle/>
          <a:p>
            <a:endParaRPr lang="fr-BE" dirty="0"/>
          </a:p>
        </p:txBody>
      </p:sp>
      <p:sp>
        <p:nvSpPr>
          <p:cNvPr id="6" name="Espace réservé du numéro de diapositive 5">
            <a:extLst>
              <a:ext uri="{FF2B5EF4-FFF2-40B4-BE49-F238E27FC236}">
                <a16:creationId xmlns:a16="http://schemas.microsoft.com/office/drawing/2014/main" id="{A1CCCC40-7FF9-421D-B0CF-F9BF12EEEB52}"/>
              </a:ext>
            </a:extLst>
          </p:cNvPr>
          <p:cNvSpPr>
            <a:spLocks noGrp="1"/>
          </p:cNvSpPr>
          <p:nvPr>
            <p:ph type="sldNum" sz="quarter" idx="12"/>
          </p:nvPr>
        </p:nvSpPr>
        <p:spPr/>
        <p:txBody>
          <a:bodyPr/>
          <a:lstStyle/>
          <a:p>
            <a:fld id="{1BDF2987-CF4E-4F2E-99C5-919EC60F3B55}" type="slidenum">
              <a:rPr lang="fr-BE" smtClean="0"/>
              <a:t>‹#›</a:t>
            </a:fld>
            <a:endParaRPr lang="fr-BE" dirty="0"/>
          </a:p>
        </p:txBody>
      </p:sp>
    </p:spTree>
    <p:extLst>
      <p:ext uri="{BB962C8B-B14F-4D97-AF65-F5344CB8AC3E}">
        <p14:creationId xmlns:p14="http://schemas.microsoft.com/office/powerpoint/2010/main" val="27564946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52F973EA-F26F-49D1-B84F-6E56B2A9FB23}"/>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404A9D44-D650-4D67-9D15-89A2C6BFC0D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3F6205C6-EF27-4298-A5E6-3F5AF0FFD5A3}"/>
              </a:ext>
            </a:extLst>
          </p:cNvPr>
          <p:cNvSpPr>
            <a:spLocks noGrp="1"/>
          </p:cNvSpPr>
          <p:nvPr>
            <p:ph type="dt" sz="half" idx="10"/>
          </p:nvPr>
        </p:nvSpPr>
        <p:spPr/>
        <p:txBody>
          <a:bodyPr/>
          <a:lstStyle/>
          <a:p>
            <a:fld id="{2A8602F4-C131-43E4-9CF3-7FC709FF3186}" type="datetimeFigureOut">
              <a:rPr lang="fr-BE" smtClean="0"/>
              <a:t>16-08-22</a:t>
            </a:fld>
            <a:endParaRPr lang="fr-BE" dirty="0"/>
          </a:p>
        </p:txBody>
      </p:sp>
      <p:sp>
        <p:nvSpPr>
          <p:cNvPr id="5" name="Espace réservé du pied de page 4">
            <a:extLst>
              <a:ext uri="{FF2B5EF4-FFF2-40B4-BE49-F238E27FC236}">
                <a16:creationId xmlns:a16="http://schemas.microsoft.com/office/drawing/2014/main" id="{61F9DE92-2B47-4F9D-B3A3-EE7CE092D138}"/>
              </a:ext>
            </a:extLst>
          </p:cNvPr>
          <p:cNvSpPr>
            <a:spLocks noGrp="1"/>
          </p:cNvSpPr>
          <p:nvPr>
            <p:ph type="ftr" sz="quarter" idx="11"/>
          </p:nvPr>
        </p:nvSpPr>
        <p:spPr/>
        <p:txBody>
          <a:bodyPr/>
          <a:lstStyle/>
          <a:p>
            <a:endParaRPr lang="fr-BE" dirty="0"/>
          </a:p>
        </p:txBody>
      </p:sp>
      <p:sp>
        <p:nvSpPr>
          <p:cNvPr id="6" name="Espace réservé du numéro de diapositive 5">
            <a:extLst>
              <a:ext uri="{FF2B5EF4-FFF2-40B4-BE49-F238E27FC236}">
                <a16:creationId xmlns:a16="http://schemas.microsoft.com/office/drawing/2014/main" id="{89BDA69E-3E4B-46C3-85E3-1BAAA41BF9BA}"/>
              </a:ext>
            </a:extLst>
          </p:cNvPr>
          <p:cNvSpPr>
            <a:spLocks noGrp="1"/>
          </p:cNvSpPr>
          <p:nvPr>
            <p:ph type="sldNum" sz="quarter" idx="12"/>
          </p:nvPr>
        </p:nvSpPr>
        <p:spPr/>
        <p:txBody>
          <a:bodyPr/>
          <a:lstStyle/>
          <a:p>
            <a:fld id="{1BDF2987-CF4E-4F2E-99C5-919EC60F3B55}" type="slidenum">
              <a:rPr lang="fr-BE" smtClean="0"/>
              <a:t>‹#›</a:t>
            </a:fld>
            <a:endParaRPr lang="fr-BE" dirty="0"/>
          </a:p>
        </p:txBody>
      </p:sp>
    </p:spTree>
    <p:extLst>
      <p:ext uri="{BB962C8B-B14F-4D97-AF65-F5344CB8AC3E}">
        <p14:creationId xmlns:p14="http://schemas.microsoft.com/office/powerpoint/2010/main" val="471179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66EEAF-1501-4FE2-89C3-7DD85D8127B3}"/>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4C6809FA-B09E-4507-B128-A49C27FE253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9E4BEA06-9570-4848-A04A-3973AAB54A99}"/>
              </a:ext>
            </a:extLst>
          </p:cNvPr>
          <p:cNvSpPr>
            <a:spLocks noGrp="1"/>
          </p:cNvSpPr>
          <p:nvPr>
            <p:ph type="dt" sz="half" idx="10"/>
          </p:nvPr>
        </p:nvSpPr>
        <p:spPr/>
        <p:txBody>
          <a:bodyPr/>
          <a:lstStyle/>
          <a:p>
            <a:fld id="{2A8602F4-C131-43E4-9CF3-7FC709FF3186}" type="datetimeFigureOut">
              <a:rPr lang="fr-BE" smtClean="0"/>
              <a:t>16-08-22</a:t>
            </a:fld>
            <a:endParaRPr lang="fr-BE" dirty="0"/>
          </a:p>
        </p:txBody>
      </p:sp>
      <p:sp>
        <p:nvSpPr>
          <p:cNvPr id="5" name="Espace réservé du pied de page 4">
            <a:extLst>
              <a:ext uri="{FF2B5EF4-FFF2-40B4-BE49-F238E27FC236}">
                <a16:creationId xmlns:a16="http://schemas.microsoft.com/office/drawing/2014/main" id="{E57F83CC-2C14-4A78-8F78-9E8AC3FE0C86}"/>
              </a:ext>
            </a:extLst>
          </p:cNvPr>
          <p:cNvSpPr>
            <a:spLocks noGrp="1"/>
          </p:cNvSpPr>
          <p:nvPr>
            <p:ph type="ftr" sz="quarter" idx="11"/>
          </p:nvPr>
        </p:nvSpPr>
        <p:spPr/>
        <p:txBody>
          <a:bodyPr/>
          <a:lstStyle/>
          <a:p>
            <a:endParaRPr lang="fr-BE" dirty="0"/>
          </a:p>
        </p:txBody>
      </p:sp>
      <p:sp>
        <p:nvSpPr>
          <p:cNvPr id="6" name="Espace réservé du numéro de diapositive 5">
            <a:extLst>
              <a:ext uri="{FF2B5EF4-FFF2-40B4-BE49-F238E27FC236}">
                <a16:creationId xmlns:a16="http://schemas.microsoft.com/office/drawing/2014/main" id="{304A8F36-51FA-4ECA-9A9B-7F065C9D5327}"/>
              </a:ext>
            </a:extLst>
          </p:cNvPr>
          <p:cNvSpPr>
            <a:spLocks noGrp="1"/>
          </p:cNvSpPr>
          <p:nvPr>
            <p:ph type="sldNum" sz="quarter" idx="12"/>
          </p:nvPr>
        </p:nvSpPr>
        <p:spPr/>
        <p:txBody>
          <a:bodyPr/>
          <a:lstStyle/>
          <a:p>
            <a:fld id="{1BDF2987-CF4E-4F2E-99C5-919EC60F3B55}" type="slidenum">
              <a:rPr lang="fr-BE" smtClean="0"/>
              <a:t>‹#›</a:t>
            </a:fld>
            <a:endParaRPr lang="fr-BE" dirty="0"/>
          </a:p>
        </p:txBody>
      </p:sp>
    </p:spTree>
    <p:extLst>
      <p:ext uri="{BB962C8B-B14F-4D97-AF65-F5344CB8AC3E}">
        <p14:creationId xmlns:p14="http://schemas.microsoft.com/office/powerpoint/2010/main" val="719700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1518CA-2DAF-45DC-BC67-1A6FDA012A09}"/>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CECA2EA6-1B79-405D-900D-6FD3B2DF4A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F290183-2CEB-4225-BA2C-41BAA0E4761B}"/>
              </a:ext>
            </a:extLst>
          </p:cNvPr>
          <p:cNvSpPr>
            <a:spLocks noGrp="1"/>
          </p:cNvSpPr>
          <p:nvPr>
            <p:ph type="dt" sz="half" idx="10"/>
          </p:nvPr>
        </p:nvSpPr>
        <p:spPr/>
        <p:txBody>
          <a:bodyPr/>
          <a:lstStyle/>
          <a:p>
            <a:fld id="{2A8602F4-C131-43E4-9CF3-7FC709FF3186}" type="datetimeFigureOut">
              <a:rPr lang="fr-BE" smtClean="0"/>
              <a:t>16-08-22</a:t>
            </a:fld>
            <a:endParaRPr lang="fr-BE" dirty="0"/>
          </a:p>
        </p:txBody>
      </p:sp>
      <p:sp>
        <p:nvSpPr>
          <p:cNvPr id="5" name="Espace réservé du pied de page 4">
            <a:extLst>
              <a:ext uri="{FF2B5EF4-FFF2-40B4-BE49-F238E27FC236}">
                <a16:creationId xmlns:a16="http://schemas.microsoft.com/office/drawing/2014/main" id="{CBC113CE-A657-4615-9CFC-FD3275901694}"/>
              </a:ext>
            </a:extLst>
          </p:cNvPr>
          <p:cNvSpPr>
            <a:spLocks noGrp="1"/>
          </p:cNvSpPr>
          <p:nvPr>
            <p:ph type="ftr" sz="quarter" idx="11"/>
          </p:nvPr>
        </p:nvSpPr>
        <p:spPr/>
        <p:txBody>
          <a:bodyPr/>
          <a:lstStyle/>
          <a:p>
            <a:endParaRPr lang="fr-BE" dirty="0"/>
          </a:p>
        </p:txBody>
      </p:sp>
      <p:sp>
        <p:nvSpPr>
          <p:cNvPr id="6" name="Espace réservé du numéro de diapositive 5">
            <a:extLst>
              <a:ext uri="{FF2B5EF4-FFF2-40B4-BE49-F238E27FC236}">
                <a16:creationId xmlns:a16="http://schemas.microsoft.com/office/drawing/2014/main" id="{9A04A963-65F8-42B9-BE70-0C88C7355607}"/>
              </a:ext>
            </a:extLst>
          </p:cNvPr>
          <p:cNvSpPr>
            <a:spLocks noGrp="1"/>
          </p:cNvSpPr>
          <p:nvPr>
            <p:ph type="sldNum" sz="quarter" idx="12"/>
          </p:nvPr>
        </p:nvSpPr>
        <p:spPr/>
        <p:txBody>
          <a:bodyPr/>
          <a:lstStyle/>
          <a:p>
            <a:fld id="{1BDF2987-CF4E-4F2E-99C5-919EC60F3B55}" type="slidenum">
              <a:rPr lang="fr-BE" smtClean="0"/>
              <a:t>‹#›</a:t>
            </a:fld>
            <a:endParaRPr lang="fr-BE" dirty="0"/>
          </a:p>
        </p:txBody>
      </p:sp>
    </p:spTree>
    <p:extLst>
      <p:ext uri="{BB962C8B-B14F-4D97-AF65-F5344CB8AC3E}">
        <p14:creationId xmlns:p14="http://schemas.microsoft.com/office/powerpoint/2010/main" val="4174569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381F17-779E-4E19-97BD-C50B451B640C}"/>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FC1199F8-7B1F-4E5F-9675-1D3D2E7FFDCC}"/>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B0D1761B-3BEA-4E5F-91A0-A04D428E72C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3DDF7D0C-CB59-4053-B95E-B11DBAF31CB1}"/>
              </a:ext>
            </a:extLst>
          </p:cNvPr>
          <p:cNvSpPr>
            <a:spLocks noGrp="1"/>
          </p:cNvSpPr>
          <p:nvPr>
            <p:ph type="dt" sz="half" idx="10"/>
          </p:nvPr>
        </p:nvSpPr>
        <p:spPr/>
        <p:txBody>
          <a:bodyPr/>
          <a:lstStyle/>
          <a:p>
            <a:fld id="{2A8602F4-C131-43E4-9CF3-7FC709FF3186}" type="datetimeFigureOut">
              <a:rPr lang="fr-BE" smtClean="0"/>
              <a:t>16-08-22</a:t>
            </a:fld>
            <a:endParaRPr lang="fr-BE" dirty="0"/>
          </a:p>
        </p:txBody>
      </p:sp>
      <p:sp>
        <p:nvSpPr>
          <p:cNvPr id="6" name="Espace réservé du pied de page 5">
            <a:extLst>
              <a:ext uri="{FF2B5EF4-FFF2-40B4-BE49-F238E27FC236}">
                <a16:creationId xmlns:a16="http://schemas.microsoft.com/office/drawing/2014/main" id="{E8860344-EDF1-480A-BC55-BD38D844CCC4}"/>
              </a:ext>
            </a:extLst>
          </p:cNvPr>
          <p:cNvSpPr>
            <a:spLocks noGrp="1"/>
          </p:cNvSpPr>
          <p:nvPr>
            <p:ph type="ftr" sz="quarter" idx="11"/>
          </p:nvPr>
        </p:nvSpPr>
        <p:spPr/>
        <p:txBody>
          <a:bodyPr/>
          <a:lstStyle/>
          <a:p>
            <a:endParaRPr lang="fr-BE" dirty="0"/>
          </a:p>
        </p:txBody>
      </p:sp>
      <p:sp>
        <p:nvSpPr>
          <p:cNvPr id="7" name="Espace réservé du numéro de diapositive 6">
            <a:extLst>
              <a:ext uri="{FF2B5EF4-FFF2-40B4-BE49-F238E27FC236}">
                <a16:creationId xmlns:a16="http://schemas.microsoft.com/office/drawing/2014/main" id="{C5DBC8DF-6473-4E5A-B5AF-C93DEDB756E2}"/>
              </a:ext>
            </a:extLst>
          </p:cNvPr>
          <p:cNvSpPr>
            <a:spLocks noGrp="1"/>
          </p:cNvSpPr>
          <p:nvPr>
            <p:ph type="sldNum" sz="quarter" idx="12"/>
          </p:nvPr>
        </p:nvSpPr>
        <p:spPr/>
        <p:txBody>
          <a:bodyPr/>
          <a:lstStyle/>
          <a:p>
            <a:fld id="{1BDF2987-CF4E-4F2E-99C5-919EC60F3B55}" type="slidenum">
              <a:rPr lang="fr-BE" smtClean="0"/>
              <a:t>‹#›</a:t>
            </a:fld>
            <a:endParaRPr lang="fr-BE" dirty="0"/>
          </a:p>
        </p:txBody>
      </p:sp>
    </p:spTree>
    <p:extLst>
      <p:ext uri="{BB962C8B-B14F-4D97-AF65-F5344CB8AC3E}">
        <p14:creationId xmlns:p14="http://schemas.microsoft.com/office/powerpoint/2010/main" val="1266758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D6DD90-429C-41CB-9A3A-BB1A16FC71CE}"/>
              </a:ext>
            </a:extLst>
          </p:cNvPr>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B51D39B5-7B10-44FA-92BF-20201CA87F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E9587138-9B38-4A46-A4EF-3A6837A9DBF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A75291D5-4C4B-425D-A158-0E29FC1230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680AF7A-5A4F-483D-9B5E-F2A91CF797C6}"/>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C8E3EFA4-F194-4470-830C-ABCE098EBFCD}"/>
              </a:ext>
            </a:extLst>
          </p:cNvPr>
          <p:cNvSpPr>
            <a:spLocks noGrp="1"/>
          </p:cNvSpPr>
          <p:nvPr>
            <p:ph type="dt" sz="half" idx="10"/>
          </p:nvPr>
        </p:nvSpPr>
        <p:spPr/>
        <p:txBody>
          <a:bodyPr/>
          <a:lstStyle/>
          <a:p>
            <a:fld id="{2A8602F4-C131-43E4-9CF3-7FC709FF3186}" type="datetimeFigureOut">
              <a:rPr lang="fr-BE" smtClean="0"/>
              <a:t>16-08-22</a:t>
            </a:fld>
            <a:endParaRPr lang="fr-BE" dirty="0"/>
          </a:p>
        </p:txBody>
      </p:sp>
      <p:sp>
        <p:nvSpPr>
          <p:cNvPr id="8" name="Espace réservé du pied de page 7">
            <a:extLst>
              <a:ext uri="{FF2B5EF4-FFF2-40B4-BE49-F238E27FC236}">
                <a16:creationId xmlns:a16="http://schemas.microsoft.com/office/drawing/2014/main" id="{0F51C872-FE40-48A8-B914-920B5901A6A6}"/>
              </a:ext>
            </a:extLst>
          </p:cNvPr>
          <p:cNvSpPr>
            <a:spLocks noGrp="1"/>
          </p:cNvSpPr>
          <p:nvPr>
            <p:ph type="ftr" sz="quarter" idx="11"/>
          </p:nvPr>
        </p:nvSpPr>
        <p:spPr/>
        <p:txBody>
          <a:bodyPr/>
          <a:lstStyle/>
          <a:p>
            <a:endParaRPr lang="fr-BE" dirty="0"/>
          </a:p>
        </p:txBody>
      </p:sp>
      <p:sp>
        <p:nvSpPr>
          <p:cNvPr id="9" name="Espace réservé du numéro de diapositive 8">
            <a:extLst>
              <a:ext uri="{FF2B5EF4-FFF2-40B4-BE49-F238E27FC236}">
                <a16:creationId xmlns:a16="http://schemas.microsoft.com/office/drawing/2014/main" id="{DDDD2A39-F75B-41A7-983C-84DAC8E2375F}"/>
              </a:ext>
            </a:extLst>
          </p:cNvPr>
          <p:cNvSpPr>
            <a:spLocks noGrp="1"/>
          </p:cNvSpPr>
          <p:nvPr>
            <p:ph type="sldNum" sz="quarter" idx="12"/>
          </p:nvPr>
        </p:nvSpPr>
        <p:spPr/>
        <p:txBody>
          <a:bodyPr/>
          <a:lstStyle/>
          <a:p>
            <a:fld id="{1BDF2987-CF4E-4F2E-99C5-919EC60F3B55}" type="slidenum">
              <a:rPr lang="fr-BE" smtClean="0"/>
              <a:t>‹#›</a:t>
            </a:fld>
            <a:endParaRPr lang="fr-BE" dirty="0"/>
          </a:p>
        </p:txBody>
      </p:sp>
    </p:spTree>
    <p:extLst>
      <p:ext uri="{BB962C8B-B14F-4D97-AF65-F5344CB8AC3E}">
        <p14:creationId xmlns:p14="http://schemas.microsoft.com/office/powerpoint/2010/main" val="2789826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68B565-4E4D-4138-B29A-3E87278E9FB0}"/>
              </a:ext>
            </a:extLst>
          </p:cNvPr>
          <p:cNvSpPr>
            <a:spLocks noGrp="1"/>
          </p:cNvSpPr>
          <p:nvPr>
            <p:ph type="title"/>
          </p:nvPr>
        </p:nvSpPr>
        <p:spPr/>
        <p:txBody>
          <a:bodyPr/>
          <a:lstStyle/>
          <a:p>
            <a:r>
              <a:rPr lang="fr-FR"/>
              <a:t>Modifiez le style du titre</a:t>
            </a:r>
            <a:endParaRPr lang="fr-BE"/>
          </a:p>
        </p:txBody>
      </p:sp>
      <p:sp>
        <p:nvSpPr>
          <p:cNvPr id="3" name="Espace réservé de la date 2">
            <a:extLst>
              <a:ext uri="{FF2B5EF4-FFF2-40B4-BE49-F238E27FC236}">
                <a16:creationId xmlns:a16="http://schemas.microsoft.com/office/drawing/2014/main" id="{92B1E719-1D44-4B27-BC6C-E1570BB95630}"/>
              </a:ext>
            </a:extLst>
          </p:cNvPr>
          <p:cNvSpPr>
            <a:spLocks noGrp="1"/>
          </p:cNvSpPr>
          <p:nvPr>
            <p:ph type="dt" sz="half" idx="10"/>
          </p:nvPr>
        </p:nvSpPr>
        <p:spPr/>
        <p:txBody>
          <a:bodyPr/>
          <a:lstStyle/>
          <a:p>
            <a:fld id="{2A8602F4-C131-43E4-9CF3-7FC709FF3186}" type="datetimeFigureOut">
              <a:rPr lang="fr-BE" smtClean="0"/>
              <a:t>16-08-22</a:t>
            </a:fld>
            <a:endParaRPr lang="fr-BE" dirty="0"/>
          </a:p>
        </p:txBody>
      </p:sp>
      <p:sp>
        <p:nvSpPr>
          <p:cNvPr id="4" name="Espace réservé du pied de page 3">
            <a:extLst>
              <a:ext uri="{FF2B5EF4-FFF2-40B4-BE49-F238E27FC236}">
                <a16:creationId xmlns:a16="http://schemas.microsoft.com/office/drawing/2014/main" id="{EEF459E6-B9AF-4E40-985F-C4B3BDA45650}"/>
              </a:ext>
            </a:extLst>
          </p:cNvPr>
          <p:cNvSpPr>
            <a:spLocks noGrp="1"/>
          </p:cNvSpPr>
          <p:nvPr>
            <p:ph type="ftr" sz="quarter" idx="11"/>
          </p:nvPr>
        </p:nvSpPr>
        <p:spPr/>
        <p:txBody>
          <a:bodyPr/>
          <a:lstStyle/>
          <a:p>
            <a:endParaRPr lang="fr-BE" dirty="0"/>
          </a:p>
        </p:txBody>
      </p:sp>
      <p:sp>
        <p:nvSpPr>
          <p:cNvPr id="5" name="Espace réservé du numéro de diapositive 4">
            <a:extLst>
              <a:ext uri="{FF2B5EF4-FFF2-40B4-BE49-F238E27FC236}">
                <a16:creationId xmlns:a16="http://schemas.microsoft.com/office/drawing/2014/main" id="{F04F5007-3369-4BE9-988F-F2174F33D6E3}"/>
              </a:ext>
            </a:extLst>
          </p:cNvPr>
          <p:cNvSpPr>
            <a:spLocks noGrp="1"/>
          </p:cNvSpPr>
          <p:nvPr>
            <p:ph type="sldNum" sz="quarter" idx="12"/>
          </p:nvPr>
        </p:nvSpPr>
        <p:spPr/>
        <p:txBody>
          <a:bodyPr/>
          <a:lstStyle/>
          <a:p>
            <a:fld id="{1BDF2987-CF4E-4F2E-99C5-919EC60F3B55}" type="slidenum">
              <a:rPr lang="fr-BE" smtClean="0"/>
              <a:t>‹#›</a:t>
            </a:fld>
            <a:endParaRPr lang="fr-BE" dirty="0"/>
          </a:p>
        </p:txBody>
      </p:sp>
    </p:spTree>
    <p:extLst>
      <p:ext uri="{BB962C8B-B14F-4D97-AF65-F5344CB8AC3E}">
        <p14:creationId xmlns:p14="http://schemas.microsoft.com/office/powerpoint/2010/main" val="619767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4E17C16-C2B0-408A-B08C-C61DE95C0CDA}"/>
              </a:ext>
            </a:extLst>
          </p:cNvPr>
          <p:cNvSpPr>
            <a:spLocks noGrp="1"/>
          </p:cNvSpPr>
          <p:nvPr>
            <p:ph type="dt" sz="half" idx="10"/>
          </p:nvPr>
        </p:nvSpPr>
        <p:spPr/>
        <p:txBody>
          <a:bodyPr/>
          <a:lstStyle/>
          <a:p>
            <a:fld id="{2A8602F4-C131-43E4-9CF3-7FC709FF3186}" type="datetimeFigureOut">
              <a:rPr lang="fr-BE" smtClean="0"/>
              <a:t>16-08-22</a:t>
            </a:fld>
            <a:endParaRPr lang="fr-BE" dirty="0"/>
          </a:p>
        </p:txBody>
      </p:sp>
      <p:sp>
        <p:nvSpPr>
          <p:cNvPr id="3" name="Espace réservé du pied de page 2">
            <a:extLst>
              <a:ext uri="{FF2B5EF4-FFF2-40B4-BE49-F238E27FC236}">
                <a16:creationId xmlns:a16="http://schemas.microsoft.com/office/drawing/2014/main" id="{DFA5DAC1-E737-4BC3-97FC-61B65ED5BE6F}"/>
              </a:ext>
            </a:extLst>
          </p:cNvPr>
          <p:cNvSpPr>
            <a:spLocks noGrp="1"/>
          </p:cNvSpPr>
          <p:nvPr>
            <p:ph type="ftr" sz="quarter" idx="11"/>
          </p:nvPr>
        </p:nvSpPr>
        <p:spPr/>
        <p:txBody>
          <a:bodyPr/>
          <a:lstStyle/>
          <a:p>
            <a:endParaRPr lang="fr-BE" dirty="0"/>
          </a:p>
        </p:txBody>
      </p:sp>
      <p:sp>
        <p:nvSpPr>
          <p:cNvPr id="4" name="Espace réservé du numéro de diapositive 3">
            <a:extLst>
              <a:ext uri="{FF2B5EF4-FFF2-40B4-BE49-F238E27FC236}">
                <a16:creationId xmlns:a16="http://schemas.microsoft.com/office/drawing/2014/main" id="{8841936E-9772-463B-82A8-7F280B06935C}"/>
              </a:ext>
            </a:extLst>
          </p:cNvPr>
          <p:cNvSpPr>
            <a:spLocks noGrp="1"/>
          </p:cNvSpPr>
          <p:nvPr>
            <p:ph type="sldNum" sz="quarter" idx="12"/>
          </p:nvPr>
        </p:nvSpPr>
        <p:spPr/>
        <p:txBody>
          <a:bodyPr/>
          <a:lstStyle/>
          <a:p>
            <a:fld id="{1BDF2987-CF4E-4F2E-99C5-919EC60F3B55}" type="slidenum">
              <a:rPr lang="fr-BE" smtClean="0"/>
              <a:t>‹#›</a:t>
            </a:fld>
            <a:endParaRPr lang="fr-BE" dirty="0"/>
          </a:p>
        </p:txBody>
      </p:sp>
    </p:spTree>
    <p:extLst>
      <p:ext uri="{BB962C8B-B14F-4D97-AF65-F5344CB8AC3E}">
        <p14:creationId xmlns:p14="http://schemas.microsoft.com/office/powerpoint/2010/main" val="972743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D79BAA-EE03-4A7A-96FF-07CEE79FEA5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338E35D7-B47B-4FCB-A628-EB3A81F7AB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C5A75E58-69A2-45DF-A083-4A42CC502B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31A8145-11E9-42C0-A3A5-EB4659CB85B1}"/>
              </a:ext>
            </a:extLst>
          </p:cNvPr>
          <p:cNvSpPr>
            <a:spLocks noGrp="1"/>
          </p:cNvSpPr>
          <p:nvPr>
            <p:ph type="dt" sz="half" idx="10"/>
          </p:nvPr>
        </p:nvSpPr>
        <p:spPr/>
        <p:txBody>
          <a:bodyPr/>
          <a:lstStyle/>
          <a:p>
            <a:fld id="{2A8602F4-C131-43E4-9CF3-7FC709FF3186}" type="datetimeFigureOut">
              <a:rPr lang="fr-BE" smtClean="0"/>
              <a:t>16-08-22</a:t>
            </a:fld>
            <a:endParaRPr lang="fr-BE" dirty="0"/>
          </a:p>
        </p:txBody>
      </p:sp>
      <p:sp>
        <p:nvSpPr>
          <p:cNvPr id="6" name="Espace réservé du pied de page 5">
            <a:extLst>
              <a:ext uri="{FF2B5EF4-FFF2-40B4-BE49-F238E27FC236}">
                <a16:creationId xmlns:a16="http://schemas.microsoft.com/office/drawing/2014/main" id="{935F7496-1F4F-4017-8BBD-4BFEBBF6CD7A}"/>
              </a:ext>
            </a:extLst>
          </p:cNvPr>
          <p:cNvSpPr>
            <a:spLocks noGrp="1"/>
          </p:cNvSpPr>
          <p:nvPr>
            <p:ph type="ftr" sz="quarter" idx="11"/>
          </p:nvPr>
        </p:nvSpPr>
        <p:spPr/>
        <p:txBody>
          <a:bodyPr/>
          <a:lstStyle/>
          <a:p>
            <a:endParaRPr lang="fr-BE" dirty="0"/>
          </a:p>
        </p:txBody>
      </p:sp>
      <p:sp>
        <p:nvSpPr>
          <p:cNvPr id="7" name="Espace réservé du numéro de diapositive 6">
            <a:extLst>
              <a:ext uri="{FF2B5EF4-FFF2-40B4-BE49-F238E27FC236}">
                <a16:creationId xmlns:a16="http://schemas.microsoft.com/office/drawing/2014/main" id="{F3A9C338-52AE-4A3B-8477-13CA725C2D15}"/>
              </a:ext>
            </a:extLst>
          </p:cNvPr>
          <p:cNvSpPr>
            <a:spLocks noGrp="1"/>
          </p:cNvSpPr>
          <p:nvPr>
            <p:ph type="sldNum" sz="quarter" idx="12"/>
          </p:nvPr>
        </p:nvSpPr>
        <p:spPr/>
        <p:txBody>
          <a:bodyPr/>
          <a:lstStyle/>
          <a:p>
            <a:fld id="{1BDF2987-CF4E-4F2E-99C5-919EC60F3B55}" type="slidenum">
              <a:rPr lang="fr-BE" smtClean="0"/>
              <a:t>‹#›</a:t>
            </a:fld>
            <a:endParaRPr lang="fr-BE" dirty="0"/>
          </a:p>
        </p:txBody>
      </p:sp>
    </p:spTree>
    <p:extLst>
      <p:ext uri="{BB962C8B-B14F-4D97-AF65-F5344CB8AC3E}">
        <p14:creationId xmlns:p14="http://schemas.microsoft.com/office/powerpoint/2010/main" val="2303653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69953A-0473-4946-A773-67C9B842C15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D4CC19A1-BB76-4EA6-9A68-907359AFB6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dirty="0"/>
          </a:p>
        </p:txBody>
      </p:sp>
      <p:sp>
        <p:nvSpPr>
          <p:cNvPr id="4" name="Espace réservé du texte 3">
            <a:extLst>
              <a:ext uri="{FF2B5EF4-FFF2-40B4-BE49-F238E27FC236}">
                <a16:creationId xmlns:a16="http://schemas.microsoft.com/office/drawing/2014/main" id="{A9322C5C-27FF-4159-987B-E62EFFD3D5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E237395-673E-4E9E-A780-B148ED4CD75E}"/>
              </a:ext>
            </a:extLst>
          </p:cNvPr>
          <p:cNvSpPr>
            <a:spLocks noGrp="1"/>
          </p:cNvSpPr>
          <p:nvPr>
            <p:ph type="dt" sz="half" idx="10"/>
          </p:nvPr>
        </p:nvSpPr>
        <p:spPr/>
        <p:txBody>
          <a:bodyPr/>
          <a:lstStyle/>
          <a:p>
            <a:fld id="{2A8602F4-C131-43E4-9CF3-7FC709FF3186}" type="datetimeFigureOut">
              <a:rPr lang="fr-BE" smtClean="0"/>
              <a:t>16-08-22</a:t>
            </a:fld>
            <a:endParaRPr lang="fr-BE" dirty="0"/>
          </a:p>
        </p:txBody>
      </p:sp>
      <p:sp>
        <p:nvSpPr>
          <p:cNvPr id="6" name="Espace réservé du pied de page 5">
            <a:extLst>
              <a:ext uri="{FF2B5EF4-FFF2-40B4-BE49-F238E27FC236}">
                <a16:creationId xmlns:a16="http://schemas.microsoft.com/office/drawing/2014/main" id="{888EC0FF-A9A5-47C0-B03E-427B4ADAD8E3}"/>
              </a:ext>
            </a:extLst>
          </p:cNvPr>
          <p:cNvSpPr>
            <a:spLocks noGrp="1"/>
          </p:cNvSpPr>
          <p:nvPr>
            <p:ph type="ftr" sz="quarter" idx="11"/>
          </p:nvPr>
        </p:nvSpPr>
        <p:spPr/>
        <p:txBody>
          <a:bodyPr/>
          <a:lstStyle/>
          <a:p>
            <a:endParaRPr lang="fr-BE" dirty="0"/>
          </a:p>
        </p:txBody>
      </p:sp>
      <p:sp>
        <p:nvSpPr>
          <p:cNvPr id="7" name="Espace réservé du numéro de diapositive 6">
            <a:extLst>
              <a:ext uri="{FF2B5EF4-FFF2-40B4-BE49-F238E27FC236}">
                <a16:creationId xmlns:a16="http://schemas.microsoft.com/office/drawing/2014/main" id="{A697B364-8F99-441A-B65E-3D1FE014D78B}"/>
              </a:ext>
            </a:extLst>
          </p:cNvPr>
          <p:cNvSpPr>
            <a:spLocks noGrp="1"/>
          </p:cNvSpPr>
          <p:nvPr>
            <p:ph type="sldNum" sz="quarter" idx="12"/>
          </p:nvPr>
        </p:nvSpPr>
        <p:spPr/>
        <p:txBody>
          <a:bodyPr/>
          <a:lstStyle/>
          <a:p>
            <a:fld id="{1BDF2987-CF4E-4F2E-99C5-919EC60F3B55}" type="slidenum">
              <a:rPr lang="fr-BE" smtClean="0"/>
              <a:t>‹#›</a:t>
            </a:fld>
            <a:endParaRPr lang="fr-BE" dirty="0"/>
          </a:p>
        </p:txBody>
      </p:sp>
    </p:spTree>
    <p:extLst>
      <p:ext uri="{BB962C8B-B14F-4D97-AF65-F5344CB8AC3E}">
        <p14:creationId xmlns:p14="http://schemas.microsoft.com/office/powerpoint/2010/main" val="3539279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CF82E7F3-D19A-4AF2-8B3E-9966B56B95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0F76C86D-E2A8-4730-B11E-198011FC4A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79D03DE4-659A-4DD1-83D4-94224B47A5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602F4-C131-43E4-9CF3-7FC709FF3186}" type="datetimeFigureOut">
              <a:rPr lang="fr-BE" smtClean="0"/>
              <a:t>16-08-22</a:t>
            </a:fld>
            <a:endParaRPr lang="fr-BE" dirty="0"/>
          </a:p>
        </p:txBody>
      </p:sp>
      <p:sp>
        <p:nvSpPr>
          <p:cNvPr id="5" name="Espace réservé du pied de page 4">
            <a:extLst>
              <a:ext uri="{FF2B5EF4-FFF2-40B4-BE49-F238E27FC236}">
                <a16:creationId xmlns:a16="http://schemas.microsoft.com/office/drawing/2014/main" id="{BFE47FF8-FF60-4A79-B293-A4F098924A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dirty="0"/>
          </a:p>
        </p:txBody>
      </p:sp>
      <p:sp>
        <p:nvSpPr>
          <p:cNvPr id="6" name="Espace réservé du numéro de diapositive 5">
            <a:extLst>
              <a:ext uri="{FF2B5EF4-FFF2-40B4-BE49-F238E27FC236}">
                <a16:creationId xmlns:a16="http://schemas.microsoft.com/office/drawing/2014/main" id="{1F1C15B7-468E-4379-AB60-87A1B5269E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DF2987-CF4E-4F2E-99C5-919EC60F3B55}" type="slidenum">
              <a:rPr lang="fr-BE" smtClean="0"/>
              <a:t>‹#›</a:t>
            </a:fld>
            <a:endParaRPr lang="fr-BE" dirty="0"/>
          </a:p>
        </p:txBody>
      </p:sp>
    </p:spTree>
    <p:extLst>
      <p:ext uri="{BB962C8B-B14F-4D97-AF65-F5344CB8AC3E}">
        <p14:creationId xmlns:p14="http://schemas.microsoft.com/office/powerpoint/2010/main" val="34228062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taxwin.be/"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taxwin.be/"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taxwin.be/"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taxwin.be/"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taxwin.be/"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taxwin.be/"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taxwin.be/"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taxwin.be/"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taxwin.be/"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www.taxwin.be/"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www.taxwin.be/"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taxwin.b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taxwin.b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taxwin.b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43CAA20-3569-4189-9E48-239A229A86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99C02606-5117-40E6-A6EC-C12690AD2BC3}"/>
              </a:ext>
            </a:extLst>
          </p:cNvPr>
          <p:cNvSpPr>
            <a:spLocks noGrp="1"/>
          </p:cNvSpPr>
          <p:nvPr>
            <p:ph type="ctrTitle"/>
          </p:nvPr>
        </p:nvSpPr>
        <p:spPr>
          <a:xfrm>
            <a:off x="838200" y="451381"/>
            <a:ext cx="10512552" cy="4066540"/>
          </a:xfrm>
        </p:spPr>
        <p:txBody>
          <a:bodyPr anchor="b">
            <a:normAutofit/>
          </a:bodyPr>
          <a:lstStyle/>
          <a:p>
            <a:pPr algn="l"/>
            <a:r>
              <a:rPr lang="fr-BE" sz="6600" b="1" dirty="0"/>
              <a:t>L’article 356 du C.I.R. 92</a:t>
            </a:r>
            <a:r>
              <a:rPr lang="fr-BE" sz="6600" dirty="0"/>
              <a:t/>
            </a:r>
            <a:br>
              <a:rPr lang="fr-BE" sz="6600" dirty="0"/>
            </a:br>
            <a:r>
              <a:rPr lang="fr-BE" sz="6600" dirty="0"/>
              <a:t>Rappel des principes &amp; Questions pratiques</a:t>
            </a:r>
          </a:p>
        </p:txBody>
      </p:sp>
      <p:sp>
        <p:nvSpPr>
          <p:cNvPr id="3" name="Sous-titre 2">
            <a:extLst>
              <a:ext uri="{FF2B5EF4-FFF2-40B4-BE49-F238E27FC236}">
                <a16:creationId xmlns:a16="http://schemas.microsoft.com/office/drawing/2014/main" id="{50FBD6C4-383B-405E-AC5C-EE0E2134E7E4}"/>
              </a:ext>
            </a:extLst>
          </p:cNvPr>
          <p:cNvSpPr>
            <a:spLocks noGrp="1"/>
          </p:cNvSpPr>
          <p:nvPr>
            <p:ph type="subTitle" idx="1"/>
          </p:nvPr>
        </p:nvSpPr>
        <p:spPr>
          <a:xfrm>
            <a:off x="838199" y="4983276"/>
            <a:ext cx="10512552" cy="1126680"/>
          </a:xfrm>
        </p:spPr>
        <p:txBody>
          <a:bodyPr>
            <a:normAutofit/>
          </a:bodyPr>
          <a:lstStyle/>
          <a:p>
            <a:pPr algn="l"/>
            <a:r>
              <a:rPr lang="fr-BE" dirty="0"/>
              <a:t>Laëtitia Bousez</a:t>
            </a:r>
          </a:p>
          <a:p>
            <a:pPr algn="l"/>
            <a:r>
              <a:rPr lang="fr-BE" dirty="0"/>
              <a:t>Avocate au Barreau de Bruxelles – Cabinet Xirius</a:t>
            </a:r>
          </a:p>
          <a:p>
            <a:pPr algn="l"/>
            <a:endParaRPr lang="fr-BE" dirty="0"/>
          </a:p>
        </p:txBody>
      </p:sp>
      <p:sp>
        <p:nvSpPr>
          <p:cNvPr id="19"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968539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500"/>
                                  </p:stCondLst>
                                  <p:iterate type="wd">
                                    <p:tmPct val="15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000"/>
                                  </p:stCondLst>
                                  <p:iterate type="wd">
                                    <p:tmPct val="15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D1879C68-9D9C-474C-B117-7B7D1BD6E155}"/>
              </a:ext>
            </a:extLst>
          </p:cNvPr>
          <p:cNvSpPr>
            <a:spLocks noGrp="1"/>
          </p:cNvSpPr>
          <p:nvPr>
            <p:ph type="title"/>
          </p:nvPr>
        </p:nvSpPr>
        <p:spPr>
          <a:xfrm>
            <a:off x="838200" y="365125"/>
            <a:ext cx="10515600" cy="1325563"/>
          </a:xfrm>
        </p:spPr>
        <p:txBody>
          <a:bodyPr>
            <a:normAutofit fontScale="90000"/>
          </a:bodyPr>
          <a:lstStyle/>
          <a:p>
            <a:pPr algn="just"/>
            <a:r>
              <a:rPr lang="fr-BE" sz="5400" u="sng" dirty="0"/>
              <a:t>Troisième condition</a:t>
            </a:r>
            <a:r>
              <a:rPr lang="fr-BE" sz="5400" dirty="0"/>
              <a:t> : annulation pour une autre cause que la prescription</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BC3F5D6B-F06B-497C-B33A-E8B9B5191F50}"/>
              </a:ext>
            </a:extLst>
          </p:cNvPr>
          <p:cNvSpPr>
            <a:spLocks noGrp="1"/>
          </p:cNvSpPr>
          <p:nvPr>
            <p:ph idx="1"/>
          </p:nvPr>
        </p:nvSpPr>
        <p:spPr>
          <a:xfrm>
            <a:off x="838200" y="1929384"/>
            <a:ext cx="10515600" cy="4251960"/>
          </a:xfrm>
        </p:spPr>
        <p:txBody>
          <a:bodyPr>
            <a:normAutofit/>
          </a:bodyPr>
          <a:lstStyle/>
          <a:p>
            <a:pPr>
              <a:spcBef>
                <a:spcPts val="0"/>
              </a:spcBef>
            </a:pPr>
            <a:r>
              <a:rPr lang="fr-BE" sz="2200" dirty="0"/>
              <a:t>En règle :	L’imposition annulée doit avoir été établie en violation d’une « règle légale 		autre qu’une règle relative à la prescription »</a:t>
            </a:r>
          </a:p>
          <a:p>
            <a:pPr marL="0" indent="0">
              <a:spcBef>
                <a:spcPts val="0"/>
              </a:spcBef>
              <a:buNone/>
            </a:pPr>
            <a:endParaRPr lang="fr-BE" sz="2200" dirty="0"/>
          </a:p>
          <a:p>
            <a:pPr>
              <a:spcBef>
                <a:spcPts val="0"/>
              </a:spcBef>
            </a:pPr>
            <a:r>
              <a:rPr lang="fr-BE" sz="2200" dirty="0"/>
              <a:t>En pratique :	Il faut replacer l’administration dans la situation où elle se trouvait au 			moment où elle a commis une erreur dans l’établissement de la cotisation 		primitive.</a:t>
            </a:r>
          </a:p>
          <a:p>
            <a:pPr marL="0" indent="0">
              <a:spcBef>
                <a:spcPts val="0"/>
              </a:spcBef>
              <a:buNone/>
            </a:pPr>
            <a:endParaRPr lang="fr-BE" sz="2200" dirty="0"/>
          </a:p>
          <a:p>
            <a:pPr marL="0" indent="0">
              <a:spcBef>
                <a:spcPts val="0"/>
              </a:spcBef>
              <a:buNone/>
            </a:pPr>
            <a:r>
              <a:rPr lang="fr-BE" sz="2200" dirty="0"/>
              <a:t>		Si, une fois remise au moment où elle commet son erreur, l’administration 		peut établir son imposition sans plus enfreindre la règle légale pour 			laquelle la cotisation initiale a été annulée, ni enfreindre une règle relative 		à la prescription, alors elle sera en droit de faire application de l’article 356 		du C.I.R. 92.</a:t>
            </a:r>
          </a:p>
          <a:p>
            <a:pPr>
              <a:spcBef>
                <a:spcPts val="0"/>
              </a:spcBef>
            </a:pPr>
            <a:endParaRPr lang="fr-BE" sz="2200" dirty="0"/>
          </a:p>
          <a:p>
            <a:pPr>
              <a:spcBef>
                <a:spcPts val="0"/>
              </a:spcBef>
            </a:pPr>
            <a:endParaRPr lang="fr-BE" sz="2200" dirty="0"/>
          </a:p>
          <a:p>
            <a:endParaRPr lang="fr-BE" sz="2200" dirty="0"/>
          </a:p>
        </p:txBody>
      </p:sp>
    </p:spTree>
    <p:extLst>
      <p:ext uri="{BB962C8B-B14F-4D97-AF65-F5344CB8AC3E}">
        <p14:creationId xmlns:p14="http://schemas.microsoft.com/office/powerpoint/2010/main" val="1484182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5DED711A-0374-4BBC-9872-823071549799}"/>
              </a:ext>
            </a:extLst>
          </p:cNvPr>
          <p:cNvSpPr>
            <a:spLocks noGrp="1"/>
          </p:cNvSpPr>
          <p:nvPr>
            <p:ph type="title"/>
          </p:nvPr>
        </p:nvSpPr>
        <p:spPr>
          <a:xfrm>
            <a:off x="838200" y="365125"/>
            <a:ext cx="10515600" cy="1325563"/>
          </a:xfrm>
        </p:spPr>
        <p:txBody>
          <a:bodyPr>
            <a:normAutofit fontScale="90000"/>
          </a:bodyPr>
          <a:lstStyle/>
          <a:p>
            <a:pPr algn="just"/>
            <a:r>
              <a:rPr lang="fr-BE" sz="5400" u="sng" dirty="0"/>
              <a:t>Troisième condition</a:t>
            </a:r>
            <a:r>
              <a:rPr lang="fr-BE" sz="5400" dirty="0"/>
              <a:t> : annulation pour une autre cause que la prescription</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71FBE8DF-64C0-4C9B-BAA7-E253AE79D4DD}"/>
              </a:ext>
            </a:extLst>
          </p:cNvPr>
          <p:cNvSpPr>
            <a:spLocks noGrp="1"/>
          </p:cNvSpPr>
          <p:nvPr>
            <p:ph idx="1"/>
          </p:nvPr>
        </p:nvSpPr>
        <p:spPr>
          <a:xfrm>
            <a:off x="838200" y="1929384"/>
            <a:ext cx="10515600" cy="4251960"/>
          </a:xfrm>
        </p:spPr>
        <p:txBody>
          <a:bodyPr>
            <a:normAutofit/>
          </a:bodyPr>
          <a:lstStyle/>
          <a:p>
            <a:r>
              <a:rPr lang="fr-BE" sz="2200" dirty="0"/>
              <a:t>Exemples : </a:t>
            </a:r>
          </a:p>
          <a:p>
            <a:pPr marL="0" indent="0">
              <a:spcBef>
                <a:spcPts val="0"/>
              </a:spcBef>
              <a:buNone/>
            </a:pPr>
            <a:endParaRPr lang="fr-BE" sz="2200" dirty="0"/>
          </a:p>
          <a:p>
            <a:pPr lvl="1" algn="just">
              <a:spcBef>
                <a:spcPts val="0"/>
              </a:spcBef>
              <a:buFont typeface="Wingdings" panose="05000000000000000000" pitchFamily="2" charset="2"/>
              <a:buChar char="v"/>
            </a:pPr>
            <a:r>
              <a:rPr lang="fr-BE" sz="1800" dirty="0"/>
              <a:t>L’administration envoie un avis de rectification en date du 3 novembre 2018 concernant l’exercice d’imposition 2016 et procède à l’enrôlement y relatif en date du 20 novembre 2018 sans que le contribuable n’ait répondu à l’avis.</a:t>
            </a:r>
          </a:p>
          <a:p>
            <a:pPr marL="457200" lvl="1" indent="0">
              <a:spcBef>
                <a:spcPts val="0"/>
              </a:spcBef>
              <a:buNone/>
            </a:pPr>
            <a:endParaRPr lang="fr-BE" sz="1800" dirty="0"/>
          </a:p>
          <a:p>
            <a:pPr marL="457200" lvl="1" indent="0" algn="just">
              <a:spcBef>
                <a:spcPts val="0"/>
              </a:spcBef>
              <a:buNone/>
            </a:pPr>
            <a:r>
              <a:rPr lang="fr-BE" sz="1800" dirty="0"/>
              <a:t>	=&gt; Il y aura lieu d’annuler la cotisation en ce que l’administration n’a pas respecté le délai légal d’un 	mois, mais, compte tenu du fait que, si celle-ci avait attendu le délai légal elle aurait été dans les 	délais d’enrôlement, elle peut faire application de l’article 356 du C.I.R. 92.</a:t>
            </a:r>
          </a:p>
          <a:p>
            <a:pPr marL="457200" lvl="1" indent="0">
              <a:buNone/>
            </a:pPr>
            <a:endParaRPr lang="fr-BE" sz="1800" dirty="0"/>
          </a:p>
          <a:p>
            <a:pPr marL="457200" lvl="1" indent="0" algn="just">
              <a:buNone/>
            </a:pPr>
            <a:r>
              <a:rPr lang="fr-BE" sz="1800" dirty="0"/>
              <a:t>	Ainsi, si l’administration avait encore le temps d’enrôler, ne fût-ce qu’un jour, après l’expiration du 	délai de réponse à l’avis de rectification, la violation de ce délai ne peut empêcher l’enrôlement 	d’une nouvelle cotisation. Il n’y pas plus de violation volontaire si l’administration disposait encore de 	deux jours pour enrôler, à savoir le samedi 30 décembre et le dimanche 31 décembre, car il n’existe 	aucune objection juridique ou matérielle à l’enrôlement d’un impôt un samedi ou un dimanche.</a:t>
            </a:r>
          </a:p>
          <a:p>
            <a:pPr lvl="1"/>
            <a:endParaRPr lang="fr-BE" sz="1800" dirty="0"/>
          </a:p>
          <a:p>
            <a:pPr lvl="1"/>
            <a:endParaRPr lang="fr-BE" sz="1800" dirty="0"/>
          </a:p>
          <a:p>
            <a:pPr lvl="1"/>
            <a:endParaRPr lang="fr-BE" sz="1800" dirty="0"/>
          </a:p>
          <a:p>
            <a:endParaRPr lang="fr-BE" sz="2200" dirty="0"/>
          </a:p>
        </p:txBody>
      </p:sp>
    </p:spTree>
    <p:extLst>
      <p:ext uri="{BB962C8B-B14F-4D97-AF65-F5344CB8AC3E}">
        <p14:creationId xmlns:p14="http://schemas.microsoft.com/office/powerpoint/2010/main" val="847695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B04EB050-1A65-42AB-A5AB-1D5A40D0B5A8}"/>
              </a:ext>
            </a:extLst>
          </p:cNvPr>
          <p:cNvSpPr>
            <a:spLocks noGrp="1"/>
          </p:cNvSpPr>
          <p:nvPr>
            <p:ph type="title"/>
          </p:nvPr>
        </p:nvSpPr>
        <p:spPr>
          <a:xfrm>
            <a:off x="838200" y="365125"/>
            <a:ext cx="10515600" cy="1325563"/>
          </a:xfrm>
        </p:spPr>
        <p:txBody>
          <a:bodyPr>
            <a:normAutofit fontScale="90000"/>
          </a:bodyPr>
          <a:lstStyle/>
          <a:p>
            <a:pPr algn="just"/>
            <a:r>
              <a:rPr lang="fr-BE" sz="5400" u="sng" dirty="0"/>
              <a:t>Troisième condition</a:t>
            </a:r>
            <a:r>
              <a:rPr lang="fr-BE" sz="5400" dirty="0"/>
              <a:t> : annulation pour une autre cause que la prescription</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19DD02E5-E0A4-43F5-9AEF-A66E8B8BB059}"/>
              </a:ext>
            </a:extLst>
          </p:cNvPr>
          <p:cNvSpPr>
            <a:spLocks noGrp="1"/>
          </p:cNvSpPr>
          <p:nvPr>
            <p:ph idx="1"/>
          </p:nvPr>
        </p:nvSpPr>
        <p:spPr>
          <a:xfrm>
            <a:off x="838200" y="1929384"/>
            <a:ext cx="10515600" cy="4251960"/>
          </a:xfrm>
        </p:spPr>
        <p:txBody>
          <a:bodyPr>
            <a:normAutofit fontScale="92500" lnSpcReduction="20000"/>
          </a:bodyPr>
          <a:lstStyle/>
          <a:p>
            <a:pPr lvl="1" algn="just">
              <a:spcBef>
                <a:spcPts val="0"/>
              </a:spcBef>
              <a:buFont typeface="Wingdings" panose="05000000000000000000" pitchFamily="2" charset="2"/>
              <a:buChar char="v"/>
            </a:pPr>
            <a:r>
              <a:rPr lang="fr-BE" sz="1800" dirty="0"/>
              <a:t> L’administration envoie un avis rectificatif le 3 décembre 2018 concernant l’exercice d’imposition 2016 et procède à l’enrôlement y relatif en date du 20 décembre 2018 sans que le contribuable n’ait répondu à l’avis.</a:t>
            </a:r>
          </a:p>
          <a:p>
            <a:pPr marL="457200" lvl="1" indent="0">
              <a:spcBef>
                <a:spcPts val="0"/>
              </a:spcBef>
              <a:buNone/>
            </a:pPr>
            <a:endParaRPr lang="fr-BE" sz="1800" dirty="0"/>
          </a:p>
          <a:p>
            <a:pPr marL="457200" lvl="1" indent="0" algn="just">
              <a:spcBef>
                <a:spcPts val="0"/>
              </a:spcBef>
              <a:buNone/>
            </a:pPr>
            <a:r>
              <a:rPr lang="fr-BE" sz="1800" dirty="0"/>
              <a:t>	=&gt; Il y aura lieu d’annuler la cotisation car l’administration n’aura pas respecté les conditions  d’application 	de l’article 346 du C.I.R. 92, mais elle ne pourra pas réenrôler la cotisation car, le vice purgé, elle n’est plus 	dans les délais pour établir valablement sa taxation, sans enfreindre une règle relative à la prescription.</a:t>
            </a:r>
          </a:p>
          <a:p>
            <a:pPr marL="457200" lvl="1" indent="0" algn="just">
              <a:spcBef>
                <a:spcPts val="0"/>
              </a:spcBef>
              <a:buNone/>
            </a:pPr>
            <a:endParaRPr lang="fr-BE" sz="1800" dirty="0"/>
          </a:p>
          <a:p>
            <a:pPr lvl="1" algn="just">
              <a:spcBef>
                <a:spcPts val="0"/>
              </a:spcBef>
              <a:buFont typeface="Wingdings" panose="05000000000000000000" pitchFamily="2" charset="2"/>
              <a:buChar char="v"/>
            </a:pPr>
            <a:r>
              <a:rPr lang="fr-BE" sz="1800" dirty="0"/>
              <a:t>Si l’administration n’envoie pas du tout d’avis rectificatif, il faudra avoir égard à la date de l’enrôlement pour vérifier si l’administration est en droit de faire application de l’article 356 du C.I.R. 92.</a:t>
            </a:r>
          </a:p>
          <a:p>
            <a:pPr marL="457200" lvl="1" indent="0" algn="just">
              <a:spcBef>
                <a:spcPts val="0"/>
              </a:spcBef>
              <a:buNone/>
            </a:pPr>
            <a:endParaRPr lang="fr-BE" sz="1800" dirty="0"/>
          </a:p>
          <a:p>
            <a:pPr marL="457200" lvl="1" indent="0" algn="just">
              <a:spcBef>
                <a:spcPts val="0"/>
              </a:spcBef>
              <a:buNone/>
            </a:pPr>
            <a:r>
              <a:rPr lang="fr-BE" sz="1800" dirty="0"/>
              <a:t>	=&gt; Si l’enrôlement a lieu avant la fin du mois de novembre, alors l’administration pourra faire application 	dudit article. En  effet, replacé au moment où elle a commis son erreur, elle peut encore démontrer qu’elle 	était en mesure d’établir légalement l’impôt dû.</a:t>
            </a:r>
          </a:p>
          <a:p>
            <a:pPr marL="457200" lvl="1" indent="0" algn="just">
              <a:spcBef>
                <a:spcPts val="0"/>
              </a:spcBef>
              <a:buNone/>
            </a:pPr>
            <a:endParaRPr lang="fr-BE" sz="1800" dirty="0"/>
          </a:p>
          <a:p>
            <a:pPr marL="457200" lvl="1" indent="0" algn="just">
              <a:spcBef>
                <a:spcPts val="0"/>
              </a:spcBef>
              <a:buNone/>
            </a:pPr>
            <a:r>
              <a:rPr lang="fr-BE" sz="1800" dirty="0"/>
              <a:t>	=&gt; En revanche, si elle enrôle la cotisation durant le mois de décembre, elle ne sera pas en mesure de 	prouver que l’erreur qu’elle a commise, c’est-à-dire le non envoi d’un avis de rectification, n’a pas été faite 	volontairement pour éviter la prescription.</a:t>
            </a:r>
          </a:p>
          <a:p>
            <a:pPr marL="457200" lvl="1" indent="0" algn="just">
              <a:spcBef>
                <a:spcPts val="0"/>
              </a:spcBef>
              <a:buNone/>
            </a:pPr>
            <a:endParaRPr lang="fr-BE" sz="1800" dirty="0"/>
          </a:p>
          <a:p>
            <a:pPr marL="457200" lvl="1" indent="0" algn="just">
              <a:spcBef>
                <a:spcPts val="0"/>
              </a:spcBef>
              <a:buNone/>
            </a:pPr>
            <a:r>
              <a:rPr lang="fr-BE" sz="1800" dirty="0"/>
              <a:t>	=&gt; La Cour de cassation a considéré que le principe s’appliquait sans que le contribuable ait à démontrer le 	caractère volontaire de la violation de la disposition légale ou sans que l’administration puisse en 	démontrer le caractère involontaire.</a:t>
            </a:r>
          </a:p>
        </p:txBody>
      </p:sp>
    </p:spTree>
    <p:extLst>
      <p:ext uri="{BB962C8B-B14F-4D97-AF65-F5344CB8AC3E}">
        <p14:creationId xmlns:p14="http://schemas.microsoft.com/office/powerpoint/2010/main" val="3174317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8330E7FF-554B-465B-8EDC-1FED5A7C1A2B}"/>
              </a:ext>
            </a:extLst>
          </p:cNvPr>
          <p:cNvSpPr>
            <a:spLocks noGrp="1"/>
          </p:cNvSpPr>
          <p:nvPr>
            <p:ph type="title"/>
          </p:nvPr>
        </p:nvSpPr>
        <p:spPr>
          <a:xfrm>
            <a:off x="838200" y="365125"/>
            <a:ext cx="10515600" cy="1325563"/>
          </a:xfrm>
        </p:spPr>
        <p:txBody>
          <a:bodyPr>
            <a:normAutofit fontScale="90000"/>
          </a:bodyPr>
          <a:lstStyle/>
          <a:p>
            <a:pPr algn="just"/>
            <a:r>
              <a:rPr lang="fr-BE" sz="5400" u="sng" dirty="0"/>
              <a:t>Troisième condition</a:t>
            </a:r>
            <a:r>
              <a:rPr lang="fr-BE" sz="5400" dirty="0"/>
              <a:t> : annulation pour une autre cause que la prescription</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5CD54160-8E8E-4311-9DD1-C3DF299A2801}"/>
              </a:ext>
            </a:extLst>
          </p:cNvPr>
          <p:cNvSpPr>
            <a:spLocks noGrp="1"/>
          </p:cNvSpPr>
          <p:nvPr>
            <p:ph idx="1"/>
          </p:nvPr>
        </p:nvSpPr>
        <p:spPr>
          <a:xfrm>
            <a:off x="838200" y="1929384"/>
            <a:ext cx="10515600" cy="4251960"/>
          </a:xfrm>
        </p:spPr>
        <p:txBody>
          <a:bodyPr>
            <a:normAutofit/>
          </a:bodyPr>
          <a:lstStyle/>
          <a:p>
            <a:pPr>
              <a:spcBef>
                <a:spcPts val="0"/>
              </a:spcBef>
            </a:pPr>
            <a:r>
              <a:rPr lang="fr-BE" sz="2200" dirty="0"/>
              <a:t>En conclusions : 	Cass., 9 janvier 2015, </a:t>
            </a:r>
            <a:r>
              <a:rPr lang="fr-BE" sz="2200" i="1" dirty="0"/>
              <a:t>Fiscologue</a:t>
            </a:r>
            <a:r>
              <a:rPr lang="fr-BE" sz="2200" dirty="0"/>
              <a:t>, n°1428, p.12	</a:t>
            </a:r>
          </a:p>
          <a:p>
            <a:pPr marL="0" indent="0">
              <a:spcBef>
                <a:spcPts val="0"/>
              </a:spcBef>
              <a:buNone/>
            </a:pPr>
            <a:endParaRPr lang="fr-BE" sz="2200" dirty="0"/>
          </a:p>
          <a:p>
            <a:pPr marL="0" indent="0" algn="just">
              <a:spcBef>
                <a:spcPts val="0"/>
              </a:spcBef>
              <a:buNone/>
            </a:pPr>
            <a:r>
              <a:rPr lang="fr-BE" sz="2200" dirty="0"/>
              <a:t>			L’article 356 du C.I.R.92 n’est pas applicable lorsque 					l’administration viole intentionnellement ou même 					involontairement une règle légale, dans le but exclusif d’échapper 			à la prescription, mais sera fondée à faire application de 	l’article 				356 du C.I.R. 92 chaque fois que, remise au moment où elle a 				commis une erreur, elle aurait pu légalement établir sa taxation. </a:t>
            </a:r>
          </a:p>
        </p:txBody>
      </p:sp>
    </p:spTree>
    <p:extLst>
      <p:ext uri="{BB962C8B-B14F-4D97-AF65-F5344CB8AC3E}">
        <p14:creationId xmlns:p14="http://schemas.microsoft.com/office/powerpoint/2010/main" val="40393684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79803AD9-6559-45E3-BFE8-F5EA89DD38D6}"/>
              </a:ext>
            </a:extLst>
          </p:cNvPr>
          <p:cNvSpPr>
            <a:spLocks noGrp="1"/>
          </p:cNvSpPr>
          <p:nvPr>
            <p:ph type="title"/>
          </p:nvPr>
        </p:nvSpPr>
        <p:spPr>
          <a:xfrm>
            <a:off x="838200" y="365125"/>
            <a:ext cx="10515600" cy="1325563"/>
          </a:xfrm>
        </p:spPr>
        <p:txBody>
          <a:bodyPr>
            <a:normAutofit fontScale="90000"/>
          </a:bodyPr>
          <a:lstStyle/>
          <a:p>
            <a:pPr algn="just"/>
            <a:r>
              <a:rPr lang="fr-BE" sz="5400" u="sng" dirty="0"/>
              <a:t>Quatrième condition</a:t>
            </a:r>
            <a:r>
              <a:rPr lang="fr-BE" sz="5400" dirty="0"/>
              <a:t> : ré-enrôlement à charge du même contribuable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14D07F2F-22D9-4181-AD55-77A19ABECA31}"/>
              </a:ext>
            </a:extLst>
          </p:cNvPr>
          <p:cNvSpPr>
            <a:spLocks noGrp="1"/>
          </p:cNvSpPr>
          <p:nvPr>
            <p:ph idx="1"/>
          </p:nvPr>
        </p:nvSpPr>
        <p:spPr>
          <a:xfrm>
            <a:off x="838200" y="1929384"/>
            <a:ext cx="10515600" cy="4251960"/>
          </a:xfrm>
        </p:spPr>
        <p:txBody>
          <a:bodyPr>
            <a:normAutofit fontScale="92500" lnSpcReduction="10000"/>
          </a:bodyPr>
          <a:lstStyle/>
          <a:p>
            <a:pPr>
              <a:spcBef>
                <a:spcPts val="0"/>
              </a:spcBef>
            </a:pPr>
            <a:r>
              <a:rPr lang="fr-BE" sz="2200" dirty="0"/>
              <a:t>En règle :	La nouvelle cotisation doit être enrôlée </a:t>
            </a:r>
            <a:r>
              <a:rPr lang="fr-BE" sz="2200" u="sng" dirty="0"/>
              <a:t>à charge du même redevable</a:t>
            </a:r>
          </a:p>
          <a:p>
            <a:pPr marL="0" indent="0">
              <a:spcBef>
                <a:spcPts val="0"/>
              </a:spcBef>
              <a:buNone/>
            </a:pPr>
            <a:endParaRPr lang="fr-BE" sz="2200" u="sng" dirty="0"/>
          </a:p>
          <a:p>
            <a:pPr>
              <a:spcBef>
                <a:spcPts val="0"/>
              </a:spcBef>
            </a:pPr>
            <a:r>
              <a:rPr lang="fr-BE" sz="2200" dirty="0"/>
              <a:t>Exceptions : 	L’article 357 du C.I.R. 92 assimile au redevable :</a:t>
            </a:r>
          </a:p>
          <a:p>
            <a:pPr marL="0" indent="0">
              <a:spcBef>
                <a:spcPts val="0"/>
              </a:spcBef>
              <a:buNone/>
            </a:pPr>
            <a:endParaRPr lang="fr-BE" sz="2200" dirty="0"/>
          </a:p>
          <a:p>
            <a:pPr marL="0" indent="0" algn="just">
              <a:spcBef>
                <a:spcPts val="0"/>
              </a:spcBef>
              <a:buNone/>
            </a:pPr>
            <a:r>
              <a:rPr lang="fr-BE" sz="2200" dirty="0"/>
              <a:t>		a) ses héritiers ;</a:t>
            </a:r>
          </a:p>
          <a:p>
            <a:pPr marL="0" indent="0" algn="just">
              <a:spcBef>
                <a:spcPts val="0"/>
              </a:spcBef>
              <a:buNone/>
            </a:pPr>
            <a:r>
              <a:rPr lang="fr-BE" sz="2200" dirty="0"/>
              <a:t>		b) son conjoint ;</a:t>
            </a:r>
          </a:p>
          <a:p>
            <a:pPr marL="457200" lvl="1" indent="0" algn="just">
              <a:spcBef>
                <a:spcPts val="0"/>
              </a:spcBef>
              <a:buNone/>
            </a:pPr>
            <a:r>
              <a:rPr lang="fr-BE" sz="1800" dirty="0"/>
              <a:t>		</a:t>
            </a:r>
            <a:r>
              <a:rPr lang="fr-BE" sz="2100" dirty="0"/>
              <a:t>c) la société qui a procédé à une fusion, scission, opération assimilée à </a:t>
            </a:r>
            <a:r>
              <a:rPr lang="fr-BE" sz="2200" dirty="0"/>
              <a:t>une fusion ou 		autre dissolution sans partage total de l'avoir social, et la société absorbante ou 		bénéficiaire ou les sociétés bénéficiaires de l'opération ;</a:t>
            </a:r>
          </a:p>
          <a:p>
            <a:pPr marL="0" indent="0" algn="just">
              <a:spcBef>
                <a:spcPts val="0"/>
              </a:spcBef>
              <a:buNone/>
            </a:pPr>
            <a:r>
              <a:rPr lang="fr-BE" sz="2200" dirty="0"/>
              <a:t>		d) les membres de la famille, de la société, de l’association ou de la communauté 		dont le chef, le directeur, les actionnaires ou les associés ont été primitivement 			imposé et réciproquement ;</a:t>
            </a:r>
          </a:p>
          <a:p>
            <a:pPr marL="0" indent="0" algn="just">
              <a:spcBef>
                <a:spcPts val="0"/>
              </a:spcBef>
              <a:buNone/>
            </a:pPr>
            <a:r>
              <a:rPr lang="fr-BE" sz="2200" dirty="0"/>
              <a:t>		e) le liquidateur de la personne morale dont la liquidation a été clôturée, en cette 		qualité, ou, à défaut, les personnes considérées comme liquidateurs en vertu de la 		partie I, livre II, titre VIII du Code des sociétés et des associations, au cours de la 		période prévue par l'article 2:143, du même Code</a:t>
            </a:r>
          </a:p>
        </p:txBody>
      </p:sp>
    </p:spTree>
    <p:extLst>
      <p:ext uri="{BB962C8B-B14F-4D97-AF65-F5344CB8AC3E}">
        <p14:creationId xmlns:p14="http://schemas.microsoft.com/office/powerpoint/2010/main" val="3295534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75DA15F5-B345-4303-8A21-C20EA618191F}"/>
              </a:ext>
            </a:extLst>
          </p:cNvPr>
          <p:cNvSpPr>
            <a:spLocks noGrp="1"/>
          </p:cNvSpPr>
          <p:nvPr>
            <p:ph type="title"/>
          </p:nvPr>
        </p:nvSpPr>
        <p:spPr>
          <a:xfrm>
            <a:off x="838200" y="365125"/>
            <a:ext cx="10515600" cy="1325563"/>
          </a:xfrm>
        </p:spPr>
        <p:txBody>
          <a:bodyPr>
            <a:normAutofit fontScale="90000"/>
          </a:bodyPr>
          <a:lstStyle/>
          <a:p>
            <a:pPr algn="just"/>
            <a:r>
              <a:rPr lang="fr-BE" sz="5400" u="sng" dirty="0"/>
              <a:t>Quatrième condition</a:t>
            </a:r>
            <a:r>
              <a:rPr lang="fr-BE" sz="5400" dirty="0"/>
              <a:t> : ré-enrôlement à charge du même contribuable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16C70C7E-8B34-4ED8-ABF4-39EAEEAFABB5}"/>
              </a:ext>
            </a:extLst>
          </p:cNvPr>
          <p:cNvSpPr>
            <a:spLocks noGrp="1"/>
          </p:cNvSpPr>
          <p:nvPr>
            <p:ph idx="1"/>
          </p:nvPr>
        </p:nvSpPr>
        <p:spPr>
          <a:xfrm>
            <a:off x="838200" y="1929384"/>
            <a:ext cx="10515600" cy="4251960"/>
          </a:xfrm>
        </p:spPr>
        <p:txBody>
          <a:bodyPr>
            <a:normAutofit fontScale="70000" lnSpcReduction="20000"/>
          </a:bodyPr>
          <a:lstStyle/>
          <a:p>
            <a:pPr>
              <a:spcBef>
                <a:spcPts val="0"/>
              </a:spcBef>
            </a:pPr>
            <a:r>
              <a:rPr lang="fr-BE" sz="2200" dirty="0"/>
              <a:t>Les héritiers du contribuable : </a:t>
            </a:r>
          </a:p>
          <a:p>
            <a:pPr marL="0" indent="0">
              <a:spcBef>
                <a:spcPts val="0"/>
              </a:spcBef>
              <a:buNone/>
            </a:pPr>
            <a:endParaRPr lang="fr-BE" sz="2200" dirty="0"/>
          </a:p>
          <a:p>
            <a:pPr marL="0" indent="0" algn="just">
              <a:spcBef>
                <a:spcPts val="0"/>
              </a:spcBef>
              <a:buNone/>
            </a:pPr>
            <a:r>
              <a:rPr lang="fr-BE" sz="2200" dirty="0"/>
              <a:t>	=&gt; Selon l’administration :	</a:t>
            </a:r>
            <a:r>
              <a:rPr lang="pt-BR" sz="2200" dirty="0"/>
              <a:t>Com. IR 1992, n°357/1</a:t>
            </a:r>
            <a:endParaRPr lang="fr-BE" sz="2200" dirty="0"/>
          </a:p>
          <a:p>
            <a:pPr marL="0" indent="0" algn="just">
              <a:spcBef>
                <a:spcPts val="0"/>
              </a:spcBef>
              <a:buNone/>
            </a:pPr>
            <a:r>
              <a:rPr lang="fr-BE" sz="2200" dirty="0"/>
              <a:t>					</a:t>
            </a:r>
          </a:p>
          <a:p>
            <a:pPr marL="0" indent="0" algn="just">
              <a:spcBef>
                <a:spcPts val="0"/>
              </a:spcBef>
              <a:buNone/>
            </a:pPr>
            <a:r>
              <a:rPr lang="fr-BE" sz="2200" dirty="0"/>
              <a:t>				Interprétation large du terme « héritier »</a:t>
            </a:r>
          </a:p>
          <a:p>
            <a:pPr marL="0" indent="0" algn="just">
              <a:spcBef>
                <a:spcPts val="0"/>
              </a:spcBef>
              <a:buNone/>
            </a:pPr>
            <a:r>
              <a:rPr lang="fr-BE" sz="2200" dirty="0"/>
              <a:t>						</a:t>
            </a:r>
          </a:p>
          <a:p>
            <a:pPr marL="0" indent="0" algn="just">
              <a:spcBef>
                <a:spcPts val="0"/>
              </a:spcBef>
              <a:buNone/>
            </a:pPr>
            <a:r>
              <a:rPr lang="fr-BE" sz="2200" dirty="0"/>
              <a:t>				Inclut les successibles </a:t>
            </a:r>
            <a:r>
              <a:rPr lang="fr-BE" sz="2200" i="1" dirty="0"/>
              <a:t>ab intestat</a:t>
            </a:r>
            <a:r>
              <a:rPr lang="fr-BE" sz="2200" dirty="0"/>
              <a:t>, mais aussi les donataires et légataires</a:t>
            </a:r>
          </a:p>
          <a:p>
            <a:pPr marL="0" indent="0">
              <a:spcBef>
                <a:spcPts val="0"/>
              </a:spcBef>
              <a:buNone/>
            </a:pPr>
            <a:r>
              <a:rPr lang="fr-BE" sz="2200" dirty="0"/>
              <a:t>	</a:t>
            </a:r>
          </a:p>
          <a:p>
            <a:pPr marL="0" indent="0">
              <a:spcBef>
                <a:spcPts val="0"/>
              </a:spcBef>
              <a:buNone/>
            </a:pPr>
            <a:r>
              <a:rPr lang="fr-BE" sz="2200" dirty="0"/>
              <a:t>	=&gt; Selon la doctrine :		Interprétation restrictive du terme « héritier »</a:t>
            </a:r>
          </a:p>
          <a:p>
            <a:pPr marL="0" indent="0">
              <a:spcBef>
                <a:spcPts val="0"/>
              </a:spcBef>
              <a:buNone/>
            </a:pPr>
            <a:endParaRPr lang="fr-BE" sz="2200" dirty="0"/>
          </a:p>
          <a:p>
            <a:pPr marL="0" indent="0">
              <a:spcBef>
                <a:spcPts val="0"/>
              </a:spcBef>
              <a:buNone/>
            </a:pPr>
            <a:r>
              <a:rPr lang="fr-BE" sz="2200" dirty="0"/>
              <a:t>				Exclusion des donataires et légataires</a:t>
            </a:r>
          </a:p>
          <a:p>
            <a:pPr marL="0" indent="0" algn="just">
              <a:spcBef>
                <a:spcPts val="0"/>
              </a:spcBef>
              <a:buNone/>
            </a:pPr>
            <a:endParaRPr lang="fr-BE" sz="2200" dirty="0"/>
          </a:p>
          <a:p>
            <a:pPr marL="0" indent="0" algn="just">
              <a:spcBef>
                <a:spcPts val="0"/>
              </a:spcBef>
              <a:buNone/>
            </a:pPr>
            <a:r>
              <a:rPr lang="fr-BE" sz="2200" dirty="0"/>
              <a:t>				Explications : le Titre premier du Livre III du Code civil (articles 718 à 792 du 					Code civil) reprend les règles relatives aux successions. L'article 723, alinéa  1</a:t>
            </a:r>
            <a:r>
              <a:rPr lang="fr-BE" sz="2200" baseline="30000" dirty="0"/>
              <a:t>er</a:t>
            </a:r>
            <a:r>
              <a:rPr lang="fr-BE" sz="2200" dirty="0"/>
              <a:t> 					dispose que </a:t>
            </a:r>
            <a:r>
              <a:rPr lang="fr-BE" sz="2200" i="1" dirty="0"/>
              <a:t>« la loi règle l'ordre de succéder entre les héritiers »</a:t>
            </a:r>
            <a:r>
              <a:rPr lang="fr-BE" sz="2200" dirty="0"/>
              <a:t>. C'est ce à quoi 					s'attachent les articles 731 et suivants du Code civil, qui visent les enfants et 					descendants du défunt, son conjoint non divorcé ou séparé de corps, ses ascendants 				et ses parents collatéraux. Les donataires et légataires sont quant à eux visés par le 				Titre II du Livre III du Code civil, relatif aux « donations entre vifs » et aux 					« testaments ». </a:t>
            </a:r>
          </a:p>
          <a:p>
            <a:pPr marL="0" indent="0" algn="just">
              <a:spcBef>
                <a:spcPts val="0"/>
              </a:spcBef>
              <a:buNone/>
            </a:pPr>
            <a:r>
              <a:rPr lang="fr-BE" sz="2200" dirty="0"/>
              <a:t>				</a:t>
            </a:r>
          </a:p>
          <a:p>
            <a:pPr marL="0" indent="0">
              <a:spcBef>
                <a:spcPts val="0"/>
              </a:spcBef>
              <a:buNone/>
            </a:pPr>
            <a:r>
              <a:rPr lang="fr-BE" sz="2200" dirty="0"/>
              <a:t>	=&gt; En tout état de cause :	Enrôlement possible à charge de la succession du défunt</a:t>
            </a:r>
          </a:p>
          <a:p>
            <a:pPr marL="0" indent="0">
              <a:spcBef>
                <a:spcPts val="0"/>
              </a:spcBef>
              <a:buNone/>
            </a:pPr>
            <a:r>
              <a:rPr lang="fr-BE" sz="2200" dirty="0"/>
              <a:t>				</a:t>
            </a:r>
          </a:p>
          <a:p>
            <a:pPr marL="0" indent="0">
              <a:spcBef>
                <a:spcPts val="0"/>
              </a:spcBef>
              <a:buNone/>
            </a:pPr>
            <a:r>
              <a:rPr lang="fr-BE" sz="2200" dirty="0"/>
              <a:t>				Pas d'assimilation aux héritiers du conjoint survivant : les héritiers d'un redevable 					décédé ne sont pas les héritiers du conjoint survivant du redevable décédé</a:t>
            </a:r>
          </a:p>
        </p:txBody>
      </p:sp>
    </p:spTree>
    <p:extLst>
      <p:ext uri="{BB962C8B-B14F-4D97-AF65-F5344CB8AC3E}">
        <p14:creationId xmlns:p14="http://schemas.microsoft.com/office/powerpoint/2010/main" val="574866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B19ED4B6-CD35-4204-BB62-E2338148ADB4}"/>
              </a:ext>
            </a:extLst>
          </p:cNvPr>
          <p:cNvSpPr>
            <a:spLocks noGrp="1"/>
          </p:cNvSpPr>
          <p:nvPr>
            <p:ph type="title"/>
          </p:nvPr>
        </p:nvSpPr>
        <p:spPr>
          <a:xfrm>
            <a:off x="838200" y="365125"/>
            <a:ext cx="10515600" cy="1325563"/>
          </a:xfrm>
        </p:spPr>
        <p:txBody>
          <a:bodyPr>
            <a:normAutofit fontScale="90000"/>
          </a:bodyPr>
          <a:lstStyle/>
          <a:p>
            <a:pPr algn="just"/>
            <a:r>
              <a:rPr lang="fr-BE" sz="5400" u="sng" dirty="0"/>
              <a:t>Quatrième condition</a:t>
            </a:r>
            <a:r>
              <a:rPr lang="fr-BE" sz="5400" dirty="0"/>
              <a:t> : ré-enrôlement à charge du même contribuable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D92BC8D3-E6B4-433C-8AB5-05F53D927305}"/>
              </a:ext>
            </a:extLst>
          </p:cNvPr>
          <p:cNvSpPr>
            <a:spLocks noGrp="1"/>
          </p:cNvSpPr>
          <p:nvPr>
            <p:ph idx="1"/>
          </p:nvPr>
        </p:nvSpPr>
        <p:spPr>
          <a:xfrm>
            <a:off x="838200" y="1929384"/>
            <a:ext cx="10515600" cy="4251960"/>
          </a:xfrm>
        </p:spPr>
        <p:txBody>
          <a:bodyPr>
            <a:normAutofit fontScale="92500" lnSpcReduction="20000"/>
          </a:bodyPr>
          <a:lstStyle/>
          <a:p>
            <a:pPr>
              <a:spcBef>
                <a:spcPts val="0"/>
              </a:spcBef>
            </a:pPr>
            <a:r>
              <a:rPr lang="fr-BE" sz="2200" dirty="0"/>
              <a:t>Le conjoint du contribuable : </a:t>
            </a:r>
          </a:p>
          <a:p>
            <a:pPr marL="0" indent="0">
              <a:spcBef>
                <a:spcPts val="0"/>
              </a:spcBef>
              <a:buNone/>
            </a:pPr>
            <a:endParaRPr lang="fr-BE" sz="2200" dirty="0"/>
          </a:p>
          <a:p>
            <a:pPr marL="0" indent="0">
              <a:spcBef>
                <a:spcPts val="0"/>
              </a:spcBef>
              <a:buNone/>
            </a:pPr>
            <a:r>
              <a:rPr lang="fr-BE" sz="2200" dirty="0"/>
              <a:t>	=&gt; Sont visés :	le conjoint et le cohabitant légal</a:t>
            </a:r>
          </a:p>
          <a:p>
            <a:pPr marL="0" indent="0">
              <a:spcBef>
                <a:spcPts val="0"/>
              </a:spcBef>
              <a:buNone/>
            </a:pPr>
            <a:endParaRPr lang="fr-BE" sz="2200" dirty="0"/>
          </a:p>
          <a:p>
            <a:pPr marL="0" indent="0">
              <a:spcBef>
                <a:spcPts val="0"/>
              </a:spcBef>
              <a:buNone/>
            </a:pPr>
            <a:r>
              <a:rPr lang="fr-BE" sz="2200" dirty="0"/>
              <a:t>	=&gt; Selon le Code civil : 	on est conjoint jusqu'au moment où le mariage est légalement 				dissous</a:t>
            </a:r>
          </a:p>
          <a:p>
            <a:pPr marL="0" indent="0">
              <a:spcBef>
                <a:spcPts val="0"/>
              </a:spcBef>
              <a:buNone/>
            </a:pPr>
            <a:endParaRPr lang="fr-BE" sz="2200" dirty="0"/>
          </a:p>
          <a:p>
            <a:pPr marL="0" indent="0">
              <a:spcBef>
                <a:spcPts val="0"/>
              </a:spcBef>
              <a:buNone/>
            </a:pPr>
            <a:r>
              <a:rPr lang="fr-BE" sz="2200" dirty="0"/>
              <a:t>				on est cohabitant légal jusqu’au moment où l’une des parties se 				marie ; la cohabitation prend fin de commun accord par les 					cohabitants ou unilatéralement par l'un des 	cohabitants au 					moyen d'une déclaration écrite qui est remise contre récépissé à 				l'officier de l'état civil</a:t>
            </a:r>
          </a:p>
          <a:p>
            <a:pPr marL="0" indent="0">
              <a:spcBef>
                <a:spcPts val="0"/>
              </a:spcBef>
              <a:buNone/>
            </a:pPr>
            <a:endParaRPr lang="fr-BE" sz="2200" dirty="0"/>
          </a:p>
          <a:p>
            <a:pPr marL="0" indent="0" algn="just">
              <a:spcBef>
                <a:spcPts val="0"/>
              </a:spcBef>
              <a:buNone/>
            </a:pPr>
            <a:r>
              <a:rPr lang="fr-BE" sz="2200" dirty="0"/>
              <a:t>	=&gt; Le conjoint du redevable lui est assimilé, </a:t>
            </a:r>
            <a:r>
              <a:rPr lang="fr-BE" sz="2200" u="sng" dirty="0"/>
              <a:t>même après le décès du redevable</a:t>
            </a:r>
            <a:r>
              <a:rPr lang="fr-BE" sz="2200" dirty="0"/>
              <a:t> : lorsqu’une 	cotisation a été annulée parce qu’enrôlée au nom d’une personne décédée, la circonstance 	que le redevable était décédé au moment de cet enrôlement ne fait pas obstacle à ce que 	son conjoint lui soit assimilé pour l’établissement, à charge dudit conjoint 	personnellement, d’une cotisation nouvelle</a:t>
            </a:r>
          </a:p>
        </p:txBody>
      </p:sp>
    </p:spTree>
    <p:extLst>
      <p:ext uri="{BB962C8B-B14F-4D97-AF65-F5344CB8AC3E}">
        <p14:creationId xmlns:p14="http://schemas.microsoft.com/office/powerpoint/2010/main" val="36021788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D0EAD210-4CA5-4E63-A2B1-0C23F48A5C68}"/>
              </a:ext>
            </a:extLst>
          </p:cNvPr>
          <p:cNvSpPr>
            <a:spLocks noGrp="1"/>
          </p:cNvSpPr>
          <p:nvPr>
            <p:ph type="title"/>
          </p:nvPr>
        </p:nvSpPr>
        <p:spPr>
          <a:xfrm>
            <a:off x="838200" y="365125"/>
            <a:ext cx="10515600" cy="1325563"/>
          </a:xfrm>
        </p:spPr>
        <p:txBody>
          <a:bodyPr>
            <a:normAutofit fontScale="90000"/>
          </a:bodyPr>
          <a:lstStyle/>
          <a:p>
            <a:pPr algn="just"/>
            <a:r>
              <a:rPr lang="fr-BE" sz="5400" u="sng" dirty="0"/>
              <a:t>Quatrième condition</a:t>
            </a:r>
            <a:r>
              <a:rPr lang="fr-BE" sz="5400" dirty="0"/>
              <a:t> : ré-enrôlement à charge du même contribuable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FB966A71-8B04-4296-9ADF-899D664F8891}"/>
              </a:ext>
            </a:extLst>
          </p:cNvPr>
          <p:cNvSpPr>
            <a:spLocks noGrp="1"/>
          </p:cNvSpPr>
          <p:nvPr>
            <p:ph idx="1"/>
          </p:nvPr>
        </p:nvSpPr>
        <p:spPr>
          <a:xfrm>
            <a:off x="838200" y="1929384"/>
            <a:ext cx="10515600" cy="4251960"/>
          </a:xfrm>
        </p:spPr>
        <p:txBody>
          <a:bodyPr>
            <a:normAutofit fontScale="55000" lnSpcReduction="20000"/>
          </a:bodyPr>
          <a:lstStyle/>
          <a:p>
            <a:pPr>
              <a:spcBef>
                <a:spcPts val="0"/>
              </a:spcBef>
            </a:pPr>
            <a:r>
              <a:rPr lang="fr-BE" sz="2200" dirty="0"/>
              <a:t>Le conjoint du contribuable (suite) : </a:t>
            </a:r>
          </a:p>
          <a:p>
            <a:pPr marL="0" indent="0">
              <a:spcBef>
                <a:spcPts val="0"/>
              </a:spcBef>
              <a:buNone/>
            </a:pPr>
            <a:r>
              <a:rPr lang="fr-BE" sz="2200" dirty="0"/>
              <a:t>	</a:t>
            </a:r>
          </a:p>
          <a:p>
            <a:pPr marL="0" indent="0" algn="just">
              <a:spcBef>
                <a:spcPts val="0"/>
              </a:spcBef>
              <a:buNone/>
            </a:pPr>
            <a:r>
              <a:rPr lang="fr-BE" sz="2200" dirty="0"/>
              <a:t>	=&gt; Cas de l’article 126 du C.I.R. 92 :	L’administration pourra également procéder au ré-enrôlement, lorsque le directeur annule une cotisation 				établie à tort pour l’année du divorce sur la base des revenus cumulés des époux, non seulement dans le 				chef du redevable originaire mais également dans le chef de la personne qui, pour la période imposable en 				cause, lui était assimilable en tant que conjoint. Il en va ainsi même si l’ex-épouse a rempli correctement ses 				obligations et si, après avoir envoyé des formulaires distincts aux personnes concernées, l’administration n’a 				adressé à tort un avertissement-extrait de rôle qu’à l’ex-époux</a:t>
            </a:r>
          </a:p>
          <a:p>
            <a:pPr marL="0" indent="0">
              <a:spcBef>
                <a:spcPts val="0"/>
              </a:spcBef>
              <a:buNone/>
            </a:pPr>
            <a:endParaRPr lang="fr-BE" sz="2200" dirty="0"/>
          </a:p>
          <a:p>
            <a:pPr marL="0" indent="0">
              <a:spcBef>
                <a:spcPts val="0"/>
              </a:spcBef>
              <a:buNone/>
            </a:pPr>
            <a:r>
              <a:rPr lang="fr-BE" sz="2200" dirty="0"/>
              <a:t>	 			Exemple:	Monsieur et Madame ont été imposés distinctement alors qu’en application de l’article 126 					du C.I.R. 92, une imposition commune devait leur être adressée. Monsieur introduit une 						réclamation à l’encontre de la cotisation qui a été établie à sa charge en y invoquant le fait 					que, en application de l’article 126 du C.I.R. 92, l’administration devait établir une taxation 					commune. Madame en revanche n’introduit aucune réclamation.</a:t>
            </a:r>
          </a:p>
          <a:p>
            <a:pPr marL="0" indent="0">
              <a:spcBef>
                <a:spcPts val="0"/>
              </a:spcBef>
              <a:buNone/>
            </a:pPr>
            <a:endParaRPr lang="fr-BE" sz="2200" dirty="0"/>
          </a:p>
          <a:p>
            <a:pPr marL="0" indent="0">
              <a:spcBef>
                <a:spcPts val="0"/>
              </a:spcBef>
              <a:buNone/>
            </a:pPr>
            <a:r>
              <a:rPr lang="fr-BE" sz="2200" dirty="0"/>
              <a:t>					L’administration, considérant qu’il y avait bien lieu à taxation commune, va, dans un premier 					temps, annuler la cotisation établie à charge de Monsieur. En application de l’article 355 du 					C.I.R.92, lu en combinaison avec l’article 357 du C.I.R.92, l’administration va ensuite établir 					une cotisation au nom des deux époux. Pour enfin, sur pied de l’article 376, §1</a:t>
            </a:r>
            <a:r>
              <a:rPr lang="fr-BE" sz="2200" baseline="30000" dirty="0"/>
              <a:t>er</a:t>
            </a:r>
            <a:r>
              <a:rPr lang="fr-BE" sz="2200" dirty="0"/>
              <a:t> du C.I.R.92, 					dégrever pour cause de double emploi la cotisation établie au seul nom de Madame.</a:t>
            </a:r>
          </a:p>
          <a:p>
            <a:pPr marL="0" indent="0">
              <a:spcBef>
                <a:spcPts val="0"/>
              </a:spcBef>
              <a:buNone/>
            </a:pPr>
            <a:endParaRPr lang="fr-BE" sz="2200" dirty="0"/>
          </a:p>
          <a:p>
            <a:pPr marL="0" indent="0">
              <a:spcBef>
                <a:spcPts val="0"/>
              </a:spcBef>
              <a:buNone/>
            </a:pPr>
            <a:r>
              <a:rPr lang="fr-BE" sz="2200" dirty="0"/>
              <a:t>	=&gt; Cass., 28 février 2019, F.17.0121.F, </a:t>
            </a:r>
            <a:r>
              <a:rPr lang="fr-BE" sz="2200" dirty="0">
                <a:hlinkClick r:id="rId2"/>
              </a:rPr>
              <a:t>www.taxwin.be</a:t>
            </a:r>
            <a:r>
              <a:rPr lang="fr-BE" sz="2200" dirty="0"/>
              <a:t> :	</a:t>
            </a:r>
            <a:r>
              <a:rPr lang="fr-BE" sz="2200" i="1" dirty="0"/>
              <a:t>« Il ne suit pas de ces dispositions qu'une cotisation subsidiaire ne serait susceptible d'être 					établie à la charge du redevable de la cotisation primitive, entre-temps annulée, et de son 					conjoint que si, pour être régulière, la cotisation primitive avait également dû être établie au 					nom des deux 	conjoints ».</a:t>
            </a:r>
            <a:endParaRPr lang="fr-BE" sz="2200" dirty="0"/>
          </a:p>
          <a:p>
            <a:pPr marL="0" indent="0">
              <a:spcBef>
                <a:spcPts val="0"/>
              </a:spcBef>
              <a:buNone/>
            </a:pPr>
            <a:endParaRPr lang="fr-BE" sz="2200" dirty="0"/>
          </a:p>
          <a:p>
            <a:pPr marL="0" indent="0">
              <a:spcBef>
                <a:spcPts val="0"/>
              </a:spcBef>
              <a:buNone/>
            </a:pPr>
            <a:r>
              <a:rPr lang="fr-BE" sz="2200" dirty="0"/>
              <a:t>					Si la cotisation établie au nom d’un contribuable séparé de fait a été annulée par exemple 					pour non-respect de l’article 346 du C.I.R.92, et que, de plus, les revenus y mentionnés 						étaient en définitive des revenus afférant à l’autre époux, séparé de fait, l’administration sera 					en droit d’établir cette nouvelle cotisation au nom de cet autre époux, alors même qu’il n’a 					jamais été question de devoir faire une imposition commune.</a:t>
            </a:r>
          </a:p>
        </p:txBody>
      </p:sp>
    </p:spTree>
    <p:extLst>
      <p:ext uri="{BB962C8B-B14F-4D97-AF65-F5344CB8AC3E}">
        <p14:creationId xmlns:p14="http://schemas.microsoft.com/office/powerpoint/2010/main" val="33709103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C32CF1F0-A49B-4D99-88E9-4F74F6578067}"/>
              </a:ext>
            </a:extLst>
          </p:cNvPr>
          <p:cNvSpPr>
            <a:spLocks noGrp="1"/>
          </p:cNvSpPr>
          <p:nvPr>
            <p:ph type="title"/>
          </p:nvPr>
        </p:nvSpPr>
        <p:spPr>
          <a:xfrm>
            <a:off x="838200" y="365125"/>
            <a:ext cx="10515600" cy="1325563"/>
          </a:xfrm>
        </p:spPr>
        <p:txBody>
          <a:bodyPr>
            <a:normAutofit fontScale="90000"/>
          </a:bodyPr>
          <a:lstStyle/>
          <a:p>
            <a:pPr algn="just"/>
            <a:r>
              <a:rPr lang="fr-BE" sz="5400" u="sng" dirty="0"/>
              <a:t>Quatrième condition</a:t>
            </a:r>
            <a:r>
              <a:rPr lang="fr-BE" sz="5400" dirty="0"/>
              <a:t> : ré-enrôlement à charge du même contribuable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DE48285A-171B-48E7-AD0F-FF2BC24D0859}"/>
              </a:ext>
            </a:extLst>
          </p:cNvPr>
          <p:cNvSpPr>
            <a:spLocks noGrp="1"/>
          </p:cNvSpPr>
          <p:nvPr>
            <p:ph idx="1"/>
          </p:nvPr>
        </p:nvSpPr>
        <p:spPr>
          <a:xfrm>
            <a:off x="838200" y="1929384"/>
            <a:ext cx="10515600" cy="4251960"/>
          </a:xfrm>
        </p:spPr>
        <p:txBody>
          <a:bodyPr>
            <a:normAutofit fontScale="85000" lnSpcReduction="20000"/>
          </a:bodyPr>
          <a:lstStyle/>
          <a:p>
            <a:pPr>
              <a:spcBef>
                <a:spcPts val="0"/>
              </a:spcBef>
            </a:pPr>
            <a:r>
              <a:rPr lang="fr-BE" sz="2200" dirty="0"/>
              <a:t>La société transformée :</a:t>
            </a:r>
          </a:p>
          <a:p>
            <a:pPr marL="0" indent="0">
              <a:spcBef>
                <a:spcPts val="0"/>
              </a:spcBef>
              <a:buNone/>
            </a:pPr>
            <a:endParaRPr lang="fr-BE" sz="2200" dirty="0"/>
          </a:p>
          <a:p>
            <a:pPr marL="0" indent="0" algn="just">
              <a:spcBef>
                <a:spcPts val="0"/>
              </a:spcBef>
              <a:buNone/>
            </a:pPr>
            <a:r>
              <a:rPr lang="fr-BE" sz="2200" dirty="0"/>
              <a:t>	=&gt; Est visée:	la société qui a procédé à une fusion, scission, opération assimilée à 				une fusion ou autre dissolution sans partage total de l'avoir social et la 				société absorbante ou bénéficiaire ou les sociétés bénéficiaires de 				l’opération (</a:t>
            </a:r>
            <a:r>
              <a:rPr lang="fr-BE" sz="2200" i="1" dirty="0"/>
              <a:t>cf</a:t>
            </a:r>
            <a:r>
              <a:rPr lang="fr-BE" sz="2200" dirty="0"/>
              <a:t>. loi du 17 mars 2019, article 72, 1°, entré en vigueur le 1</a:t>
            </a:r>
            <a:r>
              <a:rPr lang="fr-BE" sz="2200" baseline="30000" dirty="0"/>
              <a:t>er</a:t>
            </a:r>
            <a:r>
              <a:rPr lang="fr-BE" sz="2200" dirty="0"/>
              <a:t> 				mai 2019)</a:t>
            </a:r>
          </a:p>
          <a:p>
            <a:pPr marL="0" indent="0" algn="just">
              <a:spcBef>
                <a:spcPts val="0"/>
              </a:spcBef>
              <a:buNone/>
            </a:pPr>
            <a:endParaRPr lang="fr-BE" sz="2200" dirty="0"/>
          </a:p>
          <a:p>
            <a:pPr marL="0" indent="0" algn="just">
              <a:spcBef>
                <a:spcPts val="0"/>
              </a:spcBef>
              <a:buNone/>
            </a:pPr>
            <a:r>
              <a:rPr lang="fr-BE" sz="2200" dirty="0"/>
              <a:t>	=&gt; Portée de la loi du 17 mars 2019 : 	jusqu’alors, il était considéré que, pour valablement						pouvoir établir une nouvelle cotisation, il était nécessaire					que la cotisation primitive ait été établie dans le chef 						d’une personne existante.</a:t>
            </a:r>
          </a:p>
          <a:p>
            <a:pPr marL="0" indent="0" algn="just">
              <a:spcBef>
                <a:spcPts val="0"/>
              </a:spcBef>
              <a:buNone/>
            </a:pPr>
            <a:endParaRPr lang="fr-BE" sz="2200" dirty="0"/>
          </a:p>
          <a:p>
            <a:pPr marL="0" indent="0" algn="just">
              <a:spcBef>
                <a:spcPts val="0"/>
              </a:spcBef>
              <a:buNone/>
            </a:pPr>
            <a:r>
              <a:rPr lang="fr-BE" sz="2200" dirty="0"/>
              <a:t>	=&gt; Exemple : 	En cas de fusion silencieuse, la société absorbée disparait immédiatement de 			l’ordre juridique, sans dissolution, ni liquidation, la cotisation initiale enrôlée 			au nom de la société absorbée inexistante, ne permettait pas d’établir une 				cotisation subsidiaire au nom de la société absorbante =&gt; grâce à la loi de 				2019, c’est désormais possible</a:t>
            </a:r>
          </a:p>
        </p:txBody>
      </p:sp>
    </p:spTree>
    <p:extLst>
      <p:ext uri="{BB962C8B-B14F-4D97-AF65-F5344CB8AC3E}">
        <p14:creationId xmlns:p14="http://schemas.microsoft.com/office/powerpoint/2010/main" val="38390042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1B800F85-E8BD-42B6-B44E-67AA54A581EC}"/>
              </a:ext>
            </a:extLst>
          </p:cNvPr>
          <p:cNvSpPr>
            <a:spLocks noGrp="1"/>
          </p:cNvSpPr>
          <p:nvPr>
            <p:ph type="title"/>
          </p:nvPr>
        </p:nvSpPr>
        <p:spPr>
          <a:xfrm>
            <a:off x="838200" y="365125"/>
            <a:ext cx="10515600" cy="1325563"/>
          </a:xfrm>
        </p:spPr>
        <p:txBody>
          <a:bodyPr>
            <a:normAutofit fontScale="90000"/>
          </a:bodyPr>
          <a:lstStyle/>
          <a:p>
            <a:pPr algn="just"/>
            <a:r>
              <a:rPr lang="fr-BE" sz="5400" u="sng" dirty="0"/>
              <a:t>Quatrième condition</a:t>
            </a:r>
            <a:r>
              <a:rPr lang="fr-BE" sz="5400" dirty="0"/>
              <a:t> : ré-enrôlement à charge du même contribuable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2D46DADB-D737-446C-B13F-EC8306447A86}"/>
              </a:ext>
            </a:extLst>
          </p:cNvPr>
          <p:cNvSpPr>
            <a:spLocks noGrp="1"/>
          </p:cNvSpPr>
          <p:nvPr>
            <p:ph idx="1"/>
          </p:nvPr>
        </p:nvSpPr>
        <p:spPr>
          <a:xfrm>
            <a:off x="838200" y="1929384"/>
            <a:ext cx="10515600" cy="4251960"/>
          </a:xfrm>
        </p:spPr>
        <p:txBody>
          <a:bodyPr>
            <a:normAutofit fontScale="62500" lnSpcReduction="20000"/>
          </a:bodyPr>
          <a:lstStyle/>
          <a:p>
            <a:pPr algn="just">
              <a:spcBef>
                <a:spcPts val="0"/>
              </a:spcBef>
            </a:pPr>
            <a:r>
              <a:rPr lang="fr-BE" sz="2200" dirty="0"/>
              <a:t>Les membres et sociétés liés au contribuable :</a:t>
            </a:r>
          </a:p>
          <a:p>
            <a:pPr marL="0" indent="0" algn="just">
              <a:spcBef>
                <a:spcPts val="0"/>
              </a:spcBef>
              <a:buNone/>
            </a:pPr>
            <a:endParaRPr lang="fr-BE" sz="2200" dirty="0"/>
          </a:p>
          <a:p>
            <a:pPr marL="0" indent="0" algn="just">
              <a:spcBef>
                <a:spcPts val="0"/>
              </a:spcBef>
              <a:buNone/>
            </a:pPr>
            <a:r>
              <a:rPr lang="fr-BE" sz="2200" dirty="0"/>
              <a:t>	=&gt; Sont visés : 	</a:t>
            </a:r>
            <a:r>
              <a:rPr lang="fr-BE" sz="2200" i="1" dirty="0"/>
              <a:t>« les membres de la famille, de la société, de l'association ou de la communauté dont le chef, le directeur,  			les actionnaires ou les associés ont été primitivement imposés et réciproquement » </a:t>
            </a:r>
            <a:r>
              <a:rPr lang="fr-BE" sz="2200" dirty="0"/>
              <a:t>(</a:t>
            </a:r>
            <a:r>
              <a:rPr lang="fr-BE" sz="2200" i="1" dirty="0"/>
              <a:t>cf</a:t>
            </a:r>
            <a:r>
              <a:rPr lang="fr-BE" sz="2200" dirty="0"/>
              <a:t>. loi du 2 mai 2019, 			article 19)</a:t>
            </a:r>
            <a:endParaRPr lang="fr-BE" sz="2200" i="1" dirty="0"/>
          </a:p>
          <a:p>
            <a:pPr marL="0" indent="0" algn="just">
              <a:spcBef>
                <a:spcPts val="0"/>
              </a:spcBef>
              <a:buNone/>
            </a:pPr>
            <a:endParaRPr lang="fr-BE" sz="2200" i="1" dirty="0"/>
          </a:p>
          <a:p>
            <a:pPr marL="0" indent="0" algn="just">
              <a:spcBef>
                <a:spcPts val="0"/>
              </a:spcBef>
              <a:buNone/>
            </a:pPr>
            <a:r>
              <a:rPr lang="fr-BE" sz="2200" i="1" dirty="0"/>
              <a:t>	</a:t>
            </a:r>
            <a:r>
              <a:rPr lang="fr-BE" sz="2200" dirty="0"/>
              <a:t>Cette disposition semblait viser des entités dénuées de la personnalité juridique qui ne peuvent elles-mêmes faire 	l’objet de l’enrôlement d’une cotisation, mais dont soit les membres, soit le chef ou le directeur, peuvent être imposés.</a:t>
            </a:r>
          </a:p>
          <a:p>
            <a:pPr marL="0" indent="0" algn="just">
              <a:spcBef>
                <a:spcPts val="0"/>
              </a:spcBef>
              <a:buNone/>
            </a:pPr>
            <a:endParaRPr lang="fr-BE" sz="2200" dirty="0"/>
          </a:p>
          <a:p>
            <a:pPr marL="0" indent="0" algn="just">
              <a:spcBef>
                <a:spcPts val="0"/>
              </a:spcBef>
              <a:buNone/>
            </a:pPr>
            <a:r>
              <a:rPr lang="fr-BE" sz="2200" dirty="0"/>
              <a:t>	=&gt; Anvers, 28 septembre 2018, </a:t>
            </a:r>
            <a:r>
              <a:rPr lang="fr-BE" sz="2200" i="1" dirty="0"/>
              <a:t>Fiscologue</a:t>
            </a:r>
            <a:r>
              <a:rPr lang="fr-BE" sz="2200" dirty="0"/>
              <a:t>, n°1580, p.3 : 	La Cour a refusé de valider une cotisation subsidiaire au motif que 						l’article 357, 4° du C.I.R. 92 ne permettait pas la réimposition dans 						le chef de dirigeants d’entreprise de la société lorsque c’est la 							société qui avait été imposée primitivement.</a:t>
            </a:r>
          </a:p>
          <a:p>
            <a:pPr marL="0" indent="0" algn="just">
              <a:spcBef>
                <a:spcPts val="0"/>
              </a:spcBef>
              <a:buNone/>
            </a:pPr>
            <a:endParaRPr lang="fr-BE" sz="2200" dirty="0"/>
          </a:p>
          <a:p>
            <a:pPr marL="0" indent="0" algn="just">
              <a:spcBef>
                <a:spcPts val="0"/>
              </a:spcBef>
              <a:buNone/>
            </a:pPr>
            <a:r>
              <a:rPr lang="fr-BE" sz="2200" dirty="0"/>
              <a:t>						La Cour décide que le libellé de l’article 357, 4° du C.I.R. 92 ne 							permet pas de substituer une personne physique à une société 						mais seulement les membres, le chef ou le directeur de la société. </a:t>
            </a:r>
          </a:p>
          <a:p>
            <a:pPr marL="0" indent="0" algn="just">
              <a:spcBef>
                <a:spcPts val="0"/>
              </a:spcBef>
              <a:buNone/>
            </a:pPr>
            <a:endParaRPr lang="fr-BE" sz="2200" dirty="0"/>
          </a:p>
          <a:p>
            <a:pPr marL="0" indent="0" algn="just">
              <a:spcBef>
                <a:spcPts val="0"/>
              </a:spcBef>
              <a:buNone/>
            </a:pPr>
            <a:r>
              <a:rPr lang="fr-BE" sz="2200" dirty="0"/>
              <a:t>	=&gt; Portée de la loi du 2 mai 2019 : 	Permet d’écarter les incertitudes qui subsistaient quant à l’application de cette 					assimilation aux sociétés dotées de la personnalité juridique.</a:t>
            </a:r>
          </a:p>
          <a:p>
            <a:pPr marL="0" indent="0" algn="just">
              <a:spcBef>
                <a:spcPts val="0"/>
              </a:spcBef>
              <a:buNone/>
            </a:pPr>
            <a:endParaRPr lang="fr-BE" sz="2200" dirty="0"/>
          </a:p>
          <a:p>
            <a:pPr marL="0" indent="0" algn="just">
              <a:spcBef>
                <a:spcPts val="0"/>
              </a:spcBef>
              <a:buNone/>
            </a:pPr>
            <a:r>
              <a:rPr lang="fr-BE" sz="2200" dirty="0"/>
              <a:t>				Les travaux préparatoires indiquent clairement que l’article 357, 4° du C.I.R. 92 assimile 					désormais au </a:t>
            </a:r>
            <a:r>
              <a:rPr lang="fr-BE" sz="2200" i="1" dirty="0"/>
              <a:t>« même redevable »</a:t>
            </a:r>
            <a:r>
              <a:rPr lang="fr-BE" sz="2200" dirty="0"/>
              <a:t>, pour les réimpositions permises par les articles 355 et 				356 du C.I.R. 92, une société et ses actionnaires ou associés et réciproquement : </a:t>
            </a:r>
            <a:r>
              <a:rPr lang="fr-BE" sz="2200" i="1" dirty="0"/>
              <a:t>« Ainsi, si 				l’administration a erronément établi l’impôt au nom des actionnaires ou associés alors 					qu’elle aurait dû le faire au nom de la société, elle sera en droit d’établir la cotisation de 					remplacement au nom de celle-ci et vice versa » </a:t>
            </a:r>
          </a:p>
        </p:txBody>
      </p:sp>
    </p:spTree>
    <p:extLst>
      <p:ext uri="{BB962C8B-B14F-4D97-AF65-F5344CB8AC3E}">
        <p14:creationId xmlns:p14="http://schemas.microsoft.com/office/powerpoint/2010/main" val="4153065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6319C294-012B-4984-B9AA-E9646A98C64F}"/>
              </a:ext>
            </a:extLst>
          </p:cNvPr>
          <p:cNvSpPr>
            <a:spLocks noGrp="1"/>
          </p:cNvSpPr>
          <p:nvPr>
            <p:ph type="title"/>
          </p:nvPr>
        </p:nvSpPr>
        <p:spPr>
          <a:xfrm>
            <a:off x="838200" y="365125"/>
            <a:ext cx="10515600" cy="1325563"/>
          </a:xfrm>
        </p:spPr>
        <p:txBody>
          <a:bodyPr>
            <a:normAutofit/>
          </a:bodyPr>
          <a:lstStyle/>
          <a:p>
            <a:pPr algn="just"/>
            <a:r>
              <a:rPr lang="fr-BE" sz="2000" b="1" dirty="0"/>
              <a:t>Principe de base </a:t>
            </a:r>
            <a:r>
              <a:rPr lang="fr-BE" sz="2000" dirty="0"/>
              <a:t>: l’administration, sous certaines conditions, est en droit</a:t>
            </a:r>
            <a:br>
              <a:rPr lang="fr-BE" sz="2000" dirty="0"/>
            </a:br>
            <a:r>
              <a:rPr lang="fr-BE" sz="2000" dirty="0"/>
              <a:t>d’établir une nouvelle cotisation lorsque la cotisation initiale a été annulée, tantôt par</a:t>
            </a:r>
            <a:br>
              <a:rPr lang="fr-BE" sz="2000" dirty="0"/>
            </a:br>
            <a:r>
              <a:rPr lang="fr-BE" sz="2000" dirty="0"/>
              <a:t>elle-même (art. 355 du C.I.R. 92), tantôt par le juge (article 356 du C.I.R. 92), pour n’avoir pas été établie conformément à une règle légale autre qu’une règle relative à la prescription</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7FB49FBA-E96A-4F2A-B14A-C48782519392}"/>
              </a:ext>
            </a:extLst>
          </p:cNvPr>
          <p:cNvSpPr>
            <a:spLocks noGrp="1"/>
          </p:cNvSpPr>
          <p:nvPr>
            <p:ph idx="1"/>
          </p:nvPr>
        </p:nvSpPr>
        <p:spPr>
          <a:xfrm>
            <a:off x="838200" y="1929384"/>
            <a:ext cx="10515600" cy="4251960"/>
          </a:xfrm>
        </p:spPr>
        <p:txBody>
          <a:bodyPr>
            <a:normAutofit fontScale="62500" lnSpcReduction="20000"/>
          </a:bodyPr>
          <a:lstStyle/>
          <a:p>
            <a:pPr marL="0" indent="0" algn="just">
              <a:lnSpc>
                <a:spcPct val="120000"/>
              </a:lnSpc>
              <a:spcBef>
                <a:spcPts val="0"/>
              </a:spcBef>
              <a:buNone/>
            </a:pPr>
            <a:r>
              <a:rPr lang="fr-BE" sz="2200" dirty="0"/>
              <a:t>L’article 356 du C.I.R. 92 dispose que :</a:t>
            </a:r>
          </a:p>
          <a:p>
            <a:pPr marL="0" indent="0" algn="just">
              <a:lnSpc>
                <a:spcPct val="120000"/>
              </a:lnSpc>
              <a:spcBef>
                <a:spcPts val="0"/>
              </a:spcBef>
              <a:buNone/>
            </a:pPr>
            <a:endParaRPr lang="fr-BE" sz="2200" dirty="0"/>
          </a:p>
          <a:p>
            <a:pPr marL="0" indent="0" algn="just">
              <a:lnSpc>
                <a:spcPct val="120000"/>
              </a:lnSpc>
              <a:spcBef>
                <a:spcPts val="0"/>
              </a:spcBef>
              <a:buNone/>
            </a:pPr>
            <a:r>
              <a:rPr lang="fr-BE" sz="2200" i="1" dirty="0"/>
              <a:t>« Lorsqu'une décision du conseiller général de l'administration en charge de l'établissement des impôts sur les revenus ou du fonctionnaire délégué par lui fait l'objet d'un recours en justice, et que le juge prononce la nullité totale ou partielle de l'imposition pour une cause autre que la prescription, la cause reste inscrite au rôle pendant six mois à dater de la décision judiciaire. Pendant ce délai de six mois qui suspend les délais d'opposition, d'appel ou de cassation, l'administration peut soumettre à l'appréciation du juge par voie de conclusions, une cotisation subsidiaire à charge du même redevable et en raison de tout ou partie des mêmes éléments d'imposition que la cotisation primitive.</a:t>
            </a:r>
          </a:p>
          <a:p>
            <a:pPr marL="0" indent="0" algn="just">
              <a:lnSpc>
                <a:spcPct val="120000"/>
              </a:lnSpc>
              <a:spcBef>
                <a:spcPts val="0"/>
              </a:spcBef>
              <a:buNone/>
            </a:pPr>
            <a:endParaRPr lang="fr-BE" sz="2200" i="1" dirty="0"/>
          </a:p>
          <a:p>
            <a:pPr marL="0" indent="0" algn="just">
              <a:lnSpc>
                <a:spcPct val="120000"/>
              </a:lnSpc>
              <a:spcBef>
                <a:spcPts val="0"/>
              </a:spcBef>
              <a:buNone/>
            </a:pPr>
            <a:r>
              <a:rPr lang="fr-BE" sz="2200" i="1" dirty="0"/>
              <a:t>Si l'administration soumet au juge une cotisation subsidiaire dans le délai de six mois précité, par dérogation à l'alinéa premier, les délais d'opposition, d'appel et de cassation commencent à courir à partir de la signification de la décision judiciaire relative à la cotisation subsidiaire.</a:t>
            </a:r>
          </a:p>
          <a:p>
            <a:pPr marL="0" indent="0" algn="just">
              <a:lnSpc>
                <a:spcPct val="120000"/>
              </a:lnSpc>
              <a:spcBef>
                <a:spcPts val="0"/>
              </a:spcBef>
              <a:buNone/>
            </a:pPr>
            <a:endParaRPr lang="fr-BE" sz="2200" i="1" dirty="0"/>
          </a:p>
          <a:p>
            <a:pPr marL="0" indent="0" algn="just">
              <a:lnSpc>
                <a:spcPct val="120000"/>
              </a:lnSpc>
              <a:spcBef>
                <a:spcPts val="0"/>
              </a:spcBef>
              <a:buNone/>
            </a:pPr>
            <a:r>
              <a:rPr lang="fr-BE" sz="2200" i="1" dirty="0"/>
              <a:t>Lorsque l'imposition dont la nullité est prononcée par le juge, a donné lieu à la restitution d'un précompte ou d'un versement anticipé, il est tenu compte de cette restitution lors du calcul de la cotisation subsidiaire soumise à l'appréciation du juge.</a:t>
            </a:r>
          </a:p>
          <a:p>
            <a:pPr marL="0" indent="0" algn="just">
              <a:lnSpc>
                <a:spcPct val="120000"/>
              </a:lnSpc>
              <a:spcBef>
                <a:spcPts val="0"/>
              </a:spcBef>
              <a:buNone/>
            </a:pPr>
            <a:endParaRPr lang="fr-BE" sz="2200" i="1" dirty="0"/>
          </a:p>
          <a:p>
            <a:pPr marL="0" indent="0" algn="just">
              <a:lnSpc>
                <a:spcPct val="120000"/>
              </a:lnSpc>
              <a:spcBef>
                <a:spcPts val="0"/>
              </a:spcBef>
              <a:buNone/>
            </a:pPr>
            <a:r>
              <a:rPr lang="fr-BE" sz="2200" i="1" dirty="0"/>
              <a:t>La cotisation subsidiaire n'est recouvrable ou remboursable qu'en exécution de la décision du juge.</a:t>
            </a:r>
          </a:p>
          <a:p>
            <a:pPr marL="0" indent="0" algn="just">
              <a:lnSpc>
                <a:spcPct val="120000"/>
              </a:lnSpc>
              <a:spcBef>
                <a:spcPts val="0"/>
              </a:spcBef>
              <a:buNone/>
            </a:pPr>
            <a:endParaRPr lang="fr-BE" sz="2200" i="1" dirty="0"/>
          </a:p>
          <a:p>
            <a:pPr marL="0" indent="0" algn="just">
              <a:lnSpc>
                <a:spcPct val="120000"/>
              </a:lnSpc>
              <a:spcBef>
                <a:spcPts val="0"/>
              </a:spcBef>
              <a:buNone/>
            </a:pPr>
            <a:r>
              <a:rPr lang="fr-BE" sz="2200" i="1" dirty="0"/>
              <a:t>Lorsque la cotisation subsidiaire est établie dans le chef d'un redevable assimilé conformément à l'article 357, cette cotisation est soumise au juge par requête signifiée au redevable assimilé avec assignation à comparaître »</a:t>
            </a:r>
            <a:r>
              <a:rPr lang="fr-BE" sz="2200" dirty="0"/>
              <a:t>.</a:t>
            </a:r>
          </a:p>
        </p:txBody>
      </p:sp>
    </p:spTree>
    <p:extLst>
      <p:ext uri="{BB962C8B-B14F-4D97-AF65-F5344CB8AC3E}">
        <p14:creationId xmlns:p14="http://schemas.microsoft.com/office/powerpoint/2010/main" val="10959975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5EAE27D5-4DF2-482D-86B8-23319D28FF37}"/>
              </a:ext>
            </a:extLst>
          </p:cNvPr>
          <p:cNvSpPr>
            <a:spLocks noGrp="1"/>
          </p:cNvSpPr>
          <p:nvPr>
            <p:ph type="title"/>
          </p:nvPr>
        </p:nvSpPr>
        <p:spPr>
          <a:xfrm>
            <a:off x="838200" y="365125"/>
            <a:ext cx="10515600" cy="1325563"/>
          </a:xfrm>
        </p:spPr>
        <p:txBody>
          <a:bodyPr>
            <a:normAutofit fontScale="90000"/>
          </a:bodyPr>
          <a:lstStyle/>
          <a:p>
            <a:pPr algn="just"/>
            <a:r>
              <a:rPr lang="fr-BE" sz="5400" u="sng" dirty="0"/>
              <a:t>Quatrième condition</a:t>
            </a:r>
            <a:r>
              <a:rPr lang="fr-BE" sz="5400" dirty="0"/>
              <a:t> : ré-enrôlement à charge du même contribuable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DD05FF9A-BC6B-448C-9704-7C0228BBC27F}"/>
              </a:ext>
            </a:extLst>
          </p:cNvPr>
          <p:cNvSpPr>
            <a:spLocks noGrp="1"/>
          </p:cNvSpPr>
          <p:nvPr>
            <p:ph idx="1"/>
          </p:nvPr>
        </p:nvSpPr>
        <p:spPr>
          <a:xfrm>
            <a:off x="838200" y="1929384"/>
            <a:ext cx="10515600" cy="4251960"/>
          </a:xfrm>
        </p:spPr>
        <p:txBody>
          <a:bodyPr>
            <a:normAutofit fontScale="70000" lnSpcReduction="20000"/>
          </a:bodyPr>
          <a:lstStyle/>
          <a:p>
            <a:pPr>
              <a:spcBef>
                <a:spcPts val="0"/>
              </a:spcBef>
            </a:pPr>
            <a:r>
              <a:rPr lang="fr-BE" sz="2200" dirty="0"/>
              <a:t>Les membres et sociétés liés au contribuable – Cas pratiques :</a:t>
            </a:r>
          </a:p>
          <a:p>
            <a:pPr marL="0" indent="0">
              <a:spcBef>
                <a:spcPts val="0"/>
              </a:spcBef>
              <a:buNone/>
            </a:pPr>
            <a:endParaRPr lang="fr-BE" sz="2200" dirty="0"/>
          </a:p>
          <a:p>
            <a:pPr marL="457200" indent="-457200" algn="just">
              <a:spcBef>
                <a:spcPts val="0"/>
              </a:spcBef>
              <a:buFont typeface="+mj-lt"/>
              <a:buAutoNum type="alphaLcParenR"/>
            </a:pPr>
            <a:r>
              <a:rPr lang="fr-BE" sz="2200" dirty="0"/>
              <a:t>Lorsque l’administration a originairement imposé le père comme exploitant sans déduire le salaire des enfants qui travaillent dans l’exploitation familiale et que la cotisation est annulée dans son chef dans la mesure où est établi le paiement effectif du salaire, de nouvelles cotisations peuvent être enrôlées dans le chef des enfants sur base de leur salaire.</a:t>
            </a:r>
          </a:p>
          <a:p>
            <a:pPr marL="457200" indent="-457200" algn="just">
              <a:spcBef>
                <a:spcPts val="0"/>
              </a:spcBef>
              <a:buFont typeface="+mj-lt"/>
              <a:buAutoNum type="alphaLcParenR"/>
            </a:pPr>
            <a:endParaRPr lang="fr-BE" sz="2200" dirty="0"/>
          </a:p>
          <a:p>
            <a:pPr marL="457200" indent="-457200" algn="just">
              <a:spcBef>
                <a:spcPts val="0"/>
              </a:spcBef>
              <a:buFont typeface="+mj-lt"/>
              <a:buAutoNum type="alphaLcParenR"/>
            </a:pPr>
            <a:r>
              <a:rPr lang="pt-BR" sz="2200" dirty="0"/>
              <a:t>Civ. Bruxelles, 4 octobre 2006, R.G. n°2003-2389-A, </a:t>
            </a:r>
            <a:r>
              <a:rPr lang="pt-BR" sz="2200" dirty="0">
                <a:hlinkClick r:id="rId2"/>
              </a:rPr>
              <a:t>www.taxwin.be</a:t>
            </a:r>
            <a:r>
              <a:rPr lang="pt-BR" sz="2200" dirty="0"/>
              <a:t> : </a:t>
            </a:r>
            <a:r>
              <a:rPr lang="fr-BE" sz="2200" dirty="0"/>
              <a:t>Le tribunal a validé, sur pied de l’article 357, 4° du C.I.R. 92, l’établissement d’une nouvelle cotisation dans le chef du père d’un contribuable. La cotisation initiale enrôlée à charge de la fille avait pour objet la taxation de commission d’assurances. Après annulation de cette cotisation pour vice de procédure, l’administration à réimposé le père, en application de l’article 355 du C.I.R.92, au motif qu’il existait des présomptions suffisamment probantes permettant d’établir qu’il avait été le seul bénéficiaire des commissions.</a:t>
            </a:r>
          </a:p>
          <a:p>
            <a:pPr marL="457200" indent="-457200" algn="just">
              <a:spcBef>
                <a:spcPts val="0"/>
              </a:spcBef>
              <a:buFont typeface="+mj-lt"/>
              <a:buAutoNum type="alphaLcParenR"/>
            </a:pPr>
            <a:endParaRPr lang="fr-BE" sz="2200" dirty="0"/>
          </a:p>
          <a:p>
            <a:pPr marL="457200" indent="-457200" algn="just">
              <a:spcBef>
                <a:spcPts val="0"/>
              </a:spcBef>
              <a:buFont typeface="+mj-lt"/>
              <a:buAutoNum type="alphaLcParenR"/>
            </a:pPr>
            <a:r>
              <a:rPr lang="fr-BE" sz="2200" dirty="0"/>
              <a:t>Bruxelles, 2 septembre 1999, </a:t>
            </a:r>
            <a:r>
              <a:rPr lang="fr-BE" sz="2200" i="1" dirty="0"/>
              <a:t>F.J.F</a:t>
            </a:r>
            <a:r>
              <a:rPr lang="fr-BE" sz="2200" dirty="0"/>
              <a:t>., 2001, p.243 : La Cour invalide l’établissement d’une nouvelle cotisation en ce qu’il y a lieu de donner aux termes </a:t>
            </a:r>
            <a:r>
              <a:rPr lang="fr-BE" sz="2200" i="1" dirty="0"/>
              <a:t>« membres de la famille, de la société, de l’association ou de la communauté »</a:t>
            </a:r>
            <a:r>
              <a:rPr lang="fr-BE" sz="2200" dirty="0"/>
              <a:t> un sens restrictif. Selon la Cour, il y a lieu de considérer comme « famille » l’ensemble des personnes liées entre elles par le mariage, la filiation ou l’adoption. Toutefois, ce simple lien ne saurait suffire pour assimiler deux membres d’une même famille en vue d’établir une nouvelle cotisation sur pied de l’article 355 du C.I.R. 92. Dans la mesure où la loi fiscale vise à imposer les revenus, les membres d’une même famille ne sont assimilables qu’à la condition qu’il existe entre eux, outre le lien strictement familial, un lien patrimonial qui a permis au taxateur d’opérer une confusion entre la base imposable retenue dans le chef de chacun desdits membres de cette famille. </a:t>
            </a:r>
          </a:p>
          <a:p>
            <a:pPr marL="0" indent="0" algn="just">
              <a:spcBef>
                <a:spcPts val="0"/>
              </a:spcBef>
              <a:buNone/>
            </a:pPr>
            <a:endParaRPr lang="fr-BE" sz="2200" dirty="0"/>
          </a:p>
          <a:p>
            <a:pPr marL="0" indent="0" algn="just">
              <a:spcBef>
                <a:spcPts val="0"/>
              </a:spcBef>
              <a:buNone/>
            </a:pPr>
            <a:r>
              <a:rPr lang="fr-BE" sz="2200" dirty="0"/>
              <a:t>	=&gt; Cette condition se voit d’ailleurs confirmée par le texte </a:t>
            </a:r>
            <a:r>
              <a:rPr lang="fr-BE" sz="2200" i="1" dirty="0"/>
              <a:t>in fine </a:t>
            </a:r>
            <a:r>
              <a:rPr lang="fr-BE" sz="2200" dirty="0"/>
              <a:t>de l’article 357, 4° du C.I.R. 92, qui précise qu’il faut être 	membre de la famille </a:t>
            </a:r>
            <a:r>
              <a:rPr lang="fr-BE" sz="2200" i="1" dirty="0"/>
              <a:t>« dont le chef… a été primitivement imposé et réciproquement » </a:t>
            </a:r>
            <a:r>
              <a:rPr lang="fr-BE" sz="2200" dirty="0"/>
              <a:t>; la notion de « chef de famille » 	est indicative d’une cellule familiale dont les membres mettent tout ou partie de leurs revenus en commun 	dans un but précis ou ont un patrimoine commun et à la tête de laquelle se trouve un chef,</a:t>
            </a:r>
          </a:p>
        </p:txBody>
      </p:sp>
    </p:spTree>
    <p:extLst>
      <p:ext uri="{BB962C8B-B14F-4D97-AF65-F5344CB8AC3E}">
        <p14:creationId xmlns:p14="http://schemas.microsoft.com/office/powerpoint/2010/main" val="21898220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4AEAC11C-D244-4E5B-B0BE-58F304B383EF}"/>
              </a:ext>
            </a:extLst>
          </p:cNvPr>
          <p:cNvSpPr>
            <a:spLocks noGrp="1"/>
          </p:cNvSpPr>
          <p:nvPr>
            <p:ph type="title"/>
          </p:nvPr>
        </p:nvSpPr>
        <p:spPr>
          <a:xfrm>
            <a:off x="838200" y="365125"/>
            <a:ext cx="10515600" cy="1325563"/>
          </a:xfrm>
        </p:spPr>
        <p:txBody>
          <a:bodyPr>
            <a:normAutofit fontScale="90000"/>
          </a:bodyPr>
          <a:lstStyle/>
          <a:p>
            <a:pPr algn="just"/>
            <a:r>
              <a:rPr lang="fr-BE" sz="5400" u="sng" dirty="0"/>
              <a:t>Quatrième condition</a:t>
            </a:r>
            <a:r>
              <a:rPr lang="fr-BE" sz="5400" dirty="0"/>
              <a:t> : ré-enrôlement à charge du même contribuable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AB1F8EB5-46C3-427D-AF5C-8A2C7C2BD006}"/>
              </a:ext>
            </a:extLst>
          </p:cNvPr>
          <p:cNvSpPr>
            <a:spLocks noGrp="1"/>
          </p:cNvSpPr>
          <p:nvPr>
            <p:ph idx="1"/>
          </p:nvPr>
        </p:nvSpPr>
        <p:spPr>
          <a:xfrm>
            <a:off x="838200" y="1929384"/>
            <a:ext cx="10515600" cy="4251960"/>
          </a:xfrm>
        </p:spPr>
        <p:txBody>
          <a:bodyPr>
            <a:normAutofit fontScale="77500" lnSpcReduction="20000"/>
          </a:bodyPr>
          <a:lstStyle/>
          <a:p>
            <a:pPr>
              <a:spcBef>
                <a:spcPts val="0"/>
              </a:spcBef>
            </a:pPr>
            <a:r>
              <a:rPr lang="fr-BE" sz="2200" dirty="0"/>
              <a:t>Le liquidateur :</a:t>
            </a:r>
          </a:p>
          <a:p>
            <a:pPr marL="0" indent="0">
              <a:spcBef>
                <a:spcPts val="0"/>
              </a:spcBef>
              <a:buNone/>
            </a:pPr>
            <a:endParaRPr lang="fr-BE" sz="2200" dirty="0"/>
          </a:p>
          <a:p>
            <a:pPr marL="0" indent="0" algn="just">
              <a:spcBef>
                <a:spcPts val="0"/>
              </a:spcBef>
              <a:buNone/>
            </a:pPr>
            <a:r>
              <a:rPr lang="fr-BE" sz="2200" dirty="0"/>
              <a:t>	=&gt; Est visé : 	</a:t>
            </a:r>
            <a:r>
              <a:rPr lang="fr-BE" sz="2200" i="1" dirty="0"/>
              <a:t>« le liquidateur de la personne morale dont la liquidation a été clôturée, en cette 				qualité, ou, à défaut, les personnes considérées comme liquidateurs en vertu de la 				 partie I, livre II, titre VIII du Code des sociétés et des associations, au cours de la 				période prévue par l'article 2:143, du même Code est un redevable assimilé » </a:t>
            </a:r>
            <a:r>
              <a:rPr lang="fr-BE" sz="2200" dirty="0"/>
              <a:t>(</a:t>
            </a:r>
            <a:r>
              <a:rPr lang="fr-BE" sz="2200" i="1" dirty="0"/>
              <a:t>cf</a:t>
            </a:r>
            <a:r>
              <a:rPr lang="fr-BE" sz="2200" dirty="0"/>
              <a:t>. loi du 			2 mai 2019, article 19).</a:t>
            </a:r>
          </a:p>
          <a:p>
            <a:pPr marL="0" indent="0" algn="just">
              <a:spcBef>
                <a:spcPts val="0"/>
              </a:spcBef>
              <a:buNone/>
            </a:pPr>
            <a:endParaRPr lang="fr-BE" sz="2200" dirty="0"/>
          </a:p>
          <a:p>
            <a:pPr marL="0" indent="0" algn="just">
              <a:spcBef>
                <a:spcPts val="0"/>
              </a:spcBef>
              <a:buNone/>
            </a:pPr>
            <a:r>
              <a:rPr lang="fr-BE" sz="2200" dirty="0"/>
              <a:t>	=&gt; Anvers, 27 juin 2017, R.G. n°2015/AR/2498, </a:t>
            </a:r>
            <a:r>
              <a:rPr lang="fr-BE" sz="2200" dirty="0">
                <a:hlinkClick r:id="rId2"/>
              </a:rPr>
              <a:t>www.taxwin.be</a:t>
            </a:r>
            <a:r>
              <a:rPr lang="fr-BE" sz="2200" dirty="0"/>
              <a:t> : 	La Cour a refusé l’établissement 								d’une cotisation subsidiaire au 									nom du liquidateur d’une société								liquidée au motif que ladite 									société n’existait plus au moment 								de l’établissement de la cotisation 								primitive.</a:t>
            </a:r>
          </a:p>
          <a:p>
            <a:pPr marL="0" indent="0" algn="just">
              <a:spcBef>
                <a:spcPts val="0"/>
              </a:spcBef>
              <a:buNone/>
            </a:pPr>
            <a:endParaRPr lang="fr-BE" sz="2200" dirty="0"/>
          </a:p>
          <a:p>
            <a:pPr marL="0" indent="0" algn="just">
              <a:spcBef>
                <a:spcPts val="0"/>
              </a:spcBef>
              <a:buNone/>
            </a:pPr>
            <a:r>
              <a:rPr lang="fr-BE" sz="2200" dirty="0"/>
              <a:t>	=&gt; Les travaux préparatoires de la loi de 2019 font expressément référence à cette décision, en ajoutant 	qu’en l’état actuel de la législation, le liquidateur </a:t>
            </a:r>
            <a:r>
              <a:rPr lang="fr-BE" sz="2200" i="1" dirty="0"/>
              <a:t>« qualitate qua » </a:t>
            </a:r>
            <a:r>
              <a:rPr lang="fr-BE" sz="2200" dirty="0"/>
              <a:t>ne peut être considéré comme le même 	contribuable au sens de articles 355 et 356 du C.I.R. 92. Le législateur considère dès lors que l’article 357 du 	C.I.R.92 doit être modifié afin d’y ajouter ledit liquidateur à la liste des personnes assimilées au 	contribuable dans le cadre de l’enrôlement d’une cotisation subsidiaire ou de remplacement, établie suite à 	l’annulation d’une cotisation par une décision judiciaire ou administrative </a:t>
            </a:r>
          </a:p>
        </p:txBody>
      </p:sp>
    </p:spTree>
    <p:extLst>
      <p:ext uri="{BB962C8B-B14F-4D97-AF65-F5344CB8AC3E}">
        <p14:creationId xmlns:p14="http://schemas.microsoft.com/office/powerpoint/2010/main" val="14587915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F98B7FA4-D3B0-411E-8857-8B49BE39A99E}"/>
              </a:ext>
            </a:extLst>
          </p:cNvPr>
          <p:cNvSpPr>
            <a:spLocks noGrp="1"/>
          </p:cNvSpPr>
          <p:nvPr>
            <p:ph type="title"/>
          </p:nvPr>
        </p:nvSpPr>
        <p:spPr>
          <a:xfrm>
            <a:off x="838200" y="365125"/>
            <a:ext cx="10515600" cy="1325563"/>
          </a:xfrm>
        </p:spPr>
        <p:txBody>
          <a:bodyPr>
            <a:normAutofit fontScale="90000"/>
          </a:bodyPr>
          <a:lstStyle/>
          <a:p>
            <a:pPr algn="just"/>
            <a:r>
              <a:rPr lang="fr-BE" sz="3800" u="sng" dirty="0"/>
              <a:t>Cinquième condition</a:t>
            </a:r>
            <a:r>
              <a:rPr lang="fr-BE" sz="3800" dirty="0"/>
              <a:t> : enrôlement de la nouvelle cotisation en raison de tout ou partie des mêmes éléments d’imposition</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646C5C0A-A7D7-4AD0-BFDE-A7C0FD157A54}"/>
              </a:ext>
            </a:extLst>
          </p:cNvPr>
          <p:cNvSpPr>
            <a:spLocks noGrp="1"/>
          </p:cNvSpPr>
          <p:nvPr>
            <p:ph idx="1"/>
          </p:nvPr>
        </p:nvSpPr>
        <p:spPr>
          <a:xfrm>
            <a:off x="838200" y="1929384"/>
            <a:ext cx="10515600" cy="4251960"/>
          </a:xfrm>
        </p:spPr>
        <p:txBody>
          <a:bodyPr>
            <a:normAutofit fontScale="70000" lnSpcReduction="20000"/>
          </a:bodyPr>
          <a:lstStyle/>
          <a:p>
            <a:pPr>
              <a:spcBef>
                <a:spcPts val="0"/>
              </a:spcBef>
            </a:pPr>
            <a:r>
              <a:rPr lang="pt-BR" sz="2200" dirty="0"/>
              <a:t>Cass., 26 mai 2016, R.G. n°F.14.0154.N, </a:t>
            </a:r>
            <a:r>
              <a:rPr lang="pt-BR" sz="2200" dirty="0">
                <a:hlinkClick r:id="rId2"/>
              </a:rPr>
              <a:t>www.taxwin.be</a:t>
            </a:r>
            <a:r>
              <a:rPr lang="pt-BR" sz="2200" dirty="0"/>
              <a:t> :</a:t>
            </a:r>
          </a:p>
          <a:p>
            <a:pPr marL="0" indent="0">
              <a:spcBef>
                <a:spcPts val="0"/>
              </a:spcBef>
              <a:buNone/>
            </a:pPr>
            <a:endParaRPr lang="pt-BR" sz="2200" dirty="0"/>
          </a:p>
          <a:p>
            <a:pPr marL="0" indent="0">
              <a:spcBef>
                <a:spcPts val="0"/>
              </a:spcBef>
              <a:buNone/>
            </a:pPr>
            <a:r>
              <a:rPr lang="pt-BR" sz="2200" dirty="0"/>
              <a:t>	=&gt; Les </a:t>
            </a:r>
            <a:r>
              <a:rPr lang="fr-BE" sz="2200" dirty="0"/>
              <a:t>« mêmes éléments d’imposition » = En théorie, tous les éléments matériels, positifs ou négatifs, qui concourent à 	la formation de la base imposable</a:t>
            </a:r>
          </a:p>
          <a:p>
            <a:pPr marL="0" indent="0">
              <a:spcBef>
                <a:spcPts val="0"/>
              </a:spcBef>
              <a:buNone/>
            </a:pPr>
            <a:endParaRPr lang="fr-BE" sz="2200" dirty="0"/>
          </a:p>
          <a:p>
            <a:pPr>
              <a:spcBef>
                <a:spcPts val="0"/>
              </a:spcBef>
            </a:pPr>
            <a:r>
              <a:rPr lang="fr-BE" sz="2200" dirty="0"/>
              <a:t>Exemples tirés de la jurisprudence :</a:t>
            </a:r>
          </a:p>
          <a:p>
            <a:pPr marL="0" indent="0">
              <a:spcBef>
                <a:spcPts val="0"/>
              </a:spcBef>
              <a:buNone/>
            </a:pPr>
            <a:endParaRPr lang="fr-BE" sz="2200" dirty="0"/>
          </a:p>
          <a:p>
            <a:pPr marL="0" indent="0">
              <a:spcBef>
                <a:spcPts val="0"/>
              </a:spcBef>
              <a:buNone/>
            </a:pPr>
            <a:r>
              <a:rPr lang="fr-BE" sz="2200" dirty="0"/>
              <a:t>	a) Anvers, 20 mars 2018, R.G. n°2016/AR/1664, </a:t>
            </a:r>
            <a:r>
              <a:rPr lang="fr-BE" sz="2200" dirty="0">
                <a:hlinkClick r:id="rId2"/>
              </a:rPr>
              <a:t>www.taxwin.be</a:t>
            </a:r>
            <a:r>
              <a:rPr lang="fr-BE" sz="2200" dirty="0"/>
              <a:t> :</a:t>
            </a:r>
          </a:p>
          <a:p>
            <a:pPr marL="457200" indent="-457200">
              <a:spcBef>
                <a:spcPts val="0"/>
              </a:spcBef>
              <a:buFont typeface="+mj-lt"/>
              <a:buAutoNum type="alphaLcParenR"/>
            </a:pPr>
            <a:endParaRPr lang="fr-BE" sz="2200" dirty="0"/>
          </a:p>
          <a:p>
            <a:pPr marL="0" indent="0" algn="just">
              <a:spcBef>
                <a:spcPts val="0"/>
              </a:spcBef>
              <a:buNone/>
            </a:pPr>
            <a:r>
              <a:rPr lang="fr-BE" sz="2200" dirty="0"/>
              <a:t>		Le fait que, contrairement à l’imposition primitive, la cotisation subsidiaire prenne en compte des éléments 		négatifs en faveur du contribuable (pertes antérieurs et déduction pour investissement) ne permet </a:t>
            </a:r>
            <a:r>
              <a:rPr lang="fr-BE" sz="2200" u="sng" dirty="0"/>
              <a:t>pas</a:t>
            </a:r>
            <a:r>
              <a:rPr lang="fr-BE" sz="2200" dirty="0"/>
              <a:t> 			d’établir que la cotisation s’est fondée sur base des mêmes éléments d’imposition</a:t>
            </a:r>
          </a:p>
          <a:p>
            <a:pPr marL="0" indent="0">
              <a:spcBef>
                <a:spcPts val="0"/>
              </a:spcBef>
              <a:buNone/>
            </a:pPr>
            <a:endParaRPr lang="fr-BE" sz="2200" dirty="0"/>
          </a:p>
          <a:p>
            <a:pPr marL="0" indent="0">
              <a:spcBef>
                <a:spcPts val="0"/>
              </a:spcBef>
              <a:buNone/>
            </a:pPr>
            <a:r>
              <a:rPr lang="fr-BE" sz="2200" dirty="0"/>
              <a:t>	b) Bruxelles, 9 septembre 2014, R.G. n°98-FR-429, </a:t>
            </a:r>
            <a:r>
              <a:rPr lang="fr-BE" sz="2200" dirty="0">
                <a:hlinkClick r:id="rId2"/>
              </a:rPr>
              <a:t>www.taxwin.be</a:t>
            </a:r>
            <a:r>
              <a:rPr lang="fr-BE" sz="2200" dirty="0"/>
              <a:t> :</a:t>
            </a:r>
          </a:p>
          <a:p>
            <a:pPr marL="0" indent="0">
              <a:spcBef>
                <a:spcPts val="0"/>
              </a:spcBef>
              <a:buNone/>
            </a:pPr>
            <a:endParaRPr lang="fr-BE" sz="2200" dirty="0"/>
          </a:p>
          <a:p>
            <a:pPr marL="0" indent="0">
              <a:spcBef>
                <a:spcPts val="0"/>
              </a:spcBef>
              <a:buNone/>
            </a:pPr>
            <a:r>
              <a:rPr lang="fr-BE" sz="2200" dirty="0"/>
              <a:t>		Le taxateur a repris les mêmes éléments d’imposition pour établir la nouvelle base imposable lorsqu’il a 			corrigé l’erreur d’inversion commise lors de l’établissement de la taxation annulée</a:t>
            </a:r>
          </a:p>
          <a:p>
            <a:pPr marL="0" indent="0">
              <a:spcBef>
                <a:spcPts val="0"/>
              </a:spcBef>
              <a:buNone/>
            </a:pPr>
            <a:endParaRPr lang="fr-BE" sz="2200" dirty="0"/>
          </a:p>
          <a:p>
            <a:pPr marL="0" indent="0">
              <a:spcBef>
                <a:spcPts val="0"/>
              </a:spcBef>
              <a:buNone/>
            </a:pPr>
            <a:r>
              <a:rPr lang="fr-BE" sz="2200" dirty="0"/>
              <a:t>	c) Bruxelles, 4 septembre 2018, R.G. n°2016/AF/253, </a:t>
            </a:r>
            <a:r>
              <a:rPr lang="fr-BE" sz="2200" dirty="0">
                <a:hlinkClick r:id="rId2"/>
              </a:rPr>
              <a:t>www.taxwin.be</a:t>
            </a:r>
            <a:r>
              <a:rPr lang="fr-BE" sz="2200" dirty="0"/>
              <a:t> : </a:t>
            </a:r>
          </a:p>
          <a:p>
            <a:pPr marL="0" indent="0">
              <a:spcBef>
                <a:spcPts val="0"/>
              </a:spcBef>
              <a:buNone/>
            </a:pPr>
            <a:endParaRPr lang="fr-BE" sz="2200" dirty="0"/>
          </a:p>
          <a:p>
            <a:pPr marL="0" indent="0" algn="just">
              <a:spcBef>
                <a:spcPts val="0"/>
              </a:spcBef>
              <a:buNone/>
            </a:pPr>
            <a:r>
              <a:rPr lang="fr-BE" sz="2200" dirty="0"/>
              <a:t>		Lorsque l’administration et le contribuable passent un accord pour établir la base imposable de la cotisation 		subsidiaire, l’imposition est établie en raison de tout ou partie des mêmes éléments d’imposition que ceux 		sur lesquels reposait l’imposition annulée. Les mots « mêmes éléments d’imposition » se référant d’ailleurs, 		en particulier, aux revenus qui font l’objet de l’imposition, </a:t>
            </a:r>
            <a:r>
              <a:rPr lang="fr-BE" sz="2200" u="sng" dirty="0"/>
              <a:t>indépendamment de la méthode utilisée pour les </a:t>
            </a:r>
            <a:r>
              <a:rPr lang="fr-BE" sz="2200" dirty="0"/>
              <a:t>		</a:t>
            </a:r>
            <a:r>
              <a:rPr lang="fr-BE" sz="2200" u="sng" dirty="0"/>
              <a:t>déterminer</a:t>
            </a:r>
          </a:p>
        </p:txBody>
      </p:sp>
    </p:spTree>
    <p:extLst>
      <p:ext uri="{BB962C8B-B14F-4D97-AF65-F5344CB8AC3E}">
        <p14:creationId xmlns:p14="http://schemas.microsoft.com/office/powerpoint/2010/main" val="28091216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41442FD1-B635-457E-9F05-F6CE84FF283C}"/>
              </a:ext>
            </a:extLst>
          </p:cNvPr>
          <p:cNvSpPr>
            <a:spLocks noGrp="1"/>
          </p:cNvSpPr>
          <p:nvPr>
            <p:ph type="title"/>
          </p:nvPr>
        </p:nvSpPr>
        <p:spPr>
          <a:xfrm>
            <a:off x="838200" y="365125"/>
            <a:ext cx="10515600" cy="1325563"/>
          </a:xfrm>
        </p:spPr>
        <p:txBody>
          <a:bodyPr>
            <a:noAutofit/>
          </a:bodyPr>
          <a:lstStyle/>
          <a:p>
            <a:pPr algn="just"/>
            <a:r>
              <a:rPr lang="fr-BE" sz="3400" u="sng" dirty="0"/>
              <a:t>Cinquième condition</a:t>
            </a:r>
            <a:r>
              <a:rPr lang="fr-BE" sz="3400" dirty="0"/>
              <a:t> : enrôlement de la nouvelle cotisation en raison de tout ou partie des mêmes éléments d’imposition</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17ACE6CA-F70D-49EF-9166-3EE30D351E84}"/>
              </a:ext>
            </a:extLst>
          </p:cNvPr>
          <p:cNvSpPr>
            <a:spLocks noGrp="1"/>
          </p:cNvSpPr>
          <p:nvPr>
            <p:ph idx="1"/>
          </p:nvPr>
        </p:nvSpPr>
        <p:spPr>
          <a:xfrm>
            <a:off x="838200" y="1929384"/>
            <a:ext cx="10515600" cy="4251960"/>
          </a:xfrm>
        </p:spPr>
        <p:txBody>
          <a:bodyPr>
            <a:normAutofit/>
          </a:bodyPr>
          <a:lstStyle/>
          <a:p>
            <a:pPr>
              <a:spcBef>
                <a:spcPts val="0"/>
              </a:spcBef>
            </a:pPr>
            <a:r>
              <a:rPr lang="fr-BE" sz="2200" dirty="0"/>
              <a:t>Exemples (suite) : </a:t>
            </a:r>
          </a:p>
          <a:p>
            <a:pPr marL="0" indent="0">
              <a:spcBef>
                <a:spcPts val="0"/>
              </a:spcBef>
              <a:buNone/>
            </a:pPr>
            <a:endParaRPr lang="fr-BE" sz="2200" dirty="0"/>
          </a:p>
          <a:p>
            <a:pPr marL="0" indent="0">
              <a:spcBef>
                <a:spcPts val="0"/>
              </a:spcBef>
              <a:buNone/>
            </a:pPr>
            <a:r>
              <a:rPr lang="fr-BE" sz="2200" dirty="0"/>
              <a:t>	d) Bruxelles, 24 février 2016, R.G. n°2011/AR/434, </a:t>
            </a:r>
            <a:r>
              <a:rPr lang="fr-BE" sz="2200" dirty="0">
                <a:hlinkClick r:id="rId2"/>
              </a:rPr>
              <a:t>www.taxwin.be</a:t>
            </a:r>
            <a:r>
              <a:rPr lang="fr-BE" sz="2200" dirty="0"/>
              <a:t> :</a:t>
            </a:r>
          </a:p>
          <a:p>
            <a:pPr marL="0" indent="0">
              <a:spcBef>
                <a:spcPts val="0"/>
              </a:spcBef>
              <a:buNone/>
            </a:pPr>
            <a:endParaRPr lang="fr-BE" sz="2200" dirty="0"/>
          </a:p>
          <a:p>
            <a:pPr marL="0" indent="0" algn="just">
              <a:spcBef>
                <a:spcPts val="0"/>
              </a:spcBef>
              <a:buNone/>
            </a:pPr>
            <a:r>
              <a:rPr lang="fr-BE" sz="2200" dirty="0"/>
              <a:t>		L’administration peut ne pas prendre en compte, dans la cotisation 			subsidiaire, le statut de conjoint aidant alors que cela avait été admis dans 		le cadre de la cotisation primitive</a:t>
            </a:r>
          </a:p>
          <a:p>
            <a:pPr marL="0" indent="0" algn="just">
              <a:spcBef>
                <a:spcPts val="0"/>
              </a:spcBef>
              <a:buNone/>
            </a:pPr>
            <a:endParaRPr lang="fr-BE" sz="2200" dirty="0"/>
          </a:p>
          <a:p>
            <a:pPr marL="0" indent="0" algn="just">
              <a:spcBef>
                <a:spcPts val="0"/>
              </a:spcBef>
              <a:buNone/>
            </a:pPr>
            <a:r>
              <a:rPr lang="fr-BE" sz="2200" dirty="0"/>
              <a:t>	e) Civ. Bruxelles, 23 janvier 2019, R.G. n°2016/611/A, inédit :</a:t>
            </a:r>
          </a:p>
          <a:p>
            <a:pPr marL="0" indent="0" algn="just">
              <a:spcBef>
                <a:spcPts val="0"/>
              </a:spcBef>
              <a:buNone/>
            </a:pPr>
            <a:endParaRPr lang="fr-BE" sz="2200" dirty="0"/>
          </a:p>
          <a:p>
            <a:pPr marL="0" indent="0" algn="just">
              <a:spcBef>
                <a:spcPts val="0"/>
              </a:spcBef>
              <a:buNone/>
            </a:pPr>
            <a:r>
              <a:rPr lang="fr-BE" sz="2200" dirty="0"/>
              <a:t>		Le précompte professionnel n’est pas un élément d’imposition, de sorte 			que le montant déclaré erronément à ce titre ne doit pas être repris dans 		le calcul de la nouvelle cotisation</a:t>
            </a:r>
          </a:p>
        </p:txBody>
      </p:sp>
    </p:spTree>
    <p:extLst>
      <p:ext uri="{BB962C8B-B14F-4D97-AF65-F5344CB8AC3E}">
        <p14:creationId xmlns:p14="http://schemas.microsoft.com/office/powerpoint/2010/main" val="14154395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1D6AC74B-8669-423B-B4ED-0B1F71D2B241}"/>
              </a:ext>
            </a:extLst>
          </p:cNvPr>
          <p:cNvSpPr>
            <a:spLocks noGrp="1"/>
          </p:cNvSpPr>
          <p:nvPr>
            <p:ph type="title"/>
          </p:nvPr>
        </p:nvSpPr>
        <p:spPr>
          <a:xfrm>
            <a:off x="838200" y="365125"/>
            <a:ext cx="10515600" cy="1325563"/>
          </a:xfrm>
        </p:spPr>
        <p:txBody>
          <a:bodyPr>
            <a:noAutofit/>
          </a:bodyPr>
          <a:lstStyle/>
          <a:p>
            <a:pPr algn="just"/>
            <a:r>
              <a:rPr lang="fr-BE" sz="3400" u="sng" dirty="0"/>
              <a:t>Cinquième condition</a:t>
            </a:r>
            <a:r>
              <a:rPr lang="fr-BE" sz="3400" dirty="0"/>
              <a:t> : enrôlement de la nouvelle cotisation en raison de tout ou partie des mêmes éléments d’imposition</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7F8E79FA-6124-4FE4-B36F-4A0A85AE31C3}"/>
              </a:ext>
            </a:extLst>
          </p:cNvPr>
          <p:cNvSpPr>
            <a:spLocks noGrp="1"/>
          </p:cNvSpPr>
          <p:nvPr>
            <p:ph idx="1"/>
          </p:nvPr>
        </p:nvSpPr>
        <p:spPr>
          <a:xfrm>
            <a:off x="838200" y="1929384"/>
            <a:ext cx="10515600" cy="4251960"/>
          </a:xfrm>
        </p:spPr>
        <p:txBody>
          <a:bodyPr>
            <a:normAutofit fontScale="92500" lnSpcReduction="20000"/>
          </a:bodyPr>
          <a:lstStyle/>
          <a:p>
            <a:pPr>
              <a:spcBef>
                <a:spcPts val="0"/>
              </a:spcBef>
            </a:pPr>
            <a:r>
              <a:rPr lang="fr-BE" sz="2200" dirty="0"/>
              <a:t>Quid de l’application d’accroissements lors de la cotisation subsidiaire ?</a:t>
            </a:r>
          </a:p>
          <a:p>
            <a:pPr marL="0" indent="0">
              <a:spcBef>
                <a:spcPts val="0"/>
              </a:spcBef>
              <a:buNone/>
            </a:pPr>
            <a:endParaRPr lang="fr-BE" sz="2200" dirty="0"/>
          </a:p>
          <a:p>
            <a:pPr marL="0" indent="0" algn="just">
              <a:spcBef>
                <a:spcPts val="0"/>
              </a:spcBef>
              <a:buNone/>
            </a:pPr>
            <a:r>
              <a:rPr lang="fr-BE" sz="2200" dirty="0"/>
              <a:t>	=&gt; Voir : Anvers, 17 juin 1997, </a:t>
            </a:r>
            <a:r>
              <a:rPr lang="fr-BE" sz="2200" i="1" dirty="0"/>
              <a:t>Courr. fisc</a:t>
            </a:r>
            <a:r>
              <a:rPr lang="fr-BE" sz="2200" dirty="0"/>
              <a:t>., 1997, p. 507 ; Anvers, 2 décembre 2003, 	R.G. n°1996/FR/136, </a:t>
            </a:r>
            <a:r>
              <a:rPr lang="fr-BE" sz="2200" dirty="0">
                <a:hlinkClick r:id="rId2"/>
              </a:rPr>
              <a:t>www.taxwin.be</a:t>
            </a:r>
            <a:r>
              <a:rPr lang="fr-BE" sz="2200" dirty="0"/>
              <a:t> ; Gand, 20 décembre 2016, R.G. n°2015/RG/2815, 	</a:t>
            </a:r>
            <a:r>
              <a:rPr lang="fr-BE" sz="2200" dirty="0">
                <a:hlinkClick r:id="rId2"/>
              </a:rPr>
              <a:t>www.taxwin.be</a:t>
            </a:r>
            <a:r>
              <a:rPr lang="fr-BE" sz="2200" dirty="0"/>
              <a:t> </a:t>
            </a:r>
          </a:p>
          <a:p>
            <a:pPr marL="0" indent="0">
              <a:spcBef>
                <a:spcPts val="0"/>
              </a:spcBef>
              <a:buNone/>
            </a:pPr>
            <a:r>
              <a:rPr lang="fr-BE" sz="2200" dirty="0"/>
              <a:t> 	</a:t>
            </a:r>
          </a:p>
          <a:p>
            <a:pPr marL="0" indent="0" algn="just">
              <a:spcBef>
                <a:spcPts val="0"/>
              </a:spcBef>
              <a:buNone/>
            </a:pPr>
            <a:r>
              <a:rPr lang="fr-BE" sz="2200" dirty="0"/>
              <a:t>	L’administration a le droit d’augmenter les accroissements, puisque l’accroissement 	d’impôt n’est pas compris dans la notion de </a:t>
            </a:r>
            <a:r>
              <a:rPr lang="fr-BE" sz="2200" i="1" dirty="0"/>
              <a:t>« mêmes éléments d’imposition » </a:t>
            </a:r>
            <a:r>
              <a:rPr lang="fr-BE" sz="2200" dirty="0"/>
              <a:t>qui</a:t>
            </a:r>
            <a:r>
              <a:rPr lang="fr-BE" sz="2200" i="1" dirty="0"/>
              <a:t> </a:t>
            </a:r>
            <a:r>
              <a:rPr lang="fr-BE" sz="2200" dirty="0"/>
              <a:t>ne vise 	que les éléments qui servent à déterminer la base imposable et non pas ce qui intervient 	en phase de calcul de l’impôt</a:t>
            </a:r>
          </a:p>
          <a:p>
            <a:pPr marL="0" indent="0" algn="just">
              <a:spcBef>
                <a:spcPts val="0"/>
              </a:spcBef>
              <a:buNone/>
            </a:pPr>
            <a:r>
              <a:rPr lang="fr-BE" sz="2200" dirty="0"/>
              <a:t>	</a:t>
            </a:r>
          </a:p>
          <a:p>
            <a:pPr marL="0" indent="0" algn="just">
              <a:spcBef>
                <a:spcPts val="0"/>
              </a:spcBef>
              <a:buNone/>
            </a:pPr>
            <a:r>
              <a:rPr lang="fr-BE" sz="2200" dirty="0"/>
              <a:t>	=&gt; Si le juge annule uniquement la cotisation en ce qui concerne les accroissements, par 	exemple parce que l’avis rectificatif ne les motive pas (annulation partielle), 	l’administration ne devrait plus être en mesure d’établir une nouvelle cotisation puisqu’elle 	ne pourra pas se fonder sur tout ou partie des mêmes éléments d’imposition, 	l’accroissement n’étant pas un élément de la détermination de la base 	imposable (Mons, 	1</a:t>
            </a:r>
            <a:r>
              <a:rPr lang="fr-BE" sz="2200" baseline="30000" dirty="0"/>
              <a:t>er</a:t>
            </a:r>
            <a:r>
              <a:rPr lang="fr-BE" sz="2200" dirty="0"/>
              <a:t> décembre 2020, R.G. 2018/RG/547) </a:t>
            </a:r>
            <a:r>
              <a:rPr lang="fr-BE" sz="2200" b="1" u="sng" dirty="0"/>
              <a:t>MAIS</a:t>
            </a:r>
            <a:r>
              <a:rPr lang="fr-BE" sz="2200" dirty="0"/>
              <a:t> le Tribunal de première instance de 	Bruxelles l’a autorisé (précisons qu’à aucun moment la question des « mêmes éléments 	d’imposition n’a été débattue » (Civ. Bruxelles, 23 juin 2016, R.G. n°1127/34/A, inédit)</a:t>
            </a:r>
          </a:p>
        </p:txBody>
      </p:sp>
    </p:spTree>
    <p:extLst>
      <p:ext uri="{BB962C8B-B14F-4D97-AF65-F5344CB8AC3E}">
        <p14:creationId xmlns:p14="http://schemas.microsoft.com/office/powerpoint/2010/main" val="41526295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DBD5B067-B923-49DD-8C77-14678A9EFCC3}"/>
              </a:ext>
            </a:extLst>
          </p:cNvPr>
          <p:cNvSpPr>
            <a:spLocks noGrp="1"/>
          </p:cNvSpPr>
          <p:nvPr>
            <p:ph type="title"/>
          </p:nvPr>
        </p:nvSpPr>
        <p:spPr>
          <a:xfrm>
            <a:off x="838200" y="365125"/>
            <a:ext cx="10515600" cy="1325563"/>
          </a:xfrm>
        </p:spPr>
        <p:txBody>
          <a:bodyPr>
            <a:noAutofit/>
          </a:bodyPr>
          <a:lstStyle/>
          <a:p>
            <a:pPr algn="just"/>
            <a:r>
              <a:rPr lang="fr-BE" sz="3400" u="sng" dirty="0"/>
              <a:t>Cinquième condition</a:t>
            </a:r>
            <a:r>
              <a:rPr lang="fr-BE" sz="3400" dirty="0"/>
              <a:t> : enrôlement de la nouvelle cotisation en raison de tout ou partie des mêmes éléments d’imposition</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D3F11706-17C9-4D5B-83CF-68A27B0FE1BE}"/>
              </a:ext>
            </a:extLst>
          </p:cNvPr>
          <p:cNvSpPr>
            <a:spLocks noGrp="1"/>
          </p:cNvSpPr>
          <p:nvPr>
            <p:ph idx="1"/>
          </p:nvPr>
        </p:nvSpPr>
        <p:spPr>
          <a:xfrm>
            <a:off x="838200" y="1929384"/>
            <a:ext cx="10515600" cy="4251960"/>
          </a:xfrm>
        </p:spPr>
        <p:txBody>
          <a:bodyPr>
            <a:normAutofit fontScale="92500" lnSpcReduction="20000"/>
          </a:bodyPr>
          <a:lstStyle/>
          <a:p>
            <a:pPr>
              <a:spcBef>
                <a:spcPts val="0"/>
              </a:spcBef>
            </a:pPr>
            <a:r>
              <a:rPr lang="fr-BE" sz="2200" dirty="0"/>
              <a:t>Précision : Cass., 11 avril 1973, </a:t>
            </a:r>
            <a:r>
              <a:rPr lang="fr-BE" sz="2200" i="1" dirty="0"/>
              <a:t>J.P.D.F</a:t>
            </a:r>
            <a:r>
              <a:rPr lang="fr-BE" sz="2200" dirty="0"/>
              <a:t>., 1973, p. 71</a:t>
            </a:r>
          </a:p>
          <a:p>
            <a:pPr>
              <a:spcBef>
                <a:spcPts val="0"/>
              </a:spcBef>
            </a:pPr>
            <a:endParaRPr lang="fr-BE" sz="2200" dirty="0"/>
          </a:p>
          <a:p>
            <a:pPr marL="0" indent="0" algn="just">
              <a:spcBef>
                <a:spcPts val="0"/>
              </a:spcBef>
              <a:buNone/>
            </a:pPr>
            <a:r>
              <a:rPr lang="fr-BE" sz="2200" dirty="0"/>
              <a:t>	=&gt; Les « mêmes éléments d’imposition » signifient aussi, que la nouvelle cotisation 	doit frapper les « mêmes revenus », quelle que soit la méthode employée pour 	fixer les 	revenus imposables de la cotisation primitive annulée ou de la nouvelle cotisation</a:t>
            </a:r>
          </a:p>
          <a:p>
            <a:pPr marL="0" indent="0" algn="just">
              <a:spcBef>
                <a:spcPts val="0"/>
              </a:spcBef>
              <a:buNone/>
            </a:pPr>
            <a:endParaRPr lang="fr-BE" sz="2200" dirty="0"/>
          </a:p>
          <a:p>
            <a:pPr marL="0" indent="0" algn="just">
              <a:spcBef>
                <a:spcPts val="0"/>
              </a:spcBef>
              <a:buNone/>
            </a:pPr>
            <a:r>
              <a:rPr lang="fr-BE" sz="2200" dirty="0"/>
              <a:t>	=&gt; Cela implique que : </a:t>
            </a:r>
          </a:p>
          <a:p>
            <a:pPr marL="0" indent="0" algn="just">
              <a:spcBef>
                <a:spcPts val="0"/>
              </a:spcBef>
              <a:buNone/>
            </a:pPr>
            <a:endParaRPr lang="fr-BE" sz="2200" dirty="0"/>
          </a:p>
          <a:p>
            <a:pPr marL="0" indent="0" algn="just">
              <a:spcBef>
                <a:spcPts val="0"/>
              </a:spcBef>
              <a:buNone/>
            </a:pPr>
            <a:r>
              <a:rPr lang="fr-BE" sz="2200" dirty="0"/>
              <a:t>	a) L’administration peut invoquer d’autres éléments de preuve et, notamment, de 	nouveaux points de comparaison pour établir la nouvelle cotisation (Cass., 23 octobre 	1962, </a:t>
            </a:r>
            <a:r>
              <a:rPr lang="fr-BE" sz="2200" i="1" dirty="0"/>
              <a:t>Pas</a:t>
            </a:r>
            <a:r>
              <a:rPr lang="fr-BE" sz="2200" dirty="0"/>
              <a:t>., 1963, I, p.249)</a:t>
            </a:r>
          </a:p>
          <a:p>
            <a:pPr marL="0" indent="0" algn="just">
              <a:spcBef>
                <a:spcPts val="0"/>
              </a:spcBef>
              <a:buNone/>
            </a:pPr>
            <a:endParaRPr lang="fr-BE" sz="2200" dirty="0"/>
          </a:p>
          <a:p>
            <a:pPr marL="0" indent="0" algn="just">
              <a:spcBef>
                <a:spcPts val="0"/>
              </a:spcBef>
              <a:buNone/>
            </a:pPr>
            <a:r>
              <a:rPr lang="fr-BE" sz="2200" dirty="0"/>
              <a:t>	b) Il peut être fait usage d’éléments de preuve nouveaux pour démontrer le caractère</a:t>
            </a:r>
          </a:p>
          <a:p>
            <a:pPr marL="0" indent="0" algn="just">
              <a:spcBef>
                <a:spcPts val="0"/>
              </a:spcBef>
              <a:buNone/>
            </a:pPr>
            <a:r>
              <a:rPr lang="fr-BE" sz="2200" dirty="0"/>
              <a:t>	imposable du montant qui avait fait l’objet de la taxation annulée : ne pas confondre 	l’existence d’un revenu imposable avec la preuve y afférente</a:t>
            </a:r>
          </a:p>
          <a:p>
            <a:pPr marL="0" indent="0" algn="just">
              <a:spcBef>
                <a:spcPts val="0"/>
              </a:spcBef>
              <a:buNone/>
            </a:pPr>
            <a:endParaRPr lang="fr-BE" sz="2200" dirty="0"/>
          </a:p>
          <a:p>
            <a:pPr marL="0" indent="0" algn="just">
              <a:spcBef>
                <a:spcPts val="0"/>
              </a:spcBef>
              <a:buNone/>
            </a:pPr>
            <a:r>
              <a:rPr lang="fr-BE" sz="2200" dirty="0"/>
              <a:t>	c) Les signes et indices d’une aisance supérieure ne servent que de preuve pour établir la 	base imposable, mais ils ne sont pas, en soi, des éléments qui constituent des éléments de 	la base imposable (</a:t>
            </a:r>
            <a:r>
              <a:rPr lang="pt-BR" sz="2200" dirty="0"/>
              <a:t>Cass., 26 mai 2016, F.14.0154.N, </a:t>
            </a:r>
            <a:r>
              <a:rPr lang="pt-BR" sz="2200" dirty="0">
                <a:hlinkClick r:id="rId2"/>
              </a:rPr>
              <a:t>www.taxwin.be</a:t>
            </a:r>
            <a:r>
              <a:rPr lang="pt-BR" sz="2200" dirty="0"/>
              <a:t>) </a:t>
            </a:r>
            <a:endParaRPr lang="fr-BE" sz="2200" dirty="0"/>
          </a:p>
          <a:p>
            <a:pPr marL="0" indent="0">
              <a:spcBef>
                <a:spcPts val="0"/>
              </a:spcBef>
              <a:buNone/>
            </a:pPr>
            <a:endParaRPr lang="fr-BE" sz="2200" dirty="0"/>
          </a:p>
          <a:p>
            <a:pPr marL="0" indent="0">
              <a:spcBef>
                <a:spcPts val="0"/>
              </a:spcBef>
              <a:buNone/>
            </a:pPr>
            <a:endParaRPr lang="fr-BE" sz="2200" dirty="0"/>
          </a:p>
        </p:txBody>
      </p:sp>
    </p:spTree>
    <p:extLst>
      <p:ext uri="{BB962C8B-B14F-4D97-AF65-F5344CB8AC3E}">
        <p14:creationId xmlns:p14="http://schemas.microsoft.com/office/powerpoint/2010/main" val="28749125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138F7D3A-F195-4C30-A4E1-68CC70C6DC99}"/>
              </a:ext>
            </a:extLst>
          </p:cNvPr>
          <p:cNvSpPr>
            <a:spLocks noGrp="1"/>
          </p:cNvSpPr>
          <p:nvPr>
            <p:ph type="title"/>
          </p:nvPr>
        </p:nvSpPr>
        <p:spPr>
          <a:xfrm>
            <a:off x="838200" y="365125"/>
            <a:ext cx="10515600" cy="1325563"/>
          </a:xfrm>
        </p:spPr>
        <p:txBody>
          <a:bodyPr>
            <a:noAutofit/>
          </a:bodyPr>
          <a:lstStyle/>
          <a:p>
            <a:pPr algn="just"/>
            <a:r>
              <a:rPr lang="fr-BE" sz="3400" u="sng" dirty="0"/>
              <a:t>Cinquième condition</a:t>
            </a:r>
            <a:r>
              <a:rPr lang="fr-BE" sz="3400" dirty="0"/>
              <a:t> : enrôlement de la nouvelle cotisation en raison de tout ou partie des mêmes éléments d’imposition</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532D19F1-5765-4BA9-BDE8-22F835B28295}"/>
              </a:ext>
            </a:extLst>
          </p:cNvPr>
          <p:cNvSpPr>
            <a:spLocks noGrp="1"/>
          </p:cNvSpPr>
          <p:nvPr>
            <p:ph idx="1"/>
          </p:nvPr>
        </p:nvSpPr>
        <p:spPr>
          <a:xfrm>
            <a:off x="838200" y="1929384"/>
            <a:ext cx="10515600" cy="4251960"/>
          </a:xfrm>
        </p:spPr>
        <p:txBody>
          <a:bodyPr>
            <a:normAutofit fontScale="77500" lnSpcReduction="20000"/>
          </a:bodyPr>
          <a:lstStyle/>
          <a:p>
            <a:pPr>
              <a:spcBef>
                <a:spcPts val="0"/>
              </a:spcBef>
            </a:pPr>
            <a:r>
              <a:rPr lang="fr-BE" sz="2200" dirty="0"/>
              <a:t>Les mêmes revenus (suite) : </a:t>
            </a:r>
          </a:p>
          <a:p>
            <a:pPr marL="0" indent="0">
              <a:spcBef>
                <a:spcPts val="0"/>
              </a:spcBef>
              <a:buNone/>
            </a:pPr>
            <a:r>
              <a:rPr lang="fr-BE" sz="2200" dirty="0"/>
              <a:t>	</a:t>
            </a:r>
          </a:p>
          <a:p>
            <a:pPr marL="0" indent="0" algn="just">
              <a:spcBef>
                <a:spcPts val="0"/>
              </a:spcBef>
              <a:buNone/>
            </a:pPr>
            <a:r>
              <a:rPr lang="fr-BE" sz="2200" dirty="0"/>
              <a:t>	d) L’administration peut fonder sa taxation sur base d’éléments qu’elle détenait au moment de la taxation 	primitive, ou encore sur ceux obtenus dans le cadre de l’instruction de la réclamation (Civ. Liège, 18 juin 	2012, R.G. n°04/5245/A, </a:t>
            </a:r>
            <a:r>
              <a:rPr lang="fr-BE" sz="2200" dirty="0">
                <a:hlinkClick r:id="rId2"/>
              </a:rPr>
              <a:t>www.taxwin.be</a:t>
            </a:r>
            <a:r>
              <a:rPr lang="fr-BE" sz="2200" dirty="0"/>
              <a:t>) </a:t>
            </a:r>
          </a:p>
          <a:p>
            <a:pPr marL="0" indent="0">
              <a:spcBef>
                <a:spcPts val="0"/>
              </a:spcBef>
              <a:buNone/>
            </a:pPr>
            <a:endParaRPr lang="fr-BE" sz="2200" dirty="0"/>
          </a:p>
          <a:p>
            <a:pPr marL="0" indent="0" algn="just">
              <a:spcBef>
                <a:spcPts val="0"/>
              </a:spcBef>
              <a:buNone/>
            </a:pPr>
            <a:r>
              <a:rPr lang="fr-BE" sz="2200" dirty="0"/>
              <a:t>	e) L’administration peut-elle utiliser, au moment de l’établissement de la nouvelle cotisation, des preuves 	qui ne pouvaient pas encore être obtenues au moment de la taxation primitive annulée (Civ. Anvers, 16 	février 2005, R.G. n°02-6703-A, </a:t>
            </a:r>
            <a:r>
              <a:rPr lang="fr-BE" sz="2200" dirty="0">
                <a:hlinkClick r:id="rId2"/>
              </a:rPr>
              <a:t>www.taxwin.be</a:t>
            </a:r>
            <a:r>
              <a:rPr lang="fr-BE" sz="2200" dirty="0"/>
              <a:t>) ?</a:t>
            </a:r>
          </a:p>
          <a:p>
            <a:pPr marL="0" indent="0">
              <a:spcBef>
                <a:spcPts val="0"/>
              </a:spcBef>
              <a:buNone/>
            </a:pPr>
            <a:r>
              <a:rPr lang="fr-BE" sz="2200" dirty="0"/>
              <a:t> </a:t>
            </a:r>
          </a:p>
          <a:p>
            <a:pPr marL="0" indent="0" algn="just">
              <a:spcBef>
                <a:spcPts val="0"/>
              </a:spcBef>
              <a:buNone/>
            </a:pPr>
            <a:r>
              <a:rPr lang="fr-BE" sz="2200" dirty="0"/>
              <a:t>	NON =&gt; Cela va au-delà de l’application voulue par le législateur puisque l’annulation d’une cotisation 	replace l’administration </a:t>
            </a:r>
            <a:r>
              <a:rPr lang="fr-BE" sz="2200" u="sng" dirty="0"/>
              <a:t>au moment où elle se trouvait lorsqu’elle a commis une erreur dans l’établissement </a:t>
            </a:r>
            <a:r>
              <a:rPr lang="fr-BE" sz="2200" dirty="0"/>
              <a:t>	</a:t>
            </a:r>
            <a:r>
              <a:rPr lang="fr-BE" sz="2200" u="sng" dirty="0"/>
              <a:t>de la cotisation primitive</a:t>
            </a:r>
            <a:r>
              <a:rPr lang="fr-BE" sz="2200" dirty="0"/>
              <a:t> !</a:t>
            </a:r>
          </a:p>
          <a:p>
            <a:pPr marL="0" indent="0">
              <a:spcBef>
                <a:spcPts val="0"/>
              </a:spcBef>
              <a:buNone/>
            </a:pPr>
            <a:endParaRPr lang="fr-BE" sz="2200" dirty="0"/>
          </a:p>
          <a:p>
            <a:pPr marL="0" indent="0" algn="just">
              <a:spcBef>
                <a:spcPts val="0"/>
              </a:spcBef>
              <a:buNone/>
            </a:pPr>
            <a:r>
              <a:rPr lang="fr-BE" sz="2200" dirty="0"/>
              <a:t>	f) Par le biais de la substitution des motifs, l’administration peut justifier sa taxation par d’autres éléments 	que ceux	connus au moment de l’établissement de la cotisation contestée =&gt; il n’est pas requis que les 	revenus imposables obtenus par le redevable soient définis de la même manière (Anvers, 22 septembre 	2009, </a:t>
            </a:r>
            <a:r>
              <a:rPr lang="fr-BE" sz="2200" i="1" dirty="0"/>
              <a:t>F.J.F</a:t>
            </a:r>
            <a:r>
              <a:rPr lang="fr-BE" sz="2200" dirty="0"/>
              <a:t>., n°2010/199). Exemple :  en ventilant dans la nouvelle cotisation un revenu cadastral, déjà repris 	dans la cotisation originaire, en vue d’en taxer une partie d’une façon différente, l’administration ne s’est 	pas fondée sur de nouveaux éléments d’imposition (Anvers, 21 mai 2013, R.G. n°1993/FR/194, 	</a:t>
            </a:r>
            <a:r>
              <a:rPr lang="fr-BE" sz="2200" dirty="0">
                <a:hlinkClick r:id="rId2"/>
              </a:rPr>
              <a:t>www.taxwin.be</a:t>
            </a:r>
            <a:r>
              <a:rPr lang="fr-BE" sz="2200" dirty="0"/>
              <a:t>)</a:t>
            </a:r>
          </a:p>
        </p:txBody>
      </p:sp>
    </p:spTree>
    <p:extLst>
      <p:ext uri="{BB962C8B-B14F-4D97-AF65-F5344CB8AC3E}">
        <p14:creationId xmlns:p14="http://schemas.microsoft.com/office/powerpoint/2010/main" val="12720001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B5F817A9-7365-409B-B32D-9D8F09510CFD}"/>
              </a:ext>
            </a:extLst>
          </p:cNvPr>
          <p:cNvSpPr>
            <a:spLocks noGrp="1"/>
          </p:cNvSpPr>
          <p:nvPr>
            <p:ph type="title"/>
          </p:nvPr>
        </p:nvSpPr>
        <p:spPr>
          <a:xfrm>
            <a:off x="838200" y="365125"/>
            <a:ext cx="10515600" cy="1325563"/>
          </a:xfrm>
        </p:spPr>
        <p:txBody>
          <a:bodyPr>
            <a:noAutofit/>
          </a:bodyPr>
          <a:lstStyle/>
          <a:p>
            <a:pPr algn="just"/>
            <a:r>
              <a:rPr lang="fr-BE" sz="3400" u="sng" dirty="0"/>
              <a:t>Cinquième condition</a:t>
            </a:r>
            <a:r>
              <a:rPr lang="fr-BE" sz="3400" dirty="0"/>
              <a:t> : enrôlement de la nouvelle cotisation en raison de tout ou partie des mêmes éléments d’imposition</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8D83A9CB-8EFA-4F08-8DC2-6044040053A7}"/>
              </a:ext>
            </a:extLst>
          </p:cNvPr>
          <p:cNvSpPr>
            <a:spLocks noGrp="1"/>
          </p:cNvSpPr>
          <p:nvPr>
            <p:ph idx="1"/>
          </p:nvPr>
        </p:nvSpPr>
        <p:spPr>
          <a:xfrm>
            <a:off x="838200" y="1929384"/>
            <a:ext cx="10515600" cy="4251960"/>
          </a:xfrm>
        </p:spPr>
        <p:txBody>
          <a:bodyPr>
            <a:normAutofit fontScale="92500" lnSpcReduction="20000"/>
          </a:bodyPr>
          <a:lstStyle/>
          <a:p>
            <a:pPr algn="just">
              <a:spcBef>
                <a:spcPts val="0"/>
              </a:spcBef>
            </a:pPr>
            <a:r>
              <a:rPr lang="fr-BE" sz="2200" dirty="0"/>
              <a:t>Les mêmes revenus (suite) : </a:t>
            </a:r>
          </a:p>
          <a:p>
            <a:pPr marL="0" indent="0" algn="just">
              <a:spcBef>
                <a:spcPts val="0"/>
              </a:spcBef>
              <a:buNone/>
            </a:pPr>
            <a:endParaRPr lang="fr-BE" sz="2200" dirty="0"/>
          </a:p>
          <a:p>
            <a:pPr marL="0" indent="0" algn="just">
              <a:spcBef>
                <a:spcPts val="0"/>
              </a:spcBef>
              <a:buNone/>
            </a:pPr>
            <a:r>
              <a:rPr lang="fr-BE" sz="2200" dirty="0"/>
              <a:t>	g) L’article 356 du C.I.R. 92 est respecté même si la requalification des revenus entraine 	qu’un taux plus élevé soit pratiqué sur lesdits revenus dans la nouvelle cotisation (</a:t>
            </a:r>
            <a:r>
              <a:rPr lang="pt-BR" sz="2200" dirty="0"/>
              <a:t>Cass., 26 	novembre 2015, F.14.0181.N, </a:t>
            </a:r>
            <a:r>
              <a:rPr lang="pt-BR" sz="2200" dirty="0">
                <a:hlinkClick r:id="rId2"/>
              </a:rPr>
              <a:t>www.taxwin.be</a:t>
            </a:r>
            <a:r>
              <a:rPr lang="pt-BR" sz="2200" dirty="0"/>
              <a:t>)</a:t>
            </a:r>
            <a:r>
              <a:rPr lang="fr-BE" sz="2200" dirty="0"/>
              <a:t>.    </a:t>
            </a:r>
          </a:p>
          <a:p>
            <a:pPr marL="0" indent="0" algn="just">
              <a:spcBef>
                <a:spcPts val="0"/>
              </a:spcBef>
              <a:buNone/>
            </a:pPr>
            <a:endParaRPr lang="fr-BE" sz="2200" dirty="0"/>
          </a:p>
          <a:p>
            <a:pPr marL="0" indent="0" algn="just">
              <a:spcBef>
                <a:spcPts val="0"/>
              </a:spcBef>
              <a:buNone/>
            </a:pPr>
            <a:r>
              <a:rPr lang="fr-BE" sz="2200" dirty="0"/>
              <a:t>	h) La nouvelle cotisation peut excéder le montant de la cotisation primitive (Bruxelles, 24 	février 2016, R.G. n°2011/AR/434, </a:t>
            </a:r>
            <a:r>
              <a:rPr lang="fr-BE" sz="2200" dirty="0">
                <a:hlinkClick r:id="rId2"/>
              </a:rPr>
              <a:t>www.taxwin.be</a:t>
            </a:r>
            <a:r>
              <a:rPr lang="fr-BE" sz="2200" dirty="0"/>
              <a:t> ; </a:t>
            </a:r>
            <a:r>
              <a:rPr lang="fr-BE" sz="2200" i="1" dirty="0"/>
              <a:t>contra</a:t>
            </a:r>
            <a:r>
              <a:rPr lang="fr-BE" sz="2200" dirty="0"/>
              <a:t> Anvers, 17 avril 2018, R.G. 	n°2015/AR/2583, </a:t>
            </a:r>
            <a:r>
              <a:rPr lang="fr-BE" sz="2200" dirty="0">
                <a:hlinkClick r:id="rId2"/>
              </a:rPr>
              <a:t>www.taxwin.be</a:t>
            </a:r>
            <a:r>
              <a:rPr lang="fr-BE" sz="2200" dirty="0"/>
              <a:t>)  </a:t>
            </a:r>
          </a:p>
          <a:p>
            <a:pPr marL="0" indent="0" algn="just">
              <a:spcBef>
                <a:spcPts val="0"/>
              </a:spcBef>
              <a:buNone/>
            </a:pPr>
            <a:endParaRPr lang="fr-BE" sz="2200" dirty="0"/>
          </a:p>
          <a:p>
            <a:pPr marL="0" indent="0" algn="just">
              <a:spcBef>
                <a:spcPts val="0"/>
              </a:spcBef>
              <a:buNone/>
            </a:pPr>
            <a:r>
              <a:rPr lang="fr-BE" sz="2200" dirty="0"/>
              <a:t>	i) La nouvelle cotisation ne doit pas forcément reprendre tous les éléments d’imposition 	qui ont été initialement enrôlés dans la cotisation primitive mais qu’il suffit qu’une partie 	d’entre eux soient les mêmes (</a:t>
            </a:r>
            <a:r>
              <a:rPr lang="pt-BR" sz="2200" dirty="0"/>
              <a:t>Cass. 2 septembre 2016, F.14.0221.N, </a:t>
            </a:r>
            <a:r>
              <a:rPr lang="pt-BR" sz="2200" dirty="0">
                <a:hlinkClick r:id="rId2"/>
              </a:rPr>
              <a:t>www.taxwin.be</a:t>
            </a:r>
            <a:r>
              <a:rPr lang="pt-BR" sz="2200" dirty="0"/>
              <a:t>) </a:t>
            </a:r>
            <a:endParaRPr lang="fr-BE" sz="2200" dirty="0"/>
          </a:p>
          <a:p>
            <a:pPr marL="0" indent="0" algn="just">
              <a:spcBef>
                <a:spcPts val="0"/>
              </a:spcBef>
              <a:buNone/>
            </a:pPr>
            <a:endParaRPr lang="fr-BE" sz="2200" dirty="0"/>
          </a:p>
          <a:p>
            <a:pPr marL="0" indent="0" algn="just">
              <a:spcBef>
                <a:spcPts val="0"/>
              </a:spcBef>
              <a:buNone/>
            </a:pPr>
            <a:r>
              <a:rPr lang="fr-BE" sz="2200" dirty="0"/>
              <a:t>	</a:t>
            </a:r>
            <a:r>
              <a:rPr lang="fr-BE" sz="2200" u="sng" dirty="0"/>
              <a:t>Attention</a:t>
            </a:r>
            <a:r>
              <a:rPr lang="fr-BE" sz="2200" dirty="0"/>
              <a:t> : le simple fait que les cotisations subsidiaires aient été établies sur une base 	imposable plus faible que les cotisations primitives annulées n’implique pas 	nécessairement qu’il s’agisse des mêmes éléments de la base imposable ou d’une partie 	d’entre eux (Anvers, 8 avril 2014, R.G. n°2011/AR/2485, </a:t>
            </a:r>
            <a:r>
              <a:rPr lang="fr-BE" sz="2200" dirty="0">
                <a:hlinkClick r:id="rId2"/>
              </a:rPr>
              <a:t>www.taxwin.be</a:t>
            </a:r>
            <a:r>
              <a:rPr lang="fr-BE" sz="2200" dirty="0"/>
              <a:t> ; Civ., Mons, 26 juin 	2014, R.G. n°09/2882/A, </a:t>
            </a:r>
            <a:r>
              <a:rPr lang="fr-BE" sz="2200" dirty="0">
                <a:hlinkClick r:id="rId2"/>
              </a:rPr>
              <a:t>www.taxwin.be</a:t>
            </a:r>
            <a:r>
              <a:rPr lang="fr-BE" sz="2200" dirty="0"/>
              <a:t>)  </a:t>
            </a:r>
          </a:p>
        </p:txBody>
      </p:sp>
    </p:spTree>
    <p:extLst>
      <p:ext uri="{BB962C8B-B14F-4D97-AF65-F5344CB8AC3E}">
        <p14:creationId xmlns:p14="http://schemas.microsoft.com/office/powerpoint/2010/main" val="6194608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196C8805-34EC-49F8-9BD3-A444A29899F1}"/>
              </a:ext>
            </a:extLst>
          </p:cNvPr>
          <p:cNvSpPr>
            <a:spLocks noGrp="1"/>
          </p:cNvSpPr>
          <p:nvPr>
            <p:ph type="title"/>
          </p:nvPr>
        </p:nvSpPr>
        <p:spPr>
          <a:xfrm>
            <a:off x="838200" y="365125"/>
            <a:ext cx="10515600" cy="1325563"/>
          </a:xfrm>
        </p:spPr>
        <p:txBody>
          <a:bodyPr>
            <a:normAutofit/>
          </a:bodyPr>
          <a:lstStyle/>
          <a:p>
            <a:pPr algn="just"/>
            <a:r>
              <a:rPr lang="fr-BE" sz="3400" dirty="0"/>
              <a:t>L’administration peut-elle ou doit-elle proposer une cotisation subsidiaire ? </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9022A77B-FB71-4D97-8FE7-DE728EB5C3DF}"/>
              </a:ext>
            </a:extLst>
          </p:cNvPr>
          <p:cNvSpPr>
            <a:spLocks noGrp="1"/>
          </p:cNvSpPr>
          <p:nvPr>
            <p:ph idx="1"/>
          </p:nvPr>
        </p:nvSpPr>
        <p:spPr>
          <a:xfrm>
            <a:off x="838200" y="1929384"/>
            <a:ext cx="10515600" cy="4251960"/>
          </a:xfrm>
        </p:spPr>
        <p:txBody>
          <a:bodyPr>
            <a:normAutofit fontScale="77500" lnSpcReduction="20000"/>
          </a:bodyPr>
          <a:lstStyle/>
          <a:p>
            <a:pPr algn="just">
              <a:spcBef>
                <a:spcPts val="0"/>
              </a:spcBef>
            </a:pPr>
            <a:r>
              <a:rPr lang="fr-BE" sz="2200" dirty="0"/>
              <a:t>Selon le texte légal : 	l’administration </a:t>
            </a:r>
            <a:r>
              <a:rPr lang="fr-BE" sz="2200" i="1" dirty="0"/>
              <a:t>peut</a:t>
            </a:r>
            <a:r>
              <a:rPr lang="fr-BE" sz="2200" dirty="0"/>
              <a:t> soumettre une cotisation subsidiaire à l’appréciation de 				la juridiction saisie</a:t>
            </a:r>
          </a:p>
          <a:p>
            <a:pPr algn="just">
              <a:spcBef>
                <a:spcPts val="0"/>
              </a:spcBef>
            </a:pPr>
            <a:endParaRPr lang="fr-BE" sz="2200" dirty="0"/>
          </a:p>
          <a:p>
            <a:pPr algn="just">
              <a:spcBef>
                <a:spcPts val="0"/>
              </a:spcBef>
            </a:pPr>
            <a:r>
              <a:rPr lang="fr-BE" sz="2200" dirty="0"/>
              <a:t>Selon le commentaire administratif (</a:t>
            </a:r>
            <a:r>
              <a:rPr lang="pt-BR" sz="2200" dirty="0"/>
              <a:t>Com.I.R 92, n°355/2) </a:t>
            </a:r>
            <a:r>
              <a:rPr lang="fr-BE" sz="2200" dirty="0"/>
              <a:t>&amp; la Cour de cassation (</a:t>
            </a:r>
            <a:r>
              <a:rPr lang="fr-BE" sz="1800" b="0" i="0" u="none" strike="noStrike" baseline="0" dirty="0">
                <a:latin typeface="Verdana" panose="020B0604030504040204" pitchFamily="34" charset="0"/>
              </a:rPr>
              <a:t>Cass., 5 septembre 1967, </a:t>
            </a:r>
            <a:r>
              <a:rPr lang="fr-BE" sz="1800" b="0" i="1" u="none" strike="noStrike" baseline="0" dirty="0">
                <a:latin typeface="Verdana,Italic"/>
              </a:rPr>
              <a:t>Pas</a:t>
            </a:r>
            <a:r>
              <a:rPr lang="fr-BE" sz="1800" b="0" i="0" u="none" strike="noStrike" baseline="0" dirty="0">
                <a:latin typeface="Verdana" panose="020B0604030504040204" pitchFamily="34" charset="0"/>
              </a:rPr>
              <a:t>., 1968, I, p.22) </a:t>
            </a:r>
            <a:r>
              <a:rPr lang="fr-BE" sz="2200" dirty="0"/>
              <a:t>: 	</a:t>
            </a:r>
          </a:p>
          <a:p>
            <a:pPr algn="just">
              <a:spcBef>
                <a:spcPts val="0"/>
              </a:spcBef>
            </a:pPr>
            <a:endParaRPr lang="fr-BE" sz="2200" dirty="0"/>
          </a:p>
          <a:p>
            <a:pPr marL="0" indent="0" algn="just">
              <a:spcBef>
                <a:spcPts val="0"/>
              </a:spcBef>
              <a:buNone/>
            </a:pPr>
            <a:r>
              <a:rPr lang="fr-BE" sz="2200" dirty="0"/>
              <a:t>			l’administration </a:t>
            </a:r>
            <a:r>
              <a:rPr lang="fr-BE" sz="2200" i="1" dirty="0"/>
              <a:t>doit </a:t>
            </a:r>
            <a:r>
              <a:rPr lang="fr-BE" sz="2200" dirty="0"/>
              <a:t>procéder au réenrôlement dès que les conditions prescrites à cet 			égard sont remplies. La Cour de cassation fonde cette obligation sur le principe selon 			lequel l’administration n’est pas libre de renoncer au recouvrement des impôts dus.</a:t>
            </a:r>
          </a:p>
          <a:p>
            <a:pPr marL="0" indent="0" algn="just">
              <a:spcBef>
                <a:spcPts val="0"/>
              </a:spcBef>
              <a:buNone/>
            </a:pPr>
            <a:endParaRPr lang="fr-BE" sz="2200" dirty="0"/>
          </a:p>
          <a:p>
            <a:pPr algn="just">
              <a:spcBef>
                <a:spcPts val="0"/>
              </a:spcBef>
            </a:pPr>
            <a:r>
              <a:rPr lang="fr-BE" sz="2200" dirty="0"/>
              <a:t>La Cour de cassation va-t-elle à l’encontre du texte légal ? NON</a:t>
            </a:r>
          </a:p>
          <a:p>
            <a:pPr algn="just">
              <a:spcBef>
                <a:spcPts val="0"/>
              </a:spcBef>
            </a:pPr>
            <a:endParaRPr lang="fr-BE" sz="2200" dirty="0"/>
          </a:p>
          <a:p>
            <a:pPr marL="0" indent="0" algn="just">
              <a:spcBef>
                <a:spcPts val="0"/>
              </a:spcBef>
              <a:buNone/>
            </a:pPr>
            <a:r>
              <a:rPr lang="fr-BE" sz="2200" dirty="0"/>
              <a:t>	Si l’article 356 du C.I.R. 92 avait mentionné que l’administration avait l’obligation de réenrôlement en cas 	d’annulation, elle aurait, dans certains cas, été bien en mal d’en faire application.</a:t>
            </a:r>
          </a:p>
          <a:p>
            <a:pPr marL="0" indent="0" algn="just">
              <a:spcBef>
                <a:spcPts val="0"/>
              </a:spcBef>
              <a:buNone/>
            </a:pPr>
            <a:endParaRPr lang="fr-BE" sz="2200" dirty="0"/>
          </a:p>
          <a:p>
            <a:pPr marL="0" indent="0" algn="just">
              <a:spcBef>
                <a:spcPts val="0"/>
              </a:spcBef>
              <a:buNone/>
            </a:pPr>
            <a:r>
              <a:rPr lang="fr-BE" sz="2200" dirty="0"/>
              <a:t>	En effet, toute annulation n’entraine pas un réenrôlement. Ainsi, lorsqu’un contribuable démontre qu’il ne 	devait pas être imposé en Belgique, parce qu’il n’est pas résident et qu’il ne bénéficie pas de revenus de 	source belge, l’administration annulera la cotisation établie à sa charge sans réenrôlement. </a:t>
            </a:r>
          </a:p>
          <a:p>
            <a:pPr marL="0" indent="0" algn="just">
              <a:spcBef>
                <a:spcPts val="0"/>
              </a:spcBef>
              <a:buNone/>
            </a:pPr>
            <a:endParaRPr lang="fr-BE" sz="2200" dirty="0"/>
          </a:p>
          <a:p>
            <a:pPr marL="0" indent="0" algn="just">
              <a:spcBef>
                <a:spcPts val="0"/>
              </a:spcBef>
              <a:buNone/>
            </a:pPr>
            <a:r>
              <a:rPr lang="fr-BE" sz="2200" dirty="0"/>
              <a:t>	L’administration </a:t>
            </a:r>
            <a:r>
              <a:rPr lang="fr-BE" sz="2200" i="1" dirty="0"/>
              <a:t>peut</a:t>
            </a:r>
            <a:r>
              <a:rPr lang="fr-BE" sz="2200" dirty="0"/>
              <a:t> donc faire application des articles 355 et 356 du C.I.R.92 lorsque qu’une 	cotisation est 	annulée, mais ne </a:t>
            </a:r>
            <a:r>
              <a:rPr lang="fr-BE" sz="2200" i="1" dirty="0"/>
              <a:t>devra</a:t>
            </a:r>
            <a:r>
              <a:rPr lang="fr-BE" sz="2200" dirty="0"/>
              <a:t> le faire que lorsqu’un impôt est dû.</a:t>
            </a:r>
          </a:p>
        </p:txBody>
      </p:sp>
    </p:spTree>
    <p:extLst>
      <p:ext uri="{BB962C8B-B14F-4D97-AF65-F5344CB8AC3E}">
        <p14:creationId xmlns:p14="http://schemas.microsoft.com/office/powerpoint/2010/main" val="29918663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3597CB8F-E0BB-4068-AF0B-844BF361A751}"/>
              </a:ext>
            </a:extLst>
          </p:cNvPr>
          <p:cNvSpPr>
            <a:spLocks noGrp="1"/>
          </p:cNvSpPr>
          <p:nvPr>
            <p:ph type="title"/>
          </p:nvPr>
        </p:nvSpPr>
        <p:spPr>
          <a:xfrm>
            <a:off x="838200" y="365125"/>
            <a:ext cx="10515600" cy="1325563"/>
          </a:xfrm>
        </p:spPr>
        <p:txBody>
          <a:bodyPr>
            <a:normAutofit/>
          </a:bodyPr>
          <a:lstStyle/>
          <a:p>
            <a:pPr algn="just"/>
            <a:r>
              <a:rPr lang="fr-BE" sz="3400" dirty="0"/>
              <a:t>Dans quel délai l’administration doit-elle soumettre au juge sa cotisation subsidiaire?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69CB6B31-73B9-4743-8CDC-8BA0F67A5C42}"/>
              </a:ext>
            </a:extLst>
          </p:cNvPr>
          <p:cNvSpPr>
            <a:spLocks noGrp="1"/>
          </p:cNvSpPr>
          <p:nvPr>
            <p:ph idx="1"/>
          </p:nvPr>
        </p:nvSpPr>
        <p:spPr>
          <a:xfrm>
            <a:off x="838200" y="1929384"/>
            <a:ext cx="10515600" cy="4251960"/>
          </a:xfrm>
        </p:spPr>
        <p:txBody>
          <a:bodyPr>
            <a:normAutofit fontScale="85000" lnSpcReduction="20000"/>
          </a:bodyPr>
          <a:lstStyle/>
          <a:p>
            <a:pPr algn="just">
              <a:spcBef>
                <a:spcPts val="0"/>
              </a:spcBef>
            </a:pPr>
            <a:r>
              <a:rPr lang="fr-BE" sz="2200" dirty="0"/>
              <a:t>En théorie</a:t>
            </a:r>
          </a:p>
          <a:p>
            <a:pPr marL="0" indent="0" algn="just">
              <a:spcBef>
                <a:spcPts val="0"/>
              </a:spcBef>
              <a:buNone/>
            </a:pPr>
            <a:endParaRPr lang="fr-BE" sz="2200" dirty="0"/>
          </a:p>
          <a:p>
            <a:pPr marL="0" indent="0" algn="just">
              <a:spcBef>
                <a:spcPts val="0"/>
              </a:spcBef>
              <a:buNone/>
            </a:pPr>
            <a:r>
              <a:rPr lang="fr-BE" sz="2200" dirty="0"/>
              <a:t>	=&gt; </a:t>
            </a:r>
            <a:r>
              <a:rPr lang="fr-BE" sz="2200" u="sng" dirty="0"/>
              <a:t>dans les six mois qui suivent la décision judicaire prononçant la nullité</a:t>
            </a:r>
          </a:p>
          <a:p>
            <a:pPr marL="0" indent="0" algn="just">
              <a:spcBef>
                <a:spcPts val="0"/>
              </a:spcBef>
              <a:buNone/>
            </a:pPr>
            <a:endParaRPr lang="fr-BE" sz="2200" u="sng" dirty="0"/>
          </a:p>
          <a:p>
            <a:pPr algn="just">
              <a:spcBef>
                <a:spcPts val="0"/>
              </a:spcBef>
            </a:pPr>
            <a:r>
              <a:rPr lang="fr-BE" sz="2200" dirty="0"/>
              <a:t>A partir de quand ce délai commence-t-il à courir ? Est-ce à partir de la date du prononcé, de la date de la signification ou de la date à laquelle la décision est notifiée par le greffe ? </a:t>
            </a:r>
          </a:p>
          <a:p>
            <a:pPr marL="0" indent="0" algn="just">
              <a:spcBef>
                <a:spcPts val="0"/>
              </a:spcBef>
              <a:buNone/>
            </a:pPr>
            <a:endParaRPr lang="fr-BE" sz="2200" dirty="0"/>
          </a:p>
          <a:p>
            <a:pPr marL="0" indent="0" algn="just">
              <a:spcBef>
                <a:spcPts val="0"/>
              </a:spcBef>
              <a:buNone/>
            </a:pPr>
            <a:r>
              <a:rPr lang="fr-BE" sz="2200" dirty="0"/>
              <a:t>	=&gt; </a:t>
            </a:r>
            <a:r>
              <a:rPr lang="fr-BE" sz="2200" u="sng" dirty="0"/>
              <a:t>à partir de la date du prononcé </a:t>
            </a:r>
            <a:r>
              <a:rPr lang="fr-BE" sz="2200" dirty="0"/>
              <a:t>(Anvers, 8 janvier 2013, </a:t>
            </a:r>
            <a:r>
              <a:rPr lang="fr-BE" sz="2200" i="1" dirty="0"/>
              <a:t>Fiscologue</a:t>
            </a:r>
            <a:r>
              <a:rPr lang="fr-BE" sz="2200" dirty="0"/>
              <a:t>, n°1333, p.6 ; 	Anvers, 28 	mai 2013, </a:t>
            </a:r>
            <a:r>
              <a:rPr lang="fr-BE" sz="2200" i="1" dirty="0"/>
              <a:t>Fiscologue</a:t>
            </a:r>
            <a:r>
              <a:rPr lang="fr-BE" sz="2200" dirty="0"/>
              <a:t>, n°1350, p. 13 ; Mons, 13 décembre 2017, </a:t>
            </a:r>
            <a:r>
              <a:rPr lang="fr-BE" sz="2200" i="1" dirty="0"/>
              <a:t>R.G.C.F</a:t>
            </a:r>
            <a:r>
              <a:rPr lang="fr-BE" sz="2200" dirty="0"/>
              <a:t>., 2018/1, pp.79-81 : 	Bruxelles, 6 février 2018, </a:t>
            </a:r>
            <a:r>
              <a:rPr lang="fr-BE" sz="2200" i="1" dirty="0"/>
              <a:t>Fiscologue</a:t>
            </a:r>
            <a:r>
              <a:rPr lang="fr-BE" sz="2200" dirty="0"/>
              <a:t>, n°1580, p.3)</a:t>
            </a:r>
          </a:p>
          <a:p>
            <a:pPr marL="0" indent="0" algn="just">
              <a:spcBef>
                <a:spcPts val="0"/>
              </a:spcBef>
              <a:buNone/>
            </a:pPr>
            <a:endParaRPr lang="fr-BE" sz="2200" dirty="0"/>
          </a:p>
          <a:p>
            <a:pPr marL="0" indent="0" algn="just">
              <a:spcBef>
                <a:spcPts val="0"/>
              </a:spcBef>
              <a:buNone/>
            </a:pPr>
            <a:r>
              <a:rPr lang="fr-BE" sz="2200" dirty="0"/>
              <a:t>	=&gt; l’administration n’est pas « lésée » car : </a:t>
            </a:r>
          </a:p>
          <a:p>
            <a:pPr marL="0" indent="0" algn="just">
              <a:spcBef>
                <a:spcPts val="0"/>
              </a:spcBef>
              <a:buNone/>
            </a:pPr>
            <a:endParaRPr lang="fr-BE" sz="2200" dirty="0"/>
          </a:p>
          <a:p>
            <a:pPr marL="0" indent="0" algn="just">
              <a:spcBef>
                <a:spcPts val="0"/>
              </a:spcBef>
              <a:buNone/>
            </a:pPr>
            <a:r>
              <a:rPr lang="fr-BE" sz="2200" dirty="0"/>
              <a:t>		* le prononcé a lieu en audience publique donc l’administration peut en prendre 			connaissance sans tarder</a:t>
            </a:r>
          </a:p>
          <a:p>
            <a:pPr marL="0" indent="0" algn="just">
              <a:spcBef>
                <a:spcPts val="0"/>
              </a:spcBef>
              <a:buNone/>
            </a:pPr>
            <a:r>
              <a:rPr lang="fr-BE" sz="2200" dirty="0"/>
              <a:t>		* la possibilité de soumettre au juge une demande en validation de cotisation 			subsidiaire ne relève pas de l’exercice des droits de la défense de l’État belge mais 			d’un délai extraordinaire d’imposition</a:t>
            </a:r>
          </a:p>
          <a:p>
            <a:pPr marL="0" indent="0" algn="just">
              <a:spcBef>
                <a:spcPts val="0"/>
              </a:spcBef>
              <a:buNone/>
            </a:pPr>
            <a:r>
              <a:rPr lang="fr-BE" sz="2200" dirty="0"/>
              <a:t>		* un délai de six mois suffit largement à garantir les droits du trésor quand</a:t>
            </a:r>
          </a:p>
          <a:p>
            <a:pPr marL="0" indent="0" algn="just">
              <a:spcBef>
                <a:spcPts val="0"/>
              </a:spcBef>
              <a:buNone/>
            </a:pPr>
            <a:r>
              <a:rPr lang="fr-BE" sz="2200" dirty="0"/>
              <a:t>		l’administration envisage d’établir une cotisation subsidiaire</a:t>
            </a:r>
          </a:p>
          <a:p>
            <a:pPr marL="0" indent="0" algn="just">
              <a:spcBef>
                <a:spcPts val="0"/>
              </a:spcBef>
              <a:buNone/>
            </a:pPr>
            <a:endParaRPr lang="fr-BE" sz="2200" dirty="0"/>
          </a:p>
          <a:p>
            <a:pPr marL="0" indent="0" algn="just">
              <a:spcBef>
                <a:spcPts val="0"/>
              </a:spcBef>
              <a:buNone/>
            </a:pPr>
            <a:endParaRPr lang="fr-BE" sz="2200" i="1" dirty="0"/>
          </a:p>
          <a:p>
            <a:pPr marL="0" indent="0" algn="just">
              <a:spcBef>
                <a:spcPts val="0"/>
              </a:spcBef>
              <a:buNone/>
            </a:pPr>
            <a:endParaRPr lang="fr-BE" sz="2200" i="1" dirty="0"/>
          </a:p>
        </p:txBody>
      </p:sp>
    </p:spTree>
    <p:extLst>
      <p:ext uri="{BB962C8B-B14F-4D97-AF65-F5344CB8AC3E}">
        <p14:creationId xmlns:p14="http://schemas.microsoft.com/office/powerpoint/2010/main" val="264097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68DD5C06-B2EB-45D4-8600-2C2BFD8D62E3}"/>
              </a:ext>
            </a:extLst>
          </p:cNvPr>
          <p:cNvSpPr>
            <a:spLocks noGrp="1"/>
          </p:cNvSpPr>
          <p:nvPr>
            <p:ph type="title"/>
          </p:nvPr>
        </p:nvSpPr>
        <p:spPr>
          <a:xfrm>
            <a:off x="838200" y="365125"/>
            <a:ext cx="10515600" cy="1325563"/>
          </a:xfrm>
        </p:spPr>
        <p:txBody>
          <a:bodyPr>
            <a:normAutofit/>
          </a:bodyPr>
          <a:lstStyle/>
          <a:p>
            <a:pPr algn="just"/>
            <a:r>
              <a:rPr lang="fr-BE" sz="4200" dirty="0"/>
              <a:t>Conditions d’application de l’article 356 du C.I.R. 92</a:t>
            </a:r>
          </a:p>
        </p:txBody>
      </p:sp>
      <p:sp>
        <p:nvSpPr>
          <p:cNvPr id="17"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Espace réservé du contenu 2">
            <a:extLst>
              <a:ext uri="{FF2B5EF4-FFF2-40B4-BE49-F238E27FC236}">
                <a16:creationId xmlns:a16="http://schemas.microsoft.com/office/drawing/2014/main" id="{710B6F4F-C902-4046-AB05-9DAEC9B2E01A}"/>
              </a:ext>
            </a:extLst>
          </p:cNvPr>
          <p:cNvSpPr>
            <a:spLocks noGrp="1"/>
          </p:cNvSpPr>
          <p:nvPr>
            <p:ph idx="1"/>
          </p:nvPr>
        </p:nvSpPr>
        <p:spPr>
          <a:xfrm>
            <a:off x="838200" y="1929384"/>
            <a:ext cx="10515600" cy="4251960"/>
          </a:xfrm>
        </p:spPr>
        <p:txBody>
          <a:bodyPr>
            <a:normAutofit/>
          </a:bodyPr>
          <a:lstStyle/>
          <a:p>
            <a:pPr algn="just"/>
            <a:r>
              <a:rPr lang="fr-BE" sz="2200" u="sng" dirty="0"/>
              <a:t>Première condition</a:t>
            </a:r>
            <a:r>
              <a:rPr lang="fr-BE" sz="2200" dirty="0"/>
              <a:t> : exigence d’une décision administrative préalable</a:t>
            </a:r>
          </a:p>
          <a:p>
            <a:pPr marL="0" indent="0" algn="just">
              <a:buNone/>
            </a:pPr>
            <a:endParaRPr lang="fr-BE" sz="2200" dirty="0"/>
          </a:p>
          <a:p>
            <a:pPr algn="just"/>
            <a:r>
              <a:rPr lang="fr-BE" sz="2200" u="sng" dirty="0"/>
              <a:t>Deuxième condition</a:t>
            </a:r>
            <a:r>
              <a:rPr lang="fr-BE" sz="2200" dirty="0"/>
              <a:t> : annulation de la cotisation primitive</a:t>
            </a:r>
          </a:p>
          <a:p>
            <a:pPr marL="0" indent="0" algn="just">
              <a:buNone/>
            </a:pPr>
            <a:endParaRPr lang="fr-BE" sz="2200" dirty="0"/>
          </a:p>
          <a:p>
            <a:pPr algn="just"/>
            <a:r>
              <a:rPr lang="fr-BE" sz="2200" u="sng" dirty="0"/>
              <a:t>Troisième condition</a:t>
            </a:r>
            <a:r>
              <a:rPr lang="fr-BE" sz="2200" dirty="0"/>
              <a:t> : annulation pour une autre cause que la prescription</a:t>
            </a:r>
          </a:p>
          <a:p>
            <a:pPr marL="0" indent="0" algn="just">
              <a:buNone/>
            </a:pPr>
            <a:endParaRPr lang="fr-BE" sz="2200" dirty="0"/>
          </a:p>
          <a:p>
            <a:pPr algn="just"/>
            <a:r>
              <a:rPr lang="fr-BE" sz="2200" u="sng" dirty="0"/>
              <a:t>Quatrième condition</a:t>
            </a:r>
            <a:r>
              <a:rPr lang="fr-BE" sz="2200" dirty="0"/>
              <a:t> : ré-enrôlement à charge du même contribuable</a:t>
            </a:r>
          </a:p>
          <a:p>
            <a:pPr marL="0" indent="0" algn="just">
              <a:buNone/>
            </a:pPr>
            <a:endParaRPr lang="fr-BE" sz="2200" dirty="0"/>
          </a:p>
          <a:p>
            <a:pPr algn="just"/>
            <a:r>
              <a:rPr lang="fr-BE" sz="2200" u="sng" dirty="0"/>
              <a:t>Cinquième condition</a:t>
            </a:r>
            <a:r>
              <a:rPr lang="fr-BE" sz="2200" dirty="0"/>
              <a:t> : enrôlement de la nouvelle cotisation en raison de tout ou partie des mêmes éléments d’imposition</a:t>
            </a:r>
          </a:p>
          <a:p>
            <a:pPr marL="0" indent="0">
              <a:buNone/>
            </a:pPr>
            <a:endParaRPr lang="fr-BE" sz="2200" dirty="0"/>
          </a:p>
          <a:p>
            <a:pPr marL="0" indent="0">
              <a:buNone/>
            </a:pPr>
            <a:endParaRPr lang="fr-BE" sz="2200" dirty="0"/>
          </a:p>
        </p:txBody>
      </p:sp>
    </p:spTree>
    <p:extLst>
      <p:ext uri="{BB962C8B-B14F-4D97-AF65-F5344CB8AC3E}">
        <p14:creationId xmlns:p14="http://schemas.microsoft.com/office/powerpoint/2010/main" val="17108427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3C288635-D9B8-4FF0-8A99-3DCF3A3AA781}"/>
              </a:ext>
            </a:extLst>
          </p:cNvPr>
          <p:cNvSpPr>
            <a:spLocks noGrp="1"/>
          </p:cNvSpPr>
          <p:nvPr>
            <p:ph type="title"/>
          </p:nvPr>
        </p:nvSpPr>
        <p:spPr>
          <a:xfrm>
            <a:off x="838200" y="365125"/>
            <a:ext cx="10515600" cy="1325563"/>
          </a:xfrm>
        </p:spPr>
        <p:txBody>
          <a:bodyPr>
            <a:normAutofit/>
          </a:bodyPr>
          <a:lstStyle/>
          <a:p>
            <a:pPr algn="just"/>
            <a:r>
              <a:rPr lang="fr-BE" sz="3400" dirty="0"/>
              <a:t>Dans quel délai l’administration doit-elle soumettre au juge sa cotisation subsidiaire?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EA7CD38D-6A44-4647-9F06-6D7F8EC20465}"/>
              </a:ext>
            </a:extLst>
          </p:cNvPr>
          <p:cNvSpPr>
            <a:spLocks noGrp="1"/>
          </p:cNvSpPr>
          <p:nvPr>
            <p:ph idx="1"/>
          </p:nvPr>
        </p:nvSpPr>
        <p:spPr>
          <a:xfrm>
            <a:off x="838200" y="1929384"/>
            <a:ext cx="10515600" cy="4251960"/>
          </a:xfrm>
        </p:spPr>
        <p:txBody>
          <a:bodyPr>
            <a:normAutofit fontScale="92500" lnSpcReduction="10000"/>
          </a:bodyPr>
          <a:lstStyle/>
          <a:p>
            <a:pPr>
              <a:spcBef>
                <a:spcPts val="0"/>
              </a:spcBef>
            </a:pPr>
            <a:r>
              <a:rPr lang="fr-BE" sz="2200" dirty="0"/>
              <a:t>Suspension des délais de recours durant le délai de six mois</a:t>
            </a:r>
          </a:p>
          <a:p>
            <a:pPr marL="0" indent="0">
              <a:spcBef>
                <a:spcPts val="0"/>
              </a:spcBef>
              <a:buNone/>
            </a:pPr>
            <a:endParaRPr lang="fr-BE" sz="2200" dirty="0"/>
          </a:p>
          <a:p>
            <a:pPr marL="0" indent="0" algn="just">
              <a:spcBef>
                <a:spcPts val="0"/>
              </a:spcBef>
              <a:buNone/>
            </a:pPr>
            <a:r>
              <a:rPr lang="fr-BE" sz="2200" dirty="0"/>
              <a:t>	=&gt; Article 356, al. 1</a:t>
            </a:r>
            <a:r>
              <a:rPr lang="fr-BE" sz="2200" baseline="30000" dirty="0"/>
              <a:t>er</a:t>
            </a:r>
            <a:r>
              <a:rPr lang="fr-BE" sz="2200" dirty="0"/>
              <a:t> : </a:t>
            </a:r>
            <a:r>
              <a:rPr lang="fr-BE" sz="2200" i="1" dirty="0"/>
              <a:t>« Pendant ce délai de six mois qui suspend les délais 	d'opposition, d'appel ou de cassation, l'administration peut soumettre à 	l'appréciation du juge par voie de conclusions, une cotisation subsidiaire à charge du même 	redevable et en raison de tout ou partie des mêmes éléments 	d'imposition que la 	cotisation primitive »</a:t>
            </a:r>
          </a:p>
          <a:p>
            <a:pPr marL="0" indent="0">
              <a:spcBef>
                <a:spcPts val="0"/>
              </a:spcBef>
              <a:buNone/>
            </a:pPr>
            <a:endParaRPr lang="fr-BE" sz="2200" dirty="0"/>
          </a:p>
          <a:p>
            <a:pPr marL="0" indent="0" algn="just">
              <a:spcBef>
                <a:spcPts val="0"/>
              </a:spcBef>
              <a:buNone/>
            </a:pPr>
            <a:r>
              <a:rPr lang="fr-BE" sz="2200" dirty="0"/>
              <a:t>	=&gt; Art. 356, al. 2 : </a:t>
            </a:r>
            <a:r>
              <a:rPr lang="fr-BE" sz="2200" i="1" dirty="0"/>
              <a:t>« Si l'administration soumet au juge une cotisation subsidiaire 	dans le délai de six mois précité, par dérogation à l'alinéa premier, les délais 	d'opposition, d'appel et de cassation commencent à courir à partir de la 	signification de la décision judiciaire relative à la cotisation subsidiaire »</a:t>
            </a:r>
          </a:p>
          <a:p>
            <a:pPr marL="0" indent="0" algn="just">
              <a:spcBef>
                <a:spcPts val="0"/>
              </a:spcBef>
              <a:buNone/>
            </a:pPr>
            <a:endParaRPr lang="fr-BE" sz="2200" i="1" dirty="0"/>
          </a:p>
          <a:p>
            <a:pPr marL="0" indent="0" algn="just">
              <a:spcBef>
                <a:spcPts val="0"/>
              </a:spcBef>
              <a:buNone/>
            </a:pPr>
            <a:r>
              <a:rPr lang="fr-BE" sz="2200" i="1" dirty="0"/>
              <a:t>	</a:t>
            </a:r>
            <a:r>
              <a:rPr lang="fr-BE" sz="2200" dirty="0"/>
              <a:t>=&gt; Traduction : les délais d’opposition, d’appel et de cassation, sont suspendus durant au 	minimum six mois (à moins d’une extrême diligence des parties et du juge), mais aussi 	longtemps que la signification du jugement portant sur la cotisation subsidiaire n’a pas eu 	lieu</a:t>
            </a:r>
          </a:p>
        </p:txBody>
      </p:sp>
    </p:spTree>
    <p:extLst>
      <p:ext uri="{BB962C8B-B14F-4D97-AF65-F5344CB8AC3E}">
        <p14:creationId xmlns:p14="http://schemas.microsoft.com/office/powerpoint/2010/main" val="40651175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A06E6E1B-276E-4645-AAB6-2D7236D2BEC8}"/>
              </a:ext>
            </a:extLst>
          </p:cNvPr>
          <p:cNvSpPr>
            <a:spLocks noGrp="1"/>
          </p:cNvSpPr>
          <p:nvPr>
            <p:ph type="title"/>
          </p:nvPr>
        </p:nvSpPr>
        <p:spPr>
          <a:xfrm>
            <a:off x="838200" y="365125"/>
            <a:ext cx="10515600" cy="1325563"/>
          </a:xfrm>
        </p:spPr>
        <p:txBody>
          <a:bodyPr>
            <a:normAutofit/>
          </a:bodyPr>
          <a:lstStyle/>
          <a:p>
            <a:pPr algn="just"/>
            <a:r>
              <a:rPr lang="fr-BE" sz="3400" dirty="0"/>
              <a:t>Dans quel délai l’administration doit-elle soumettre au juge sa cotisation subsidiaire?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2E5906CC-82A4-48A6-AAD0-C2918B3498B7}"/>
              </a:ext>
            </a:extLst>
          </p:cNvPr>
          <p:cNvSpPr>
            <a:spLocks noGrp="1"/>
          </p:cNvSpPr>
          <p:nvPr>
            <p:ph idx="1"/>
          </p:nvPr>
        </p:nvSpPr>
        <p:spPr>
          <a:xfrm>
            <a:off x="838200" y="1929384"/>
            <a:ext cx="10515600" cy="4251960"/>
          </a:xfrm>
        </p:spPr>
        <p:txBody>
          <a:bodyPr>
            <a:normAutofit lnSpcReduction="10000"/>
          </a:bodyPr>
          <a:lstStyle/>
          <a:p>
            <a:pPr>
              <a:spcBef>
                <a:spcPts val="0"/>
              </a:spcBef>
            </a:pPr>
            <a:r>
              <a:rPr lang="fr-BE" sz="2200" dirty="0"/>
              <a:t>Délai de six mois = délai d’attente ou de suspension ? </a:t>
            </a:r>
          </a:p>
          <a:p>
            <a:pPr marL="0" indent="0">
              <a:spcBef>
                <a:spcPts val="0"/>
              </a:spcBef>
              <a:buNone/>
            </a:pPr>
            <a:endParaRPr lang="fr-BE" sz="2200" dirty="0"/>
          </a:p>
          <a:p>
            <a:pPr marL="0" indent="0" algn="just">
              <a:spcBef>
                <a:spcPts val="0"/>
              </a:spcBef>
              <a:buNone/>
            </a:pPr>
            <a:r>
              <a:rPr lang="fr-BE" sz="2200" dirty="0"/>
              <a:t>	=&gt; Bruxelles (Bruxelles, 13 avril 2016, </a:t>
            </a:r>
            <a:r>
              <a:rPr lang="fr-BE" sz="2200" i="1" dirty="0"/>
              <a:t>R.G.C.F.</a:t>
            </a:r>
            <a:r>
              <a:rPr lang="fr-BE" sz="2200" dirty="0"/>
              <a:t>, 2017/1, p. 52) &amp; Mons (Mons, 21 	février 2014, </a:t>
            </a:r>
            <a:r>
              <a:rPr lang="fr-BE" sz="2200" i="1" dirty="0"/>
              <a:t>Fiscologue</a:t>
            </a:r>
            <a:r>
              <a:rPr lang="fr-BE" sz="2200" dirty="0"/>
              <a:t>, n°1388, p. 11) : délai d’attente donc l’introduction d’un 	appel, par le contribuable ou par l’administration, endéans ce délai, rend 	l’action irrecevable car prématurée</a:t>
            </a:r>
          </a:p>
          <a:p>
            <a:pPr marL="0" indent="0" algn="just">
              <a:spcBef>
                <a:spcPts val="0"/>
              </a:spcBef>
              <a:buNone/>
            </a:pPr>
            <a:endParaRPr lang="fr-BE" sz="2200" dirty="0"/>
          </a:p>
          <a:p>
            <a:pPr marL="0" indent="0" algn="just">
              <a:spcBef>
                <a:spcPts val="0"/>
              </a:spcBef>
              <a:buNone/>
            </a:pPr>
            <a:r>
              <a:rPr lang="fr-BE" sz="2200" dirty="0"/>
              <a:t>	=&gt; Anvers (Anvers, 15 décembre 2015, </a:t>
            </a:r>
            <a:r>
              <a:rPr lang="fr-BE" sz="2200" i="1" dirty="0"/>
              <a:t>Fiscologue</a:t>
            </a:r>
            <a:r>
              <a:rPr lang="fr-BE" sz="2200" dirty="0"/>
              <a:t>, n°1466, p. 16) : délai de 	suspension donc rien n’empêche que l’une ou l’autre partie saisisse la Cour d’appel 	avant l’expiration du délai de six mois durant lequel la cause est renvoyée au rôle</a:t>
            </a:r>
          </a:p>
          <a:p>
            <a:pPr marL="0" indent="0" algn="just">
              <a:spcBef>
                <a:spcPts val="0"/>
              </a:spcBef>
              <a:buNone/>
            </a:pPr>
            <a:endParaRPr lang="fr-BE" sz="2200" dirty="0"/>
          </a:p>
          <a:p>
            <a:pPr marL="0" indent="0" algn="just">
              <a:spcBef>
                <a:spcPts val="0"/>
              </a:spcBef>
              <a:buNone/>
            </a:pPr>
            <a:r>
              <a:rPr lang="fr-BE" sz="2200" dirty="0"/>
              <a:t>	=&gt; </a:t>
            </a:r>
            <a:r>
              <a:rPr lang="fr-BE" sz="2200" i="1" dirty="0"/>
              <a:t>In fine </a:t>
            </a:r>
            <a:r>
              <a:rPr lang="fr-BE" sz="2200" dirty="0"/>
              <a:t>: Cass., 30 mars 2017, </a:t>
            </a:r>
            <a:r>
              <a:rPr lang="fr-BE" sz="2200" i="1" dirty="0"/>
              <a:t>R.G.C.F</a:t>
            </a:r>
            <a:r>
              <a:rPr lang="fr-BE" sz="2200" dirty="0"/>
              <a:t>., 2017/4, pp. 336-338 : </a:t>
            </a:r>
            <a:r>
              <a:rPr lang="fr-BE" sz="2200" i="1" dirty="0"/>
              <a:t>« il ne suit pas des 	termes de l’article 356 du C.I.R. 92 que cette disposition interdirait aux parties de 	former un recours pendant la suspension des délais qu’elle prévoit »</a:t>
            </a:r>
          </a:p>
          <a:p>
            <a:pPr marL="0" indent="0">
              <a:spcBef>
                <a:spcPts val="0"/>
              </a:spcBef>
              <a:buNone/>
            </a:pPr>
            <a:endParaRPr lang="fr-BE" sz="2200" dirty="0"/>
          </a:p>
          <a:p>
            <a:pPr>
              <a:spcBef>
                <a:spcPts val="0"/>
              </a:spcBef>
            </a:pPr>
            <a:endParaRPr lang="fr-BE" sz="2200" dirty="0"/>
          </a:p>
          <a:p>
            <a:pPr>
              <a:spcBef>
                <a:spcPts val="0"/>
              </a:spcBef>
            </a:pPr>
            <a:endParaRPr lang="fr-BE" sz="2200" dirty="0"/>
          </a:p>
          <a:p>
            <a:endParaRPr lang="fr-BE" sz="2200" dirty="0"/>
          </a:p>
        </p:txBody>
      </p:sp>
    </p:spTree>
    <p:extLst>
      <p:ext uri="{BB962C8B-B14F-4D97-AF65-F5344CB8AC3E}">
        <p14:creationId xmlns:p14="http://schemas.microsoft.com/office/powerpoint/2010/main" val="7597619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AB20E674-5785-4AEA-A25F-F928C50E5B97}"/>
              </a:ext>
            </a:extLst>
          </p:cNvPr>
          <p:cNvSpPr>
            <a:spLocks noGrp="1"/>
          </p:cNvSpPr>
          <p:nvPr>
            <p:ph type="title"/>
          </p:nvPr>
        </p:nvSpPr>
        <p:spPr>
          <a:xfrm>
            <a:off x="838200" y="365125"/>
            <a:ext cx="10515600" cy="1325563"/>
          </a:xfrm>
        </p:spPr>
        <p:txBody>
          <a:bodyPr>
            <a:normAutofit/>
          </a:bodyPr>
          <a:lstStyle/>
          <a:p>
            <a:pPr algn="just"/>
            <a:r>
              <a:rPr lang="fr-BE" sz="3400" dirty="0"/>
              <a:t>Dans quel délai l’administration doit-elle soumettre au juge sa cotisation subsidiaire?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CCFB3644-55B2-408A-A3AE-8177B3EE3098}"/>
              </a:ext>
            </a:extLst>
          </p:cNvPr>
          <p:cNvSpPr>
            <a:spLocks noGrp="1"/>
          </p:cNvSpPr>
          <p:nvPr>
            <p:ph idx="1"/>
          </p:nvPr>
        </p:nvSpPr>
        <p:spPr>
          <a:xfrm>
            <a:off x="838200" y="1929384"/>
            <a:ext cx="10515600" cy="4251960"/>
          </a:xfrm>
        </p:spPr>
        <p:txBody>
          <a:bodyPr>
            <a:normAutofit fontScale="62500" lnSpcReduction="20000"/>
          </a:bodyPr>
          <a:lstStyle/>
          <a:p>
            <a:pPr>
              <a:spcBef>
                <a:spcPts val="0"/>
              </a:spcBef>
            </a:pPr>
            <a:r>
              <a:rPr lang="fr-BE" sz="2200" dirty="0"/>
              <a:t>Délai de six mois = délai d’attente ou de suspension ? (suite) </a:t>
            </a:r>
          </a:p>
          <a:p>
            <a:pPr marL="0" indent="0">
              <a:spcBef>
                <a:spcPts val="0"/>
              </a:spcBef>
              <a:buNone/>
            </a:pPr>
            <a:r>
              <a:rPr lang="fr-BE" sz="2200" dirty="0"/>
              <a:t> </a:t>
            </a:r>
          </a:p>
          <a:p>
            <a:pPr marL="0" indent="0" algn="just">
              <a:spcBef>
                <a:spcPts val="0"/>
              </a:spcBef>
              <a:buNone/>
            </a:pPr>
            <a:r>
              <a:rPr lang="fr-BE" sz="2200" dirty="0"/>
              <a:t>	=&gt; En pratique : Dans le cas où le tribunal de première instance annule la cotisation initiale et renvoie l’affaire au rôle, tant le 	contribuable (s’il y a un 	intérêt) que l’État peuvent introduire un recours en appel contre cette décision d’annulation. Dans ce 	cas, vu l’effet dévolutif de l’appel, l’État perd le droit de soumettre une cotisation subsidiaire au tribunal de première instance.</a:t>
            </a:r>
          </a:p>
          <a:p>
            <a:pPr marL="0" indent="0" algn="just">
              <a:spcBef>
                <a:spcPts val="0"/>
              </a:spcBef>
              <a:buNone/>
            </a:pPr>
            <a:endParaRPr lang="fr-BE" sz="2200" dirty="0"/>
          </a:p>
          <a:p>
            <a:pPr marL="0" indent="0" algn="just">
              <a:spcBef>
                <a:spcPts val="0"/>
              </a:spcBef>
              <a:buNone/>
            </a:pPr>
            <a:r>
              <a:rPr lang="fr-BE" sz="2200" dirty="0"/>
              <a:t>	=&gt; Par contre, la suspension des délais implique, par exemple, que si le tribunal de première instance annule la cotisation initiale 	et renvoie l’affaire au rôle, et que le contribuable </a:t>
            </a:r>
            <a:r>
              <a:rPr lang="fr-BE" sz="2200" u="sng" dirty="0"/>
              <a:t>fait signifier</a:t>
            </a:r>
            <a:r>
              <a:rPr lang="fr-BE" sz="2200" dirty="0"/>
              <a:t> ce jugement à l’État belge, le délai d’appel dont bénéficie l’État 	belge ne commencera à courir : </a:t>
            </a:r>
          </a:p>
          <a:p>
            <a:pPr marL="0" indent="0" algn="just">
              <a:spcBef>
                <a:spcPts val="0"/>
              </a:spcBef>
              <a:buNone/>
            </a:pPr>
            <a:endParaRPr lang="fr-BE" sz="2200" dirty="0"/>
          </a:p>
          <a:p>
            <a:pPr marL="0" indent="0" algn="just">
              <a:spcBef>
                <a:spcPts val="0"/>
              </a:spcBef>
              <a:buNone/>
            </a:pPr>
            <a:r>
              <a:rPr lang="fr-BE" sz="2200" dirty="0"/>
              <a:t>		— qu’à l’expiration du délai de six mois si l’État n’a soumis aucune cotisation subsidiaire au tribunal dans le délai de 		six mois</a:t>
            </a:r>
          </a:p>
          <a:p>
            <a:pPr marL="0" indent="0" algn="just">
              <a:spcBef>
                <a:spcPts val="0"/>
              </a:spcBef>
              <a:buNone/>
            </a:pPr>
            <a:endParaRPr lang="fr-BE" sz="2200" dirty="0"/>
          </a:p>
          <a:p>
            <a:pPr marL="0" indent="0" algn="just">
              <a:spcBef>
                <a:spcPts val="0"/>
              </a:spcBef>
              <a:buNone/>
            </a:pPr>
            <a:r>
              <a:rPr lang="fr-BE" sz="2200" dirty="0"/>
              <a:t>		selon les travaux préparatoires de la loi du 22 décembre 2009, cette suspension vise à </a:t>
            </a:r>
            <a:r>
              <a:rPr lang="fr-BE" sz="2200" i="1" dirty="0"/>
              <a:t>« éviter des recours  			intempestifs et à éviter des débats sur la question de savoir quel est le juge compétent pour statuer sur la cotisation 		subsidiaire »</a:t>
            </a:r>
            <a:r>
              <a:rPr lang="fr-BE" sz="2200" dirty="0"/>
              <a:t>. </a:t>
            </a:r>
            <a:r>
              <a:rPr lang="fr-BE" sz="2200" i="1" dirty="0"/>
              <a:t>« Ainsi, même si le jugement qui annule la cotisation contestée est signifié pendant le délai de six mois, 		le délai d’opposition ou d’appel ne commencera à courir qu’à l’expiration du délai de six mois » »</a:t>
            </a:r>
            <a:r>
              <a:rPr lang="fr-BE" sz="2200" dirty="0"/>
              <a:t>.</a:t>
            </a:r>
          </a:p>
          <a:p>
            <a:pPr marL="0" indent="0" algn="just">
              <a:spcBef>
                <a:spcPts val="0"/>
              </a:spcBef>
              <a:buNone/>
            </a:pPr>
            <a:endParaRPr lang="fr-BE" sz="2200" dirty="0"/>
          </a:p>
          <a:p>
            <a:pPr marL="0" indent="0" algn="just">
              <a:spcBef>
                <a:spcPts val="0"/>
              </a:spcBef>
              <a:buNone/>
            </a:pPr>
            <a:r>
              <a:rPr lang="fr-BE" sz="2200" dirty="0"/>
              <a:t>		— qu’à la signification du jugement se prononçant au sujet de la cotisation subsidiaire, dans l’hypothèse où l’État a 		soumis une telle cotisation à l’appréciation du tribunal de première instance. Dans ce cas, la signification par le 			contribuable du jugement prononçant l’annulation de la cotisation initiale est inopérante. Le contribuable devra en 		effet faire signifier le jugement relatif à la cotisation subsidiaire pour faire courir le délai d’appel contre l’État, tant 		contre le premier jugement que contre le deuxième.</a:t>
            </a:r>
          </a:p>
          <a:p>
            <a:pPr marL="0" indent="0" algn="just">
              <a:spcBef>
                <a:spcPts val="0"/>
              </a:spcBef>
              <a:buNone/>
            </a:pPr>
            <a:r>
              <a:rPr lang="fr-BE" sz="2200" dirty="0"/>
              <a:t> </a:t>
            </a:r>
          </a:p>
          <a:p>
            <a:pPr marL="0" indent="0" algn="just">
              <a:spcBef>
                <a:spcPts val="0"/>
              </a:spcBef>
              <a:buNone/>
            </a:pPr>
            <a:r>
              <a:rPr lang="fr-BE" sz="2200" dirty="0"/>
              <a:t>		selon les travaux préparatoires, si une cotisation subsidiaire est proposée dans le délai de six mois, il faudra 			« </a:t>
            </a:r>
            <a:r>
              <a:rPr lang="fr-BE" sz="2200" i="1" dirty="0"/>
              <a:t>attendre que le juge se prononce sur cette cotisation subsidiaire pour pouvoir, après signification, introduire un 			recours contre les deux jugements »</a:t>
            </a:r>
          </a:p>
        </p:txBody>
      </p:sp>
    </p:spTree>
    <p:extLst>
      <p:ext uri="{BB962C8B-B14F-4D97-AF65-F5344CB8AC3E}">
        <p14:creationId xmlns:p14="http://schemas.microsoft.com/office/powerpoint/2010/main" val="8722566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CD891212-45BD-4B09-8379-09C532CDC071}"/>
              </a:ext>
            </a:extLst>
          </p:cNvPr>
          <p:cNvSpPr>
            <a:spLocks noGrp="1"/>
          </p:cNvSpPr>
          <p:nvPr>
            <p:ph type="title"/>
          </p:nvPr>
        </p:nvSpPr>
        <p:spPr>
          <a:xfrm>
            <a:off x="838200" y="365125"/>
            <a:ext cx="10515600" cy="1325563"/>
          </a:xfrm>
        </p:spPr>
        <p:txBody>
          <a:bodyPr>
            <a:normAutofit/>
          </a:bodyPr>
          <a:lstStyle/>
          <a:p>
            <a:pPr algn="just"/>
            <a:r>
              <a:rPr lang="fr-BE" sz="3400" dirty="0"/>
              <a:t>Dans quel délai l’administration doit-elle soumettre au juge sa cotisation subsidiaire?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C7AB77BA-D76B-41D6-B307-0593FF9572C4}"/>
              </a:ext>
            </a:extLst>
          </p:cNvPr>
          <p:cNvSpPr>
            <a:spLocks noGrp="1"/>
          </p:cNvSpPr>
          <p:nvPr>
            <p:ph idx="1"/>
          </p:nvPr>
        </p:nvSpPr>
        <p:spPr>
          <a:xfrm>
            <a:off x="838200" y="1929384"/>
            <a:ext cx="10515600" cy="4251960"/>
          </a:xfrm>
        </p:spPr>
        <p:txBody>
          <a:bodyPr>
            <a:normAutofit fontScale="92500" lnSpcReduction="10000"/>
          </a:bodyPr>
          <a:lstStyle/>
          <a:p>
            <a:pPr>
              <a:spcBef>
                <a:spcPts val="0"/>
              </a:spcBef>
            </a:pPr>
            <a:r>
              <a:rPr lang="fr-BE" sz="2200" dirty="0"/>
              <a:t>Délai de six mois = délai d’attente ou de suspension ? (suite) </a:t>
            </a:r>
          </a:p>
          <a:p>
            <a:pPr marL="0" indent="0">
              <a:spcBef>
                <a:spcPts val="0"/>
              </a:spcBef>
              <a:buNone/>
            </a:pPr>
            <a:endParaRPr lang="fr-BE" sz="2200" dirty="0"/>
          </a:p>
          <a:p>
            <a:pPr marL="0" indent="0" algn="just">
              <a:spcBef>
                <a:spcPts val="0"/>
              </a:spcBef>
              <a:buNone/>
            </a:pPr>
            <a:r>
              <a:rPr lang="fr-BE" sz="2200" dirty="0"/>
              <a:t>	=&gt; Quid de la recevabilité d’une requête d’appel introduite par le contribuable dans le délai 	de six mois, telle que l’autorise la Cour de cassation, mais </a:t>
            </a:r>
            <a:r>
              <a:rPr lang="fr-BE" sz="2200" i="1" dirty="0"/>
              <a:t>après</a:t>
            </a:r>
            <a:r>
              <a:rPr lang="fr-BE" sz="2200" dirty="0"/>
              <a:t> que l’administration ait 	déposé sa cotisation subsidiaire ?</a:t>
            </a:r>
          </a:p>
          <a:p>
            <a:pPr marL="0" indent="0" algn="just">
              <a:spcBef>
                <a:spcPts val="0"/>
              </a:spcBef>
              <a:buNone/>
            </a:pPr>
            <a:endParaRPr lang="fr-BE" sz="2200" dirty="0"/>
          </a:p>
          <a:p>
            <a:pPr marL="0" indent="0" algn="just">
              <a:spcBef>
                <a:spcPts val="0"/>
              </a:spcBef>
              <a:buNone/>
            </a:pPr>
            <a:r>
              <a:rPr lang="fr-BE" sz="2200" dirty="0"/>
              <a:t>	Selon les travaux parlementaires : il faudrait attendre que le juge se prononce sur 	cette cotisation subsidiaire pour pouvoir, après signification, introduire un recours 	contre les deux jugements.</a:t>
            </a:r>
          </a:p>
          <a:p>
            <a:pPr marL="0" indent="0" algn="just">
              <a:spcBef>
                <a:spcPts val="0"/>
              </a:spcBef>
              <a:buNone/>
            </a:pPr>
            <a:endParaRPr lang="fr-BE" sz="2200" dirty="0"/>
          </a:p>
          <a:p>
            <a:pPr marL="0" indent="0" algn="just">
              <a:spcBef>
                <a:spcPts val="0"/>
              </a:spcBef>
              <a:buNone/>
            </a:pPr>
            <a:r>
              <a:rPr lang="fr-BE" sz="2200" dirty="0"/>
              <a:t>	MAIS : </a:t>
            </a:r>
          </a:p>
          <a:p>
            <a:pPr marL="0" indent="0" algn="just">
              <a:spcBef>
                <a:spcPts val="0"/>
              </a:spcBef>
              <a:buNone/>
            </a:pPr>
            <a:endParaRPr lang="fr-BE" sz="2200" dirty="0"/>
          </a:p>
          <a:p>
            <a:pPr marL="0" indent="0" algn="just">
              <a:spcBef>
                <a:spcPts val="0"/>
              </a:spcBef>
              <a:buNone/>
            </a:pPr>
            <a:r>
              <a:rPr lang="fr-BE" sz="2200" dirty="0"/>
              <a:t>	*cette exigence de signification va à l’encontre de l’article 1050 du Code judiciaire 	qui permet à une partie d’interjeter appel dès le prononcé du jugement</a:t>
            </a:r>
          </a:p>
          <a:p>
            <a:pPr marL="0" indent="0" algn="just">
              <a:spcBef>
                <a:spcPts val="0"/>
              </a:spcBef>
              <a:buNone/>
            </a:pPr>
            <a:endParaRPr lang="fr-BE" sz="2200" dirty="0"/>
          </a:p>
          <a:p>
            <a:pPr marL="0" indent="0" algn="just">
              <a:spcBef>
                <a:spcPts val="0"/>
              </a:spcBef>
              <a:buNone/>
            </a:pPr>
            <a:r>
              <a:rPr lang="fr-BE" sz="2200" dirty="0"/>
              <a:t>	* cette hypothèse est possible en raison (1) de l’effet dévolutif de l’appel et (2) de l’arrêt de 	la Cour de cassation du 30 mars 2017</a:t>
            </a:r>
          </a:p>
        </p:txBody>
      </p:sp>
    </p:spTree>
    <p:extLst>
      <p:ext uri="{BB962C8B-B14F-4D97-AF65-F5344CB8AC3E}">
        <p14:creationId xmlns:p14="http://schemas.microsoft.com/office/powerpoint/2010/main" val="6402409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50412578-1827-4D49-A3EA-15B5FD89E955}"/>
              </a:ext>
            </a:extLst>
          </p:cNvPr>
          <p:cNvSpPr>
            <a:spLocks noGrp="1"/>
          </p:cNvSpPr>
          <p:nvPr>
            <p:ph type="title"/>
          </p:nvPr>
        </p:nvSpPr>
        <p:spPr>
          <a:xfrm>
            <a:off x="838200" y="370098"/>
            <a:ext cx="10515600" cy="1325563"/>
          </a:xfrm>
        </p:spPr>
        <p:txBody>
          <a:bodyPr>
            <a:normAutofit/>
          </a:bodyPr>
          <a:lstStyle/>
          <a:p>
            <a:pPr algn="just"/>
            <a:r>
              <a:rPr lang="fr-BE" sz="3400" dirty="0"/>
              <a:t>Dans quel délai l’administration doit-elle soumettre au juge sa cotisation subsidiaire?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4F4A400D-9438-4169-905C-01C040434353}"/>
              </a:ext>
            </a:extLst>
          </p:cNvPr>
          <p:cNvSpPr>
            <a:spLocks noGrp="1"/>
          </p:cNvSpPr>
          <p:nvPr>
            <p:ph idx="1"/>
          </p:nvPr>
        </p:nvSpPr>
        <p:spPr>
          <a:xfrm>
            <a:off x="838200" y="1929384"/>
            <a:ext cx="10515600" cy="4558518"/>
          </a:xfrm>
        </p:spPr>
        <p:txBody>
          <a:bodyPr>
            <a:normAutofit/>
          </a:bodyPr>
          <a:lstStyle/>
          <a:p>
            <a:pPr algn="just">
              <a:spcBef>
                <a:spcPts val="0"/>
              </a:spcBef>
            </a:pPr>
            <a:r>
              <a:rPr lang="fr-BE" sz="1200" u="sng" dirty="0"/>
              <a:t>Attention – Cass., 19 avril 2021, F.20.0126.F</a:t>
            </a:r>
            <a:r>
              <a:rPr lang="fr-BE" sz="1200" dirty="0"/>
              <a:t> 	Les cotisations subsidiaires soumises à l'appréciation du premier juge étaient la copie conforme des 					cotisations primitives annulées. Dès lors, l'arrêt n'a pu, sans violer l'art. 356 du C.I.R. 92, décider qu'à défaut 				d'un calcul complet et détaillé déposé pour chacune d'elles au greffe dans le même délai de six mois, les 				cotisations subsidiaires litigieuses « ont été soumises au premier juge après l'expiration du délai de six 					mois, de sorte qu'elles ne peuvent être validées. </a:t>
            </a:r>
          </a:p>
          <a:p>
            <a:pPr marL="0" indent="0" algn="just">
              <a:spcBef>
                <a:spcPts val="0"/>
              </a:spcBef>
              <a:buNone/>
            </a:pPr>
            <a:r>
              <a:rPr lang="fr-BE" sz="1200" dirty="0"/>
              <a:t> </a:t>
            </a:r>
          </a:p>
          <a:p>
            <a:pPr marL="0" indent="0" algn="just">
              <a:spcBef>
                <a:spcPts val="0"/>
              </a:spcBef>
              <a:buNone/>
            </a:pPr>
            <a:r>
              <a:rPr lang="fr-BE" sz="1200" dirty="0"/>
              <a:t>=&gt; L’art. 356 du C.I.R. 92 impose de soumettre au juge une cotisation subsidiaire par voie de conclusions. Aucune autre exigence de forme ne figure dans le texte. Selon les travaux préparatoires, lorsque l'administration doit soumettre une cotisation dans le délai de six mois, elle revient devant le juge simplement par le dépôt de conclusions </a:t>
            </a:r>
            <a:r>
              <a:rPr lang="fr-BE" sz="1200" u="sng" dirty="0"/>
              <a:t>sans autre formalisme</a:t>
            </a:r>
            <a:r>
              <a:rPr lang="fr-BE" sz="1200" dirty="0"/>
              <a:t>.</a:t>
            </a:r>
          </a:p>
          <a:p>
            <a:pPr marL="0" indent="0" algn="just">
              <a:spcBef>
                <a:spcPts val="0"/>
              </a:spcBef>
              <a:buNone/>
            </a:pPr>
            <a:endParaRPr lang="fr-BE" sz="1200" dirty="0"/>
          </a:p>
          <a:p>
            <a:pPr marL="0" indent="0" algn="just">
              <a:spcBef>
                <a:spcPts val="0"/>
              </a:spcBef>
              <a:buNone/>
            </a:pPr>
            <a:r>
              <a:rPr lang="fr-BE" sz="1200" dirty="0"/>
              <a:t>L’art. 356 du C.I.R. 92 n'impose pas que l'administration doive déposer autre chose que des conclusions dans le même délai au greffe de la juridiction concernée, tel qu'un calcul complet et détaillé de cette cotisation, du moment que les indications fournies dans les conclusions en validation de la cotisation subsidiaire permettent au juge de déterminer les limites de sa saisine. Ces indications doivent figurer dans les conclusions, ou en annexe de celles-ci, ou encore à l'appui de celles-ci s'il s'agit de pièces régulièrement communiquées entre les parties dans le délai précité, l'essentiel étant que l'administration ne puisse, dans le cours du débat judiciaire, substituer une autre cotisation subsidiaire à celle qui a été soumise en temps utile à l'appréciation du juge.</a:t>
            </a:r>
          </a:p>
          <a:p>
            <a:pPr marL="0" indent="0" algn="just">
              <a:spcBef>
                <a:spcPts val="0"/>
              </a:spcBef>
              <a:buNone/>
            </a:pPr>
            <a:endParaRPr lang="fr-BE" sz="1200" dirty="0"/>
          </a:p>
          <a:p>
            <a:pPr marL="0" indent="0" algn="just">
              <a:spcBef>
                <a:spcPts val="0"/>
              </a:spcBef>
              <a:buNone/>
            </a:pPr>
            <a:r>
              <a:rPr lang="fr-BE" sz="1200" dirty="0"/>
              <a:t>En  l’espèce, les conclusions de demande de validation ont été déposées au greffe le 29 juin 2017, soit dans le délai de six mois, avec un inventaire, mais ces conclusions ne reprennent ni la base imposable, ni le taux, ni le calcul, ni le détail des cotisations subsidiaires, les pièces inventoriées étant déposées à l'audience de plaidoiries, soit en dehors du délai de six mois. Le juge constate néanmoins que les conclusions, se référant à trois pièces inventoriées mais non déposées, mentionnent le montant des cotisations annulées ainsi que le montant par exercice d'imposition et indiquent que les cotisations subsidiaires reprennent pour chacun des exercices d'imposition les mêmes éléments et les mêmes montants, et que, après interpellation et confirmation par le demandeur, les cotisations subsidiaires sont identiques à celles déterminées par la taxation d'office jugée irrégulière, précédemment annulée. Eu égard aux données figurant dans les conclusions du demandeur et déposées au greffe du tribunal de première instance dans le délai légal de six mois, les cotisations subsidiaires soumises à l'appréciation du premier juge étaient parfaitement identiques aux cotisations primitives annulées. En décidant qu'à défaut de dépôt au greffe de conclusions </a:t>
            </a:r>
            <a:r>
              <a:rPr lang="fr-BE" sz="1200" u="sng" dirty="0"/>
              <a:t>et</a:t>
            </a:r>
            <a:r>
              <a:rPr lang="fr-BE" sz="1200" dirty="0"/>
              <a:t> d'un calcul complet et détaillé pour chaque cotisation subsidiaire </a:t>
            </a:r>
            <a:r>
              <a:rPr lang="fr-BE" sz="1200" u="sng" dirty="0"/>
              <a:t>dans le même délai de six mois</a:t>
            </a:r>
            <a:r>
              <a:rPr lang="fr-BE" sz="1200" dirty="0"/>
              <a:t>, les cotisations subsidiaires litigieuses ont été soumises au [premier juge] après l'expiration du délai de six mois de sorte qu'elles ne peuvent être validées, l'arrêt de la Cour d’appel attaqué a violé l'article 356 C.I.R. 92.</a:t>
            </a:r>
          </a:p>
        </p:txBody>
      </p:sp>
    </p:spTree>
    <p:extLst>
      <p:ext uri="{BB962C8B-B14F-4D97-AF65-F5344CB8AC3E}">
        <p14:creationId xmlns:p14="http://schemas.microsoft.com/office/powerpoint/2010/main" val="331034959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9E2CD323-A8EC-411A-8283-E31E0486E047}"/>
              </a:ext>
            </a:extLst>
          </p:cNvPr>
          <p:cNvSpPr>
            <a:spLocks noGrp="1"/>
          </p:cNvSpPr>
          <p:nvPr>
            <p:ph type="title"/>
          </p:nvPr>
        </p:nvSpPr>
        <p:spPr>
          <a:xfrm>
            <a:off x="838200" y="365125"/>
            <a:ext cx="10515600" cy="1325563"/>
          </a:xfrm>
        </p:spPr>
        <p:txBody>
          <a:bodyPr>
            <a:normAutofit/>
          </a:bodyPr>
          <a:lstStyle/>
          <a:p>
            <a:pPr algn="just"/>
            <a:r>
              <a:rPr lang="fr-BE" sz="3400" dirty="0"/>
              <a:t>L’administration doit-elle « purger » le motif d’annulation avant de soumettre au juge sa cotisation subsidiaire? </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59AE45A4-C11C-4F34-BBA2-240604FCA6D4}"/>
              </a:ext>
            </a:extLst>
          </p:cNvPr>
          <p:cNvSpPr>
            <a:spLocks noGrp="1"/>
          </p:cNvSpPr>
          <p:nvPr>
            <p:ph idx="1"/>
          </p:nvPr>
        </p:nvSpPr>
        <p:spPr>
          <a:xfrm>
            <a:off x="838200" y="1929384"/>
            <a:ext cx="10515600" cy="4251960"/>
          </a:xfrm>
        </p:spPr>
        <p:txBody>
          <a:bodyPr>
            <a:normAutofit fontScale="92500"/>
          </a:bodyPr>
          <a:lstStyle/>
          <a:p>
            <a:pPr algn="just">
              <a:spcBef>
                <a:spcPts val="0"/>
              </a:spcBef>
            </a:pPr>
            <a:r>
              <a:rPr lang="fr-BE" sz="2200" dirty="0"/>
              <a:t>Cas visé : si la cotisation primitive est annulée par le juge au motif que l’administration n’a pas, au moment de l’établissement de l’impôt, envoyé d’avis de rectification, doit-elle, avant le dépôt de sa cotisation subsidiaire, « purger » le vice et envoyer un tel avis ?</a:t>
            </a:r>
          </a:p>
          <a:p>
            <a:pPr algn="just">
              <a:spcBef>
                <a:spcPts val="0"/>
              </a:spcBef>
            </a:pPr>
            <a:endParaRPr lang="fr-BE" sz="2200" dirty="0"/>
          </a:p>
          <a:p>
            <a:pPr algn="just">
              <a:spcBef>
                <a:spcPts val="0"/>
              </a:spcBef>
            </a:pPr>
            <a:r>
              <a:rPr lang="fr-BE" sz="2200" dirty="0"/>
              <a:t>Doctrine &amp; Jurisprudence très controversées jusqu’à :</a:t>
            </a:r>
          </a:p>
          <a:p>
            <a:pPr algn="just">
              <a:spcBef>
                <a:spcPts val="0"/>
              </a:spcBef>
            </a:pPr>
            <a:endParaRPr lang="fr-BE" sz="2200" dirty="0"/>
          </a:p>
          <a:p>
            <a:pPr marL="0" indent="0" algn="just">
              <a:spcBef>
                <a:spcPts val="0"/>
              </a:spcBef>
              <a:buNone/>
            </a:pPr>
            <a:r>
              <a:rPr lang="fr-BE" sz="2200" dirty="0"/>
              <a:t>	=&gt; Cass., </a:t>
            </a:r>
            <a:r>
              <a:rPr lang="pt-BR" sz="2200" dirty="0"/>
              <a:t>13 février 2015, F.13.0150.N confirmé par Cass., 26 novembre 2015, F.14.0077.N :</a:t>
            </a:r>
          </a:p>
          <a:p>
            <a:pPr algn="just">
              <a:spcBef>
                <a:spcPts val="0"/>
              </a:spcBef>
            </a:pPr>
            <a:endParaRPr lang="pt-BR" sz="2200" dirty="0"/>
          </a:p>
          <a:p>
            <a:pPr marL="0" indent="0" algn="just">
              <a:spcBef>
                <a:spcPts val="0"/>
              </a:spcBef>
              <a:buNone/>
            </a:pPr>
            <a:r>
              <a:rPr lang="pt-BR" sz="2200" dirty="0"/>
              <a:t>	</a:t>
            </a:r>
            <a:r>
              <a:rPr lang="fr-BE" sz="2200" dirty="0"/>
              <a:t>Le régime légal de l’article 356 du C.I.R. 92 vise à éviter de devoir mener une procédure 	entièrement nouvelle et à parvenir à une décision par une procédure accélérée quant à 	l'exigibilité de l'impôt.</a:t>
            </a:r>
          </a:p>
          <a:p>
            <a:pPr marL="0" indent="0" algn="just">
              <a:spcBef>
                <a:spcPts val="0"/>
              </a:spcBef>
              <a:buNone/>
            </a:pPr>
            <a:endParaRPr lang="fr-BE" sz="2200" dirty="0"/>
          </a:p>
          <a:p>
            <a:pPr marL="0" indent="0" algn="just">
              <a:spcBef>
                <a:spcPts val="0"/>
              </a:spcBef>
              <a:buNone/>
            </a:pPr>
            <a:r>
              <a:rPr lang="fr-BE" sz="2200" dirty="0"/>
              <a:t>	Il s'ensuit que l’administration n'est </a:t>
            </a:r>
            <a:r>
              <a:rPr lang="fr-BE" sz="2200" u="sng" dirty="0"/>
              <a:t>pas</a:t>
            </a:r>
            <a:r>
              <a:rPr lang="fr-BE" sz="2200" dirty="0"/>
              <a:t> tenue de réparer l'irrégularité de la cotisation 	primitive annulée, mais peut se contenter de soumettre une cotisation subsidiaire à 	l'appréciation du juge conformément à l'article 356 du C.I.R. 92.</a:t>
            </a:r>
          </a:p>
        </p:txBody>
      </p:sp>
    </p:spTree>
    <p:extLst>
      <p:ext uri="{BB962C8B-B14F-4D97-AF65-F5344CB8AC3E}">
        <p14:creationId xmlns:p14="http://schemas.microsoft.com/office/powerpoint/2010/main" val="3093653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EEC90E95-B556-4CD5-A40F-4A0ED1C627EB}"/>
              </a:ext>
            </a:extLst>
          </p:cNvPr>
          <p:cNvSpPr>
            <a:spLocks noGrp="1"/>
          </p:cNvSpPr>
          <p:nvPr>
            <p:ph type="title"/>
          </p:nvPr>
        </p:nvSpPr>
        <p:spPr>
          <a:xfrm>
            <a:off x="838200" y="365125"/>
            <a:ext cx="10515600" cy="1325563"/>
          </a:xfrm>
        </p:spPr>
        <p:txBody>
          <a:bodyPr>
            <a:normAutofit/>
          </a:bodyPr>
          <a:lstStyle/>
          <a:p>
            <a:pPr algn="just"/>
            <a:r>
              <a:rPr lang="fr-BE" sz="3400" dirty="0"/>
              <a:t>L’administration doit-elle « purger » le motif d’annulation avant de soumettre au juge sa cotisation subsidiaire? (suite)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644B351C-F545-4874-A123-2BE8DCA198C5}"/>
              </a:ext>
            </a:extLst>
          </p:cNvPr>
          <p:cNvSpPr>
            <a:spLocks noGrp="1"/>
          </p:cNvSpPr>
          <p:nvPr>
            <p:ph idx="1"/>
          </p:nvPr>
        </p:nvSpPr>
        <p:spPr>
          <a:xfrm>
            <a:off x="838200" y="1929384"/>
            <a:ext cx="10515600" cy="4251960"/>
          </a:xfrm>
        </p:spPr>
        <p:txBody>
          <a:bodyPr>
            <a:normAutofit fontScale="70000" lnSpcReduction="20000"/>
          </a:bodyPr>
          <a:lstStyle/>
          <a:p>
            <a:pPr marL="0" indent="0" algn="just">
              <a:spcBef>
                <a:spcPts val="0"/>
              </a:spcBef>
              <a:buNone/>
            </a:pPr>
            <a:r>
              <a:rPr lang="fr-BE" sz="2200" dirty="0"/>
              <a:t>	=&gt; C. Const., 7 février 2019, arrêt n°18/2019</a:t>
            </a:r>
          </a:p>
          <a:p>
            <a:pPr marL="0" indent="0" algn="just">
              <a:spcBef>
                <a:spcPts val="0"/>
              </a:spcBef>
              <a:buNone/>
            </a:pPr>
            <a:endParaRPr lang="fr-BE" sz="2200" dirty="0"/>
          </a:p>
          <a:p>
            <a:pPr marL="0" indent="0" algn="just">
              <a:spcBef>
                <a:spcPts val="0"/>
              </a:spcBef>
              <a:buNone/>
            </a:pPr>
            <a:r>
              <a:rPr lang="fr-BE" sz="2200" dirty="0"/>
              <a:t>	La Cour constitutionnelle a été amenée à statuer sur la différence de traitement qu’il pourrait y avoir entre un 	contribuable qui voit sa cotisation annulée par 	l’administration (sur pied de l’article 355 du C.I.R. 92) et qui dès lors 	bénéficiera 	d’une nouvelle procédure de taxation où l’administration corrigera le vice qui a entaché la première 	cotisation, et celle d’un contribuable qui voit sa cotisation annulée par le juge (sur pied de l’article 356 du C.I.R. 92) pour 	qui l’administration n’aura pas à réparer son illégalité.</a:t>
            </a:r>
          </a:p>
          <a:p>
            <a:pPr marL="0" indent="0" algn="just">
              <a:spcBef>
                <a:spcPts val="0"/>
              </a:spcBef>
              <a:buNone/>
            </a:pPr>
            <a:endParaRPr lang="fr-BE" sz="2200" dirty="0"/>
          </a:p>
          <a:p>
            <a:pPr marL="0" indent="0" algn="just">
              <a:spcBef>
                <a:spcPts val="0"/>
              </a:spcBef>
              <a:buNone/>
            </a:pPr>
            <a:r>
              <a:rPr lang="fr-BE" sz="2200" dirty="0"/>
              <a:t>	La Cour a jugé que la différence de traitement entre certaines catégories de personnes qui découle de l’application de 	règles procédurales différentes dans des circonstances différentes n’est </a:t>
            </a:r>
            <a:r>
              <a:rPr lang="fr-BE" sz="2200" u="sng" dirty="0"/>
              <a:t>pas discriminatoire en soi</a:t>
            </a:r>
            <a:r>
              <a:rPr lang="fr-BE" sz="2200" dirty="0"/>
              <a:t>. Il ne pourrait être 	question de discrimination que si la différence de traitement qui découle de l’application de ces règles de procédure 	entraînerait une limitation disproportionnée des droits des personnes concernées.</a:t>
            </a:r>
          </a:p>
          <a:p>
            <a:pPr marL="0" indent="0" algn="just">
              <a:spcBef>
                <a:spcPts val="0"/>
              </a:spcBef>
              <a:buNone/>
            </a:pPr>
            <a:endParaRPr lang="fr-BE" sz="2200" dirty="0"/>
          </a:p>
          <a:p>
            <a:pPr marL="0" indent="0" algn="just">
              <a:spcBef>
                <a:spcPts val="0"/>
              </a:spcBef>
              <a:buNone/>
            </a:pPr>
            <a:r>
              <a:rPr lang="fr-BE" sz="2200" dirty="0"/>
              <a:t>	Poursuivant que l’objectif d’accélération de la procédure est un but légitime et que de plus la disposition en cause ne 	limite pas de manière disproportionnée les droits du contribuable, qui peut directement faire valoir ses griefs contre la 	cotisation subsidiaire devant la juridiction qui a déjà connaissance de la situation.</a:t>
            </a:r>
          </a:p>
          <a:p>
            <a:pPr marL="0" indent="0" algn="just">
              <a:spcBef>
                <a:spcPts val="0"/>
              </a:spcBef>
              <a:buNone/>
            </a:pPr>
            <a:r>
              <a:rPr lang="fr-BE" sz="2200" dirty="0"/>
              <a:t>	</a:t>
            </a:r>
          </a:p>
          <a:p>
            <a:pPr marL="0" indent="0" algn="just">
              <a:spcBef>
                <a:spcPts val="0"/>
              </a:spcBef>
              <a:buNone/>
            </a:pPr>
            <a:r>
              <a:rPr lang="fr-BE" sz="2200" dirty="0"/>
              <a:t>	La Cour conclut que l’article 356 du C.I.R. 92 n’est </a:t>
            </a:r>
            <a:r>
              <a:rPr lang="fr-BE" sz="2200" u="sng" dirty="0"/>
              <a:t>pas contraire</a:t>
            </a:r>
            <a:r>
              <a:rPr lang="fr-BE" sz="2200" dirty="0"/>
              <a:t> aux articles 10, 11 et 172 de la Constitution en ce qu’il 	n’existe pas de différence de traitement disproportionnée avec un contribuable qui se serait vu annuler sa cotisation sur 	pied de l’article 355 du C.I.R.92.</a:t>
            </a:r>
          </a:p>
          <a:p>
            <a:pPr marL="0" indent="0" algn="just">
              <a:spcBef>
                <a:spcPts val="0"/>
              </a:spcBef>
              <a:buNone/>
            </a:pPr>
            <a:r>
              <a:rPr lang="fr-BE" sz="2200" dirty="0"/>
              <a:t>	</a:t>
            </a:r>
          </a:p>
          <a:p>
            <a:pPr marL="0" indent="0" algn="just">
              <a:spcBef>
                <a:spcPts val="0"/>
              </a:spcBef>
              <a:buNone/>
            </a:pPr>
            <a:r>
              <a:rPr lang="fr-BE" sz="2200" dirty="0"/>
              <a:t>	=&gt; </a:t>
            </a:r>
            <a:r>
              <a:rPr lang="fr-BE" sz="2200" u="sng" dirty="0"/>
              <a:t>CONCLUSION</a:t>
            </a:r>
            <a:r>
              <a:rPr lang="fr-BE" sz="2200" dirty="0"/>
              <a:t> : NON, l’administration ne doit pas réparer le vice qui a motivé l’annulation de sa cotisation avant de 	soumettre au juge sa cotisation subsidiaire. </a:t>
            </a:r>
          </a:p>
        </p:txBody>
      </p:sp>
    </p:spTree>
    <p:extLst>
      <p:ext uri="{BB962C8B-B14F-4D97-AF65-F5344CB8AC3E}">
        <p14:creationId xmlns:p14="http://schemas.microsoft.com/office/powerpoint/2010/main" val="2788738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BE9F4EE2-D4EA-4568-A2F1-0C91401F3D9E}"/>
              </a:ext>
            </a:extLst>
          </p:cNvPr>
          <p:cNvSpPr>
            <a:spLocks noGrp="1"/>
          </p:cNvSpPr>
          <p:nvPr>
            <p:ph type="title"/>
          </p:nvPr>
        </p:nvSpPr>
        <p:spPr>
          <a:xfrm>
            <a:off x="838200" y="365125"/>
            <a:ext cx="10515600" cy="1325563"/>
          </a:xfrm>
        </p:spPr>
        <p:txBody>
          <a:bodyPr>
            <a:normAutofit/>
          </a:bodyPr>
          <a:lstStyle/>
          <a:p>
            <a:pPr algn="just"/>
            <a:r>
              <a:rPr lang="fr-BE" sz="3400" dirty="0"/>
              <a:t>L’administration doit-elle enrôler la cotisation subsidiaire avant de la soumettre au juge ?</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274AA117-1E0F-4054-9DE1-578B1B02194D}"/>
              </a:ext>
            </a:extLst>
          </p:cNvPr>
          <p:cNvSpPr>
            <a:spLocks noGrp="1"/>
          </p:cNvSpPr>
          <p:nvPr>
            <p:ph idx="1"/>
          </p:nvPr>
        </p:nvSpPr>
        <p:spPr>
          <a:xfrm>
            <a:off x="838200" y="1929384"/>
            <a:ext cx="10515600" cy="4251960"/>
          </a:xfrm>
        </p:spPr>
        <p:txBody>
          <a:bodyPr>
            <a:normAutofit fontScale="85000" lnSpcReduction="20000"/>
          </a:bodyPr>
          <a:lstStyle/>
          <a:p>
            <a:pPr>
              <a:spcBef>
                <a:spcPts val="0"/>
              </a:spcBef>
            </a:pPr>
            <a:r>
              <a:rPr lang="pt-BR" sz="2200" dirty="0"/>
              <a:t>Cass., 10 octobre 2014, F.12.0179.N</a:t>
            </a:r>
          </a:p>
          <a:p>
            <a:pPr marL="0" indent="0">
              <a:spcBef>
                <a:spcPts val="0"/>
              </a:spcBef>
              <a:buNone/>
            </a:pPr>
            <a:endParaRPr lang="fr-BE" sz="2200" dirty="0"/>
          </a:p>
          <a:p>
            <a:pPr marL="0" indent="0" algn="just">
              <a:spcBef>
                <a:spcPts val="0"/>
              </a:spcBef>
              <a:buNone/>
            </a:pPr>
            <a:r>
              <a:rPr lang="fr-BE" sz="2200" dirty="0"/>
              <a:t>	=&gt; Le pouvoir de l'administration est limité à </a:t>
            </a:r>
            <a:r>
              <a:rPr lang="fr-BE" sz="2200" i="1" dirty="0"/>
              <a:t>« l’établissement de la cotisation subsidiaire »</a:t>
            </a:r>
            <a:r>
              <a:rPr lang="fr-BE" sz="2200" dirty="0"/>
              <a:t>,</a:t>
            </a:r>
            <a:r>
              <a:rPr lang="fr-BE" sz="2200" i="1" dirty="0"/>
              <a:t> 	</a:t>
            </a:r>
            <a:r>
              <a:rPr lang="fr-BE" sz="2200" dirty="0"/>
              <a:t>sans qu’elle puisse se prononcer sur le caractère exécutoire de celle-ci (puisque c’est le 	juge qui statue sur le bienfondé de la cotisation).</a:t>
            </a:r>
          </a:p>
          <a:p>
            <a:pPr marL="0" indent="0" algn="just">
              <a:spcBef>
                <a:spcPts val="0"/>
              </a:spcBef>
              <a:buNone/>
            </a:pPr>
            <a:endParaRPr lang="fr-BE" sz="2200" dirty="0"/>
          </a:p>
          <a:p>
            <a:pPr marL="0" indent="0" algn="just">
              <a:spcBef>
                <a:spcPts val="0"/>
              </a:spcBef>
              <a:buNone/>
            </a:pPr>
            <a:r>
              <a:rPr lang="fr-BE" sz="2200" dirty="0"/>
              <a:t>	Selon la Cour, l'administration n'est </a:t>
            </a:r>
            <a:r>
              <a:rPr lang="fr-BE" sz="2200" u="sng" dirty="0"/>
              <a:t>pas obligée</a:t>
            </a:r>
            <a:r>
              <a:rPr lang="fr-BE" sz="2200" dirty="0"/>
              <a:t> d'enrôler la cotisation subsidiaire, elle peut se 	limiter à soumettre la cotisation subsidiaire à l'appréciation du juge.</a:t>
            </a:r>
          </a:p>
          <a:p>
            <a:pPr marL="0" indent="0" algn="just">
              <a:spcBef>
                <a:spcPts val="0"/>
              </a:spcBef>
              <a:buNone/>
            </a:pPr>
            <a:endParaRPr lang="fr-BE" sz="2200" dirty="0"/>
          </a:p>
          <a:p>
            <a:pPr algn="just">
              <a:spcBef>
                <a:spcPts val="0"/>
              </a:spcBef>
            </a:pPr>
            <a:r>
              <a:rPr lang="fr-BE" sz="2200" dirty="0"/>
              <a:t>Quid si l’administration, qui n’est pas obligée d’enrôler la cotisation subsidiaire, le fait tout de même?</a:t>
            </a:r>
          </a:p>
          <a:p>
            <a:pPr marL="0" indent="0" algn="just">
              <a:spcBef>
                <a:spcPts val="0"/>
              </a:spcBef>
              <a:buNone/>
            </a:pPr>
            <a:endParaRPr lang="fr-BE" sz="2200" dirty="0"/>
          </a:p>
          <a:p>
            <a:pPr marL="0" indent="0" algn="just">
              <a:spcBef>
                <a:spcPts val="0"/>
              </a:spcBef>
              <a:buNone/>
            </a:pPr>
            <a:r>
              <a:rPr lang="fr-BE" sz="2200" dirty="0"/>
              <a:t>	=&gt; Cela n’entraine pas la nullité de la cotisation subsidiaire </a:t>
            </a:r>
          </a:p>
          <a:p>
            <a:pPr marL="0" indent="0" algn="just">
              <a:spcBef>
                <a:spcPts val="0"/>
              </a:spcBef>
              <a:buNone/>
            </a:pPr>
            <a:endParaRPr lang="fr-BE" sz="2200" dirty="0"/>
          </a:p>
          <a:p>
            <a:pPr marL="0" indent="0" algn="just">
              <a:spcBef>
                <a:spcPts val="0"/>
              </a:spcBef>
              <a:buNone/>
            </a:pPr>
            <a:r>
              <a:rPr lang="fr-BE" sz="2200" dirty="0"/>
              <a:t>	</a:t>
            </a:r>
            <a:r>
              <a:rPr lang="fr-BE" sz="2200" i="1" dirty="0"/>
              <a:t>Cf</a:t>
            </a:r>
            <a:r>
              <a:rPr lang="fr-BE" sz="2200" dirty="0"/>
              <a:t>. Cass., 13 février 2015, F.13.0150.N : la seule conséquence de l’enrôlement préalable de la 	cotisation subsidiaire avant la validation du juge est que le caractère exécutoire de la cotisation 	ainsi établie est suspendu jusqu’au jour de la décision judicaire dans lequel le juge se prononce 	sur la cotisation subsidiaire (dans le même sens : Bruxelles, 3 février 2016, R.G. 	n°2010/AR/2553, </a:t>
            </a:r>
            <a:r>
              <a:rPr lang="fr-BE" sz="2200" dirty="0">
                <a:hlinkClick r:id="rId2"/>
              </a:rPr>
              <a:t>www.taxwin.be</a:t>
            </a:r>
            <a:r>
              <a:rPr lang="fr-BE" sz="2200" dirty="0"/>
              <a:t> ; Civ. Bruxelles, 2 juin 2015, </a:t>
            </a:r>
            <a:r>
              <a:rPr lang="fr-BE" sz="2200" i="1" dirty="0"/>
              <a:t>Fiscologue</a:t>
            </a:r>
            <a:r>
              <a:rPr lang="fr-BE" sz="2200" dirty="0"/>
              <a:t>, n°1446, p. 6).</a:t>
            </a:r>
            <a:endParaRPr lang="pt-BR" sz="2200" dirty="0"/>
          </a:p>
          <a:p>
            <a:endParaRPr lang="fr-BE" sz="2200" dirty="0"/>
          </a:p>
        </p:txBody>
      </p:sp>
    </p:spTree>
    <p:extLst>
      <p:ext uri="{BB962C8B-B14F-4D97-AF65-F5344CB8AC3E}">
        <p14:creationId xmlns:p14="http://schemas.microsoft.com/office/powerpoint/2010/main" val="2024549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44C0D338-AB9E-4BC9-9D6C-468B7C3399DD}"/>
              </a:ext>
            </a:extLst>
          </p:cNvPr>
          <p:cNvSpPr>
            <a:spLocks noGrp="1"/>
          </p:cNvSpPr>
          <p:nvPr>
            <p:ph type="title"/>
          </p:nvPr>
        </p:nvSpPr>
        <p:spPr>
          <a:xfrm>
            <a:off x="838200" y="365125"/>
            <a:ext cx="10515600" cy="1325563"/>
          </a:xfrm>
        </p:spPr>
        <p:txBody>
          <a:bodyPr>
            <a:noAutofit/>
          </a:bodyPr>
          <a:lstStyle/>
          <a:p>
            <a:pPr algn="just"/>
            <a:r>
              <a:rPr lang="fr-BE" sz="3400" dirty="0"/>
              <a:t>La décision de la juridiction saisie quant à la validité de la cotisation subsidiaire – Cotisation subsidiaire sur cotisation subsidiaire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5E5D6A97-0087-4117-AFB2-1B74DEC8553C}"/>
              </a:ext>
            </a:extLst>
          </p:cNvPr>
          <p:cNvSpPr>
            <a:spLocks noGrp="1"/>
          </p:cNvSpPr>
          <p:nvPr>
            <p:ph idx="1"/>
          </p:nvPr>
        </p:nvSpPr>
        <p:spPr>
          <a:xfrm>
            <a:off x="838200" y="1929384"/>
            <a:ext cx="10515600" cy="4251960"/>
          </a:xfrm>
        </p:spPr>
        <p:txBody>
          <a:bodyPr>
            <a:normAutofit/>
          </a:bodyPr>
          <a:lstStyle/>
          <a:p>
            <a:pPr>
              <a:spcBef>
                <a:spcPts val="0"/>
              </a:spcBef>
            </a:pPr>
            <a:r>
              <a:rPr lang="fr-BE" sz="2200" dirty="0"/>
              <a:t>Lorsque l’administration soumet au juge une cotisation subsidiaire, ce dernier a plusieurs</a:t>
            </a:r>
          </a:p>
          <a:p>
            <a:pPr marL="0" indent="0">
              <a:spcBef>
                <a:spcPts val="0"/>
              </a:spcBef>
              <a:buNone/>
            </a:pPr>
            <a:r>
              <a:rPr lang="fr-BE" sz="2200" dirty="0"/>
              <a:t>possibilités :</a:t>
            </a:r>
          </a:p>
          <a:p>
            <a:pPr marL="0" indent="0">
              <a:spcBef>
                <a:spcPts val="0"/>
              </a:spcBef>
              <a:buNone/>
            </a:pPr>
            <a:endParaRPr lang="fr-BE" sz="2200" dirty="0"/>
          </a:p>
          <a:p>
            <a:pPr marL="457200" indent="-457200">
              <a:spcBef>
                <a:spcPts val="0"/>
              </a:spcBef>
              <a:buFont typeface="+mj-lt"/>
              <a:buAutoNum type="alphaLcParenR"/>
            </a:pPr>
            <a:r>
              <a:rPr lang="fr-BE" sz="2200" dirty="0"/>
              <a:t>déclarer la cotisation subsidiaire valable et recouvrable ;</a:t>
            </a:r>
          </a:p>
          <a:p>
            <a:pPr marL="457200" indent="-457200">
              <a:spcBef>
                <a:spcPts val="0"/>
              </a:spcBef>
              <a:buFont typeface="+mj-lt"/>
              <a:buAutoNum type="alphaLcParenR"/>
            </a:pPr>
            <a:r>
              <a:rPr lang="fr-BE" sz="2200" dirty="0"/>
              <a:t>déclarer la cotisation partiellement valable et recouvrable ;</a:t>
            </a:r>
          </a:p>
          <a:p>
            <a:pPr marL="457200" indent="-457200" algn="just">
              <a:spcBef>
                <a:spcPts val="0"/>
              </a:spcBef>
              <a:buFont typeface="+mj-lt"/>
              <a:buAutoNum type="alphaLcParenR"/>
            </a:pPr>
            <a:r>
              <a:rPr lang="fr-BE" sz="2200" dirty="0"/>
              <a:t>rouvrir les débats car les parties n’auraient pas eu l’opportunité de s’exprimer sur un point de droit ;</a:t>
            </a:r>
          </a:p>
          <a:p>
            <a:pPr marL="457200" indent="-457200">
              <a:spcBef>
                <a:spcPts val="0"/>
              </a:spcBef>
              <a:buFont typeface="+mj-lt"/>
              <a:buAutoNum type="alphaLcParenR"/>
            </a:pPr>
            <a:r>
              <a:rPr lang="fr-BE" sz="2200" dirty="0"/>
              <a:t>refuser d’approuver la cotisation subsidiaire.</a:t>
            </a:r>
          </a:p>
          <a:p>
            <a:pPr marL="0" indent="0">
              <a:spcBef>
                <a:spcPts val="0"/>
              </a:spcBef>
              <a:buNone/>
            </a:pPr>
            <a:endParaRPr lang="fr-BE" sz="2200" dirty="0"/>
          </a:p>
          <a:p>
            <a:pPr marL="0" indent="0" algn="just">
              <a:spcBef>
                <a:spcPts val="0"/>
              </a:spcBef>
              <a:buNone/>
            </a:pPr>
            <a:r>
              <a:rPr lang="fr-BE" sz="2200" dirty="0"/>
              <a:t>	=&gt; Dans les hypothèses b), c) et d), l’administration peut-elle soumettre au 	juge une seconde cotisation subsidiaire ?</a:t>
            </a:r>
          </a:p>
        </p:txBody>
      </p:sp>
    </p:spTree>
    <p:extLst>
      <p:ext uri="{BB962C8B-B14F-4D97-AF65-F5344CB8AC3E}">
        <p14:creationId xmlns:p14="http://schemas.microsoft.com/office/powerpoint/2010/main" val="41472833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BD509F8A-03FE-4125-8B20-9FFBBE008DC5}"/>
              </a:ext>
            </a:extLst>
          </p:cNvPr>
          <p:cNvSpPr>
            <a:spLocks noGrp="1"/>
          </p:cNvSpPr>
          <p:nvPr>
            <p:ph type="title"/>
          </p:nvPr>
        </p:nvSpPr>
        <p:spPr>
          <a:xfrm>
            <a:off x="838200" y="365125"/>
            <a:ext cx="10515600" cy="1325563"/>
          </a:xfrm>
        </p:spPr>
        <p:txBody>
          <a:bodyPr>
            <a:noAutofit/>
          </a:bodyPr>
          <a:lstStyle/>
          <a:p>
            <a:pPr algn="just"/>
            <a:r>
              <a:rPr lang="fr-BE" sz="3400" dirty="0"/>
              <a:t>La décision de la juridiction saisie quant à la validité de la cotisation subsidiaire – Cotisation subsidiaire sur cotisation subsidiaire (suite)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962EA943-55DD-467D-BF39-52612A6677B9}"/>
              </a:ext>
            </a:extLst>
          </p:cNvPr>
          <p:cNvSpPr>
            <a:spLocks noGrp="1"/>
          </p:cNvSpPr>
          <p:nvPr>
            <p:ph idx="1"/>
          </p:nvPr>
        </p:nvSpPr>
        <p:spPr>
          <a:xfrm>
            <a:off x="838200" y="1929384"/>
            <a:ext cx="10515600" cy="4251960"/>
          </a:xfrm>
        </p:spPr>
        <p:txBody>
          <a:bodyPr>
            <a:normAutofit fontScale="92500" lnSpcReduction="20000"/>
          </a:bodyPr>
          <a:lstStyle/>
          <a:p>
            <a:pPr algn="just">
              <a:spcBef>
                <a:spcPts val="0"/>
              </a:spcBef>
            </a:pPr>
            <a:r>
              <a:rPr lang="fr-BE" sz="2200" dirty="0"/>
              <a:t>Hypothèses b) &amp; d) - Le juge déclare la cotisation partiellement valable et recouvrable ou refuse de l’approuver</a:t>
            </a:r>
          </a:p>
          <a:p>
            <a:pPr marL="0" indent="0">
              <a:spcBef>
                <a:spcPts val="0"/>
              </a:spcBef>
              <a:buNone/>
            </a:pPr>
            <a:r>
              <a:rPr lang="fr-BE" sz="2200" dirty="0"/>
              <a:t>	</a:t>
            </a:r>
          </a:p>
          <a:p>
            <a:pPr marL="0" indent="0" algn="just">
              <a:spcBef>
                <a:spcPts val="0"/>
              </a:spcBef>
              <a:buNone/>
            </a:pPr>
            <a:r>
              <a:rPr lang="fr-BE" sz="2200" dirty="0"/>
              <a:t>	En théorie : 	L’administration ne pourra plus soumettre de nouvelle cotisation 				subsidiaire au juge, puisque celui-ci n’annule pas la cotisation subsidiaire 			proposée, mais refuse simplement de l’approuver en tout ou en partie</a:t>
            </a:r>
          </a:p>
          <a:p>
            <a:pPr marL="0" indent="0" algn="just">
              <a:spcBef>
                <a:spcPts val="0"/>
              </a:spcBef>
              <a:buNone/>
            </a:pPr>
            <a:endParaRPr lang="fr-BE" sz="2200" dirty="0"/>
          </a:p>
          <a:p>
            <a:pPr marL="0" indent="0" algn="just">
              <a:spcBef>
                <a:spcPts val="0"/>
              </a:spcBef>
              <a:buNone/>
            </a:pPr>
            <a:r>
              <a:rPr lang="fr-BE" sz="2200" dirty="0"/>
              <a:t>	=&gt; Anvers, 17 avril 2018, R.G. n 2016/AR/1921 : 	</a:t>
            </a:r>
          </a:p>
          <a:p>
            <a:pPr marL="0" indent="0" algn="just">
              <a:spcBef>
                <a:spcPts val="0"/>
              </a:spcBef>
              <a:buNone/>
            </a:pPr>
            <a:endParaRPr lang="fr-BE" sz="2200" dirty="0"/>
          </a:p>
          <a:p>
            <a:pPr marL="0" indent="0" algn="just">
              <a:spcBef>
                <a:spcPts val="0"/>
              </a:spcBef>
              <a:buNone/>
            </a:pPr>
            <a:r>
              <a:rPr lang="fr-BE" sz="2200" dirty="0"/>
              <a:t>	Le refus du juge de valider la cotisation subsidiaire épuise la procédure. Une « deuxième » 	cotisation subsidiaire ne peut donc plus être soumise à l'appréciation du juge. </a:t>
            </a:r>
          </a:p>
          <a:p>
            <a:pPr marL="0" indent="0" algn="just">
              <a:spcBef>
                <a:spcPts val="0"/>
              </a:spcBef>
              <a:buNone/>
            </a:pPr>
            <a:endParaRPr lang="fr-BE" sz="2200" dirty="0"/>
          </a:p>
          <a:p>
            <a:pPr marL="0" indent="0" algn="just">
              <a:spcBef>
                <a:spcPts val="0"/>
              </a:spcBef>
              <a:buNone/>
            </a:pPr>
            <a:r>
              <a:rPr lang="fr-BE" sz="2200" dirty="0"/>
              <a:t>	Le motif qui justifie l'établissement d'une cotisation subsidiaire est en effet l'annulation 	totale  ou partielle de la cotisation initiale sur la demande du contribuable. Cette condition 	n'est pas remplie si le juge rejette la demande tendant à obtenir la validation d’une 	cotisation subsidiaire.</a:t>
            </a:r>
          </a:p>
          <a:p>
            <a:pPr marL="0" indent="0" algn="just">
              <a:spcBef>
                <a:spcPts val="0"/>
              </a:spcBef>
              <a:buNone/>
            </a:pPr>
            <a:endParaRPr lang="fr-BE" sz="2200" dirty="0"/>
          </a:p>
          <a:p>
            <a:pPr marL="0" indent="0" algn="just">
              <a:spcBef>
                <a:spcPts val="0"/>
              </a:spcBef>
              <a:buNone/>
            </a:pPr>
            <a:r>
              <a:rPr lang="fr-BE" sz="2200" dirty="0"/>
              <a:t>	</a:t>
            </a:r>
          </a:p>
        </p:txBody>
      </p:sp>
    </p:spTree>
    <p:extLst>
      <p:ext uri="{BB962C8B-B14F-4D97-AF65-F5344CB8AC3E}">
        <p14:creationId xmlns:p14="http://schemas.microsoft.com/office/powerpoint/2010/main" val="2025154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1F15B913-048E-41F4-BEE3-544D3DAD6669}"/>
              </a:ext>
            </a:extLst>
          </p:cNvPr>
          <p:cNvSpPr>
            <a:spLocks noGrp="1"/>
          </p:cNvSpPr>
          <p:nvPr>
            <p:ph type="title"/>
          </p:nvPr>
        </p:nvSpPr>
        <p:spPr>
          <a:xfrm>
            <a:off x="838200" y="365125"/>
            <a:ext cx="10515600" cy="1325563"/>
          </a:xfrm>
        </p:spPr>
        <p:txBody>
          <a:bodyPr>
            <a:normAutofit fontScale="90000"/>
          </a:bodyPr>
          <a:lstStyle/>
          <a:p>
            <a:pPr algn="just"/>
            <a:r>
              <a:rPr lang="fr-BE" sz="5400" u="sng" dirty="0"/>
              <a:t>Première condition</a:t>
            </a:r>
            <a:r>
              <a:rPr lang="fr-BE" sz="5400" dirty="0"/>
              <a:t> : exigence d’une décision administrative préalable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25CBBA90-0BAF-47F4-AE23-019A3A943349}"/>
              </a:ext>
            </a:extLst>
          </p:cNvPr>
          <p:cNvSpPr>
            <a:spLocks noGrp="1"/>
          </p:cNvSpPr>
          <p:nvPr>
            <p:ph idx="1"/>
          </p:nvPr>
        </p:nvSpPr>
        <p:spPr>
          <a:xfrm>
            <a:off x="838200" y="1929384"/>
            <a:ext cx="10515600" cy="4251960"/>
          </a:xfrm>
        </p:spPr>
        <p:txBody>
          <a:bodyPr>
            <a:normAutofit fontScale="77500" lnSpcReduction="20000"/>
          </a:bodyPr>
          <a:lstStyle/>
          <a:p>
            <a:pPr algn="just">
              <a:spcBef>
                <a:spcPts val="0"/>
              </a:spcBef>
            </a:pPr>
            <a:r>
              <a:rPr lang="fr-BE" sz="2200" dirty="0"/>
              <a:t>En règle : 	L’administration ne peut soumettre au juge une cotisation subsidiaire que si elle a rendu, 			préalablement à la saisine du juge, une décision directoriale sur le recours administratif.</a:t>
            </a:r>
          </a:p>
          <a:p>
            <a:pPr marL="0" indent="0" algn="just">
              <a:spcBef>
                <a:spcPts val="0"/>
              </a:spcBef>
              <a:buNone/>
            </a:pPr>
            <a:endParaRPr lang="fr-BE" sz="2200" dirty="0"/>
          </a:p>
          <a:p>
            <a:pPr algn="just">
              <a:spcBef>
                <a:spcPts val="0"/>
              </a:spcBef>
            </a:pPr>
            <a:r>
              <a:rPr lang="fr-BE" sz="2200" dirty="0"/>
              <a:t>Quid en cas de décision annulée ? 	Cass., 28 février 2019, F.18,0095.F</a:t>
            </a:r>
          </a:p>
          <a:p>
            <a:pPr marL="0" indent="0" algn="just">
              <a:spcBef>
                <a:spcPts val="0"/>
              </a:spcBef>
              <a:buNone/>
            </a:pPr>
            <a:r>
              <a:rPr lang="fr-BE" sz="2200" dirty="0"/>
              <a:t>				</a:t>
            </a:r>
          </a:p>
          <a:p>
            <a:pPr marL="0" indent="0" algn="just">
              <a:spcBef>
                <a:spcPts val="0"/>
              </a:spcBef>
              <a:buNone/>
            </a:pPr>
            <a:r>
              <a:rPr lang="fr-BE" sz="2200" dirty="0"/>
              <a:t>				La Cour d’appel de Mons (Mons, 20 décembre 2017, R.G.C.F. 2018/1, pp. 					82-85) a annulé la décision du conseiller général au motif que celui-ci n’a 				pas, préalablement à sa décision, entendu le contribuable alors que ce 					dernier en avait fait la demande.</a:t>
            </a:r>
          </a:p>
          <a:p>
            <a:pPr marL="0" indent="0" algn="just">
              <a:spcBef>
                <a:spcPts val="0"/>
              </a:spcBef>
              <a:buNone/>
            </a:pPr>
            <a:r>
              <a:rPr lang="fr-BE" sz="2200" dirty="0"/>
              <a:t>				</a:t>
            </a:r>
          </a:p>
          <a:p>
            <a:pPr marL="0" indent="0" algn="just">
              <a:spcBef>
                <a:spcPts val="0"/>
              </a:spcBef>
              <a:buNone/>
            </a:pPr>
            <a:r>
              <a:rPr lang="fr-BE" sz="2200" dirty="0"/>
              <a:t>				Le juge va en conclure qu’il y a dès lors lieu de considérer que la décision n’a 				jamais existé, l’annulation ayant un effet « ex tunc », et que partant 					l’administration n’est pas fondée à faire valider une cotisation subsidiaire 				auprès du juge.</a:t>
            </a:r>
          </a:p>
          <a:p>
            <a:pPr marL="0" indent="0" algn="just">
              <a:spcBef>
                <a:spcPts val="0"/>
              </a:spcBef>
              <a:buNone/>
            </a:pPr>
            <a:r>
              <a:rPr lang="fr-BE" sz="2200" dirty="0"/>
              <a:t>				</a:t>
            </a:r>
          </a:p>
          <a:p>
            <a:pPr marL="0" indent="0" algn="just">
              <a:spcBef>
                <a:spcPts val="0"/>
              </a:spcBef>
              <a:buNone/>
            </a:pPr>
            <a:r>
              <a:rPr lang="fr-BE" sz="2200" dirty="0"/>
              <a:t>				L’administration va se pourvoir en cassation et obtenir de celle-ci qu’elle 					sonne le glas de cette nouvelle stratégie puisque la Cour va dire pour droit 				qu’il ne ressort pas de la disposition de l’article 356 du C.I.R. 92 que la 					décision du directeur doit être régulière. </a:t>
            </a:r>
          </a:p>
          <a:p>
            <a:pPr marL="0" indent="0" algn="just">
              <a:spcBef>
                <a:spcPts val="0"/>
              </a:spcBef>
              <a:buNone/>
            </a:pPr>
            <a:endParaRPr lang="fr-BE" sz="2200" dirty="0"/>
          </a:p>
          <a:p>
            <a:pPr marL="0" indent="0" algn="just">
              <a:spcBef>
                <a:spcPts val="0"/>
              </a:spcBef>
              <a:buNone/>
            </a:pPr>
            <a:r>
              <a:rPr lang="fr-BE" sz="2200" dirty="0"/>
              <a:t>=&gt; Il semble donc nécessaire, mais suffisant, qu’une décision directoriale soit rendue, peu importe que celle-ci soit elle-même entachée d’une irrégularité</a:t>
            </a:r>
          </a:p>
        </p:txBody>
      </p:sp>
    </p:spTree>
    <p:extLst>
      <p:ext uri="{BB962C8B-B14F-4D97-AF65-F5344CB8AC3E}">
        <p14:creationId xmlns:p14="http://schemas.microsoft.com/office/powerpoint/2010/main" val="37383927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A5B52D79-C96F-4257-B18F-46404F470264}"/>
              </a:ext>
            </a:extLst>
          </p:cNvPr>
          <p:cNvSpPr>
            <a:spLocks noGrp="1"/>
          </p:cNvSpPr>
          <p:nvPr>
            <p:ph type="title"/>
          </p:nvPr>
        </p:nvSpPr>
        <p:spPr>
          <a:xfrm>
            <a:off x="838200" y="365125"/>
            <a:ext cx="10515600" cy="1325563"/>
          </a:xfrm>
        </p:spPr>
        <p:txBody>
          <a:bodyPr>
            <a:noAutofit/>
          </a:bodyPr>
          <a:lstStyle/>
          <a:p>
            <a:pPr algn="just"/>
            <a:r>
              <a:rPr lang="fr-BE" sz="3400" dirty="0"/>
              <a:t>La décision de la juridiction saisie quant à la validité de la cotisation subsidiaire – Cotisation subsidiaire sur cotisation subsidiaire (suite)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10412038-E20B-447D-A449-781EF1C28BAE}"/>
              </a:ext>
            </a:extLst>
          </p:cNvPr>
          <p:cNvSpPr>
            <a:spLocks noGrp="1"/>
          </p:cNvSpPr>
          <p:nvPr>
            <p:ph idx="1"/>
          </p:nvPr>
        </p:nvSpPr>
        <p:spPr>
          <a:xfrm>
            <a:off x="838200" y="1929384"/>
            <a:ext cx="10515600" cy="4251960"/>
          </a:xfrm>
        </p:spPr>
        <p:txBody>
          <a:bodyPr>
            <a:normAutofit/>
          </a:bodyPr>
          <a:lstStyle/>
          <a:p>
            <a:pPr marL="0" indent="0" algn="just">
              <a:spcBef>
                <a:spcPts val="0"/>
              </a:spcBef>
              <a:buNone/>
            </a:pPr>
            <a:r>
              <a:rPr lang="fr-BE" sz="2200" dirty="0"/>
              <a:t>	=&gt; </a:t>
            </a:r>
            <a:r>
              <a:rPr lang="fr-BE" sz="2200" i="1" dirty="0"/>
              <a:t>Contra</a:t>
            </a:r>
            <a:r>
              <a:rPr lang="fr-BE" sz="2200" dirty="0"/>
              <a:t> Liège, 18 septembre 2017, R.G. n°2012/RG/1267 : une seconde 	cotisation subsidiaire demeure possible même après que le juge ait refusé de 	valider la première cotisation subsidiaire </a:t>
            </a:r>
            <a:r>
              <a:rPr lang="fr-BE" sz="2200" u="sng" dirty="0"/>
              <a:t>pour autant que</a:t>
            </a:r>
            <a:r>
              <a:rPr lang="fr-BE" sz="2200" dirty="0"/>
              <a:t> cette seconde cotisation 	subsidiaire ait été soumise au juge au cours du délai de six mois durant lequel une 	cotisation subsidiaire doit être proposée en vertu de la loi.</a:t>
            </a:r>
          </a:p>
          <a:p>
            <a:pPr marL="0" indent="0" algn="just">
              <a:spcBef>
                <a:spcPts val="0"/>
              </a:spcBef>
              <a:buNone/>
            </a:pPr>
            <a:endParaRPr lang="fr-BE" sz="2200" dirty="0"/>
          </a:p>
          <a:p>
            <a:pPr marL="0" indent="0" algn="just">
              <a:spcBef>
                <a:spcPts val="0"/>
              </a:spcBef>
              <a:buNone/>
            </a:pPr>
            <a:r>
              <a:rPr lang="fr-BE" sz="2200" dirty="0"/>
              <a:t>	Or, 	</a:t>
            </a:r>
          </a:p>
          <a:p>
            <a:pPr marL="0" indent="0" algn="just">
              <a:spcBef>
                <a:spcPts val="0"/>
              </a:spcBef>
              <a:buNone/>
            </a:pPr>
            <a:endParaRPr lang="fr-BE" sz="2200" dirty="0"/>
          </a:p>
          <a:p>
            <a:pPr marL="0" indent="0" algn="just">
              <a:spcBef>
                <a:spcPts val="0"/>
              </a:spcBef>
              <a:buNone/>
            </a:pPr>
            <a:r>
              <a:rPr lang="fr-BE" sz="2200" dirty="0"/>
              <a:t>	a) le délai de six mois représente uniquement le délai maximal durant lequel 	l’administration peut soumettre une cotisation subsidiaire au juge </a:t>
            </a:r>
            <a:r>
              <a:rPr lang="fr-BE" sz="2200" u="sng" dirty="0"/>
              <a:t>&amp;</a:t>
            </a:r>
          </a:p>
          <a:p>
            <a:pPr marL="0" indent="0" algn="just">
              <a:spcBef>
                <a:spcPts val="0"/>
              </a:spcBef>
              <a:buNone/>
            </a:pPr>
            <a:r>
              <a:rPr lang="fr-BE" sz="2200" dirty="0"/>
              <a:t> 	b) la décision du juge quant au bienfondé de celle-ci épuise définitivement sa 	saisine</a:t>
            </a:r>
          </a:p>
          <a:p>
            <a:endParaRPr lang="fr-BE" sz="2200" dirty="0"/>
          </a:p>
        </p:txBody>
      </p:sp>
    </p:spTree>
    <p:extLst>
      <p:ext uri="{BB962C8B-B14F-4D97-AF65-F5344CB8AC3E}">
        <p14:creationId xmlns:p14="http://schemas.microsoft.com/office/powerpoint/2010/main" val="2003216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292A2144-0F64-4AD9-8713-56100F1F19F0}"/>
              </a:ext>
            </a:extLst>
          </p:cNvPr>
          <p:cNvSpPr>
            <a:spLocks noGrp="1"/>
          </p:cNvSpPr>
          <p:nvPr>
            <p:ph type="title"/>
          </p:nvPr>
        </p:nvSpPr>
        <p:spPr>
          <a:xfrm>
            <a:off x="838200" y="365125"/>
            <a:ext cx="10515600" cy="1325563"/>
          </a:xfrm>
        </p:spPr>
        <p:txBody>
          <a:bodyPr>
            <a:noAutofit/>
          </a:bodyPr>
          <a:lstStyle/>
          <a:p>
            <a:pPr algn="just"/>
            <a:r>
              <a:rPr lang="fr-BE" sz="3400" dirty="0"/>
              <a:t>La décision de la juridiction saisie quant à la validité de la cotisation subsidiaire – Cotisation subsidiaire sur cotisation subsidiaire (suite)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92AA6107-2BF1-4804-BA71-0E5044CEF1B8}"/>
              </a:ext>
            </a:extLst>
          </p:cNvPr>
          <p:cNvSpPr>
            <a:spLocks noGrp="1"/>
          </p:cNvSpPr>
          <p:nvPr>
            <p:ph idx="1"/>
          </p:nvPr>
        </p:nvSpPr>
        <p:spPr>
          <a:xfrm>
            <a:off x="838200" y="1929384"/>
            <a:ext cx="10515600" cy="4251960"/>
          </a:xfrm>
        </p:spPr>
        <p:txBody>
          <a:bodyPr>
            <a:normAutofit fontScale="70000" lnSpcReduction="20000"/>
          </a:bodyPr>
          <a:lstStyle/>
          <a:p>
            <a:pPr algn="just">
              <a:spcBef>
                <a:spcPts val="0"/>
              </a:spcBef>
            </a:pPr>
            <a:r>
              <a:rPr lang="fr-BE" sz="2200" dirty="0"/>
              <a:t>Hypothèse c) – Le juge décide de rouvrir les débats car les parties n’auraient pas eu l’opportunité de s’exprimer sur un point de droit </a:t>
            </a:r>
          </a:p>
          <a:p>
            <a:pPr marL="0" indent="0">
              <a:spcBef>
                <a:spcPts val="0"/>
              </a:spcBef>
              <a:buNone/>
            </a:pPr>
            <a:endParaRPr lang="fr-BE" sz="2200" dirty="0"/>
          </a:p>
          <a:p>
            <a:pPr marL="0" indent="0" algn="just">
              <a:spcBef>
                <a:spcPts val="0"/>
              </a:spcBef>
              <a:buNone/>
            </a:pPr>
            <a:r>
              <a:rPr lang="fr-BE" sz="2200" dirty="0"/>
              <a:t>	En théorie :	Lorsque le juge ne prononce pas de jugement définitif, et ne fait que prononcer un jugement interlocutoire en 		rouvrant les débats, il reste saisi de la cause, ce qui permet à l’administration d’éventuellement soumettre 			une cotisation subsidiaire différente que celle qu’elle avait soumise en premier lieu.</a:t>
            </a:r>
          </a:p>
          <a:p>
            <a:pPr marL="0" indent="0" algn="just">
              <a:spcBef>
                <a:spcPts val="0"/>
              </a:spcBef>
              <a:buNone/>
            </a:pPr>
            <a:endParaRPr lang="fr-BE" sz="2200" dirty="0"/>
          </a:p>
          <a:p>
            <a:pPr marL="0" indent="0" algn="just">
              <a:spcBef>
                <a:spcPts val="0"/>
              </a:spcBef>
              <a:buNone/>
            </a:pPr>
            <a:r>
              <a:rPr lang="fr-BE" sz="2200" dirty="0"/>
              <a:t>	=&gt; Gand, 18 octobre 2016, </a:t>
            </a:r>
            <a:r>
              <a:rPr lang="fr-BE" sz="2200" i="1" dirty="0"/>
              <a:t>Fiscologue</a:t>
            </a:r>
            <a:r>
              <a:rPr lang="fr-BE" sz="2200" dirty="0"/>
              <a:t>, n°1516, p.4 &amp; Anvers, 5 juin 2018, R.G. n°2014/AR/2486, </a:t>
            </a:r>
            <a:r>
              <a:rPr lang="fr-BE" sz="2200" dirty="0">
                <a:hlinkClick r:id="rId2"/>
              </a:rPr>
              <a:t>www.taxwin.be</a:t>
            </a:r>
            <a:r>
              <a:rPr lang="fr-BE" sz="2200" dirty="0"/>
              <a:t>) : </a:t>
            </a:r>
          </a:p>
          <a:p>
            <a:pPr marL="0" indent="0" algn="just">
              <a:spcBef>
                <a:spcPts val="0"/>
              </a:spcBef>
              <a:buNone/>
            </a:pPr>
            <a:endParaRPr lang="fr-BE" sz="2200" dirty="0"/>
          </a:p>
          <a:p>
            <a:pPr marL="0" indent="0" algn="just">
              <a:spcBef>
                <a:spcPts val="0"/>
              </a:spcBef>
              <a:buNone/>
            </a:pPr>
            <a:r>
              <a:rPr lang="fr-BE" sz="2200" dirty="0"/>
              <a:t>	L’administration peut adapter sa cotisation subsidiaire en cours d’instance. </a:t>
            </a:r>
          </a:p>
          <a:p>
            <a:pPr marL="0" indent="0" algn="just">
              <a:spcBef>
                <a:spcPts val="0"/>
              </a:spcBef>
              <a:buNone/>
            </a:pPr>
            <a:endParaRPr lang="fr-BE" sz="2200" dirty="0"/>
          </a:p>
          <a:p>
            <a:pPr marL="0" indent="0" algn="just">
              <a:spcBef>
                <a:spcPts val="0"/>
              </a:spcBef>
              <a:buNone/>
            </a:pPr>
            <a:r>
              <a:rPr lang="fr-BE" sz="2200" dirty="0"/>
              <a:t>	Cette hypothèse doit être distinguée de la situation où le juge, au moment où l'administration soumet à son appréciation 	une cotisation subsidiaire alternative, ne s’est pas encore prononcé sur la cotisation subsidiaire initiale.</a:t>
            </a:r>
          </a:p>
          <a:p>
            <a:pPr marL="0" indent="0" algn="just">
              <a:spcBef>
                <a:spcPts val="0"/>
              </a:spcBef>
              <a:buNone/>
            </a:pPr>
            <a:endParaRPr lang="fr-BE" sz="2200" dirty="0"/>
          </a:p>
          <a:p>
            <a:pPr marL="0" indent="0" algn="just">
              <a:spcBef>
                <a:spcPts val="0"/>
              </a:spcBef>
              <a:buNone/>
            </a:pPr>
            <a:r>
              <a:rPr lang="fr-BE" sz="2200" dirty="0"/>
              <a:t>	En pareil cas, la soumission d'une cotisation subsidiaire alternative constitue une application des articles 807 et 808 du 	Code judiciaire, à savoir la possibilité pour une partie de modifier « sa demande à chaque stade de la procédure ».</a:t>
            </a:r>
          </a:p>
          <a:p>
            <a:pPr marL="0" indent="0" algn="just">
              <a:spcBef>
                <a:spcPts val="0"/>
              </a:spcBef>
              <a:buNone/>
            </a:pPr>
            <a:endParaRPr lang="fr-BE" sz="2200" dirty="0"/>
          </a:p>
          <a:p>
            <a:pPr marL="0" indent="0" algn="just">
              <a:spcBef>
                <a:spcPts val="0"/>
              </a:spcBef>
              <a:buNone/>
            </a:pPr>
            <a:r>
              <a:rPr lang="fr-BE" sz="2200" dirty="0"/>
              <a:t>	C’est ainsi qu’en pratique l’administration va déposer, par voie de conclusions, une cotisation subsidiaire avec la 	motivation fondant celle-ci et, qu’en retour, le contribuable va faire valoir, également par voie de conclusions, les griefs 	qu’il entend soulever à l’encontre de cette cotisation. </a:t>
            </a:r>
          </a:p>
          <a:p>
            <a:pPr marL="0" indent="0" algn="just">
              <a:spcBef>
                <a:spcPts val="0"/>
              </a:spcBef>
              <a:buNone/>
            </a:pPr>
            <a:r>
              <a:rPr lang="fr-BE" sz="2200" dirty="0"/>
              <a:t>	</a:t>
            </a:r>
          </a:p>
          <a:p>
            <a:pPr marL="0" indent="0" algn="just">
              <a:spcBef>
                <a:spcPts val="0"/>
              </a:spcBef>
              <a:buNone/>
            </a:pPr>
            <a:r>
              <a:rPr lang="fr-BE" sz="2200" dirty="0"/>
              <a:t>	L’administration va alors déposer de nouvelles conclusions, où s’y trouvera toujours la cotisation subsidiaire, 	éventuellement adaptée. Si nécessaire, le contribuable et l’administration déposeront encore chacun un jeu de 	conclusions, avant que le juge ne prenne définitivement une décision quant à la validité de cette cotisation subsidiaire, à 	moins qu’il n’ordonne une réouverture des débats.</a:t>
            </a:r>
          </a:p>
        </p:txBody>
      </p:sp>
    </p:spTree>
    <p:extLst>
      <p:ext uri="{BB962C8B-B14F-4D97-AF65-F5344CB8AC3E}">
        <p14:creationId xmlns:p14="http://schemas.microsoft.com/office/powerpoint/2010/main" val="26026548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28690C3C-6983-45F2-902D-2B86ACBBD7C8}"/>
              </a:ext>
            </a:extLst>
          </p:cNvPr>
          <p:cNvSpPr>
            <a:spLocks noGrp="1"/>
          </p:cNvSpPr>
          <p:nvPr>
            <p:ph type="title"/>
          </p:nvPr>
        </p:nvSpPr>
        <p:spPr>
          <a:xfrm>
            <a:off x="838200" y="365125"/>
            <a:ext cx="10515600" cy="1325563"/>
          </a:xfrm>
        </p:spPr>
        <p:txBody>
          <a:bodyPr>
            <a:normAutofit/>
          </a:bodyPr>
          <a:lstStyle/>
          <a:p>
            <a:r>
              <a:rPr lang="fr-BE" sz="5400" dirty="0"/>
              <a:t>Quid des dépens de l’instance? </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FFD5C6CF-2BD5-4819-8B9C-D15B0AD1778E}"/>
              </a:ext>
            </a:extLst>
          </p:cNvPr>
          <p:cNvSpPr>
            <a:spLocks noGrp="1"/>
          </p:cNvSpPr>
          <p:nvPr>
            <p:ph idx="1"/>
          </p:nvPr>
        </p:nvSpPr>
        <p:spPr>
          <a:xfrm>
            <a:off x="838200" y="1929384"/>
            <a:ext cx="10515600" cy="4251960"/>
          </a:xfrm>
        </p:spPr>
        <p:txBody>
          <a:bodyPr>
            <a:normAutofit fontScale="55000" lnSpcReduction="20000"/>
          </a:bodyPr>
          <a:lstStyle/>
          <a:p>
            <a:pPr algn="just">
              <a:spcBef>
                <a:spcPts val="0"/>
              </a:spcBef>
            </a:pPr>
            <a:r>
              <a:rPr lang="fr-BE" sz="2200" dirty="0"/>
              <a:t>Une fois que la cotisation initiale a été annulée par la juridiction saisie, celle-ci doit-elle se prononcer au sujet des dépens, alors que l’affaire demeure inscrite au rôle durant six mois pour permettre à l’administration de soumettre une cotisation subsidiaire ? </a:t>
            </a:r>
          </a:p>
          <a:p>
            <a:pPr marL="0" indent="0" algn="just">
              <a:spcBef>
                <a:spcPts val="0"/>
              </a:spcBef>
              <a:buNone/>
            </a:pPr>
            <a:endParaRPr lang="fr-BE" sz="2200" dirty="0"/>
          </a:p>
          <a:p>
            <a:pPr marL="0" indent="0" algn="just">
              <a:spcBef>
                <a:spcPts val="0"/>
              </a:spcBef>
              <a:buNone/>
            </a:pPr>
            <a:r>
              <a:rPr lang="fr-BE" sz="2200" dirty="0"/>
              <a:t>	=&gt; Bruxelles, 4 mars 2010, R.G. n°1998/FR/214 : 	Oui, car l’expiration du délai de six mois sans présentation d’une cotisation subsidiaire 						entraînerait que la juridiction de la Cour soit épuisée et que la Cour ne puisse, par 						conséquent, plus décider au sujet des dépens. </a:t>
            </a:r>
          </a:p>
          <a:p>
            <a:pPr marL="0" indent="0" algn="just">
              <a:spcBef>
                <a:spcPts val="0"/>
              </a:spcBef>
              <a:buNone/>
            </a:pPr>
            <a:endParaRPr lang="fr-BE" sz="2200" dirty="0"/>
          </a:p>
          <a:p>
            <a:pPr marL="0" indent="0" algn="just">
              <a:spcBef>
                <a:spcPts val="0"/>
              </a:spcBef>
              <a:buNone/>
            </a:pPr>
            <a:r>
              <a:rPr lang="fr-BE" sz="2200" dirty="0"/>
              <a:t>	=&gt; </a:t>
            </a:r>
            <a:r>
              <a:rPr lang="fr-BE" sz="2200" u="sng" dirty="0"/>
              <a:t>Contra</a:t>
            </a:r>
            <a:r>
              <a:rPr lang="fr-BE" sz="2200" dirty="0"/>
              <a:t> : Anvers, 21 septembre 2010, </a:t>
            </a:r>
            <a:r>
              <a:rPr lang="fr-BE" sz="2200" i="1" dirty="0"/>
              <a:t>F.J.F</a:t>
            </a:r>
            <a:r>
              <a:rPr lang="fr-BE" sz="2200" dirty="0"/>
              <a:t>., n°2011/143 :	La Cour a mis l’affaire en continuation à une date suivant d’au moins six mois le prononcé de 					son arrêt. Elle ordonne la réouverture des débats à cette audience afin de régler la procédure 					dans l’hypothèse où l’Etat aurait déposé une demande de validation d’une cotisation 						subsidiaire dans le délai légal de six mois, ou de liquider les dépens.</a:t>
            </a:r>
          </a:p>
          <a:p>
            <a:pPr algn="just">
              <a:spcBef>
                <a:spcPts val="0"/>
              </a:spcBef>
            </a:pPr>
            <a:endParaRPr lang="fr-BE" sz="2200" dirty="0"/>
          </a:p>
          <a:p>
            <a:pPr algn="just">
              <a:spcBef>
                <a:spcPts val="0"/>
              </a:spcBef>
            </a:pPr>
            <a:r>
              <a:rPr lang="fr-BE" sz="2200" dirty="0"/>
              <a:t>Quelle que soit la façon de procéder, la juridiction qui prononce l’annulation de la cotisation initiale doit en théorie condamner l’Etat aux dépens car le contribuable a gagné son procès. </a:t>
            </a:r>
          </a:p>
          <a:p>
            <a:pPr algn="just">
              <a:spcBef>
                <a:spcPts val="0"/>
              </a:spcBef>
            </a:pPr>
            <a:endParaRPr lang="fr-BE" sz="2200" dirty="0"/>
          </a:p>
          <a:p>
            <a:pPr algn="just">
              <a:spcBef>
                <a:spcPts val="0"/>
              </a:spcBef>
            </a:pPr>
            <a:r>
              <a:rPr lang="fr-BE" sz="2200" dirty="0"/>
              <a:t>Si l’Etat soumet une cotisation subsidiaire à la juridiction, deux cas peuvent se présenter :</a:t>
            </a:r>
          </a:p>
          <a:p>
            <a:pPr marL="0" indent="0" algn="just">
              <a:spcBef>
                <a:spcPts val="0"/>
              </a:spcBef>
              <a:buNone/>
            </a:pPr>
            <a:endParaRPr lang="fr-BE" sz="2200" dirty="0"/>
          </a:p>
          <a:p>
            <a:pPr marL="0" indent="0" algn="just">
              <a:spcBef>
                <a:spcPts val="0"/>
              </a:spcBef>
              <a:buNone/>
            </a:pPr>
            <a:r>
              <a:rPr lang="fr-BE" sz="2200" dirty="0"/>
              <a:t>	a) le juge </a:t>
            </a:r>
            <a:r>
              <a:rPr lang="fr-BE" sz="2200" u="sng" dirty="0"/>
              <a:t>approuve</a:t>
            </a:r>
            <a:r>
              <a:rPr lang="fr-BE" sz="2200" dirty="0"/>
              <a:t> la cotisation subsidiaire : le contribuable doit conserver son droit à l’indemnité de procédure et ne peut pas être condamné au 	paiement d’une indemnité de procédure suite à l’approbation de la cotisation subsidiaire puisque le mécanisme de la cotisation subsidiaire n’est qu’un 	mécanisme court-circuité d’enrôlement permettant à l’Etat de corriger l’illégalité qu’il a commise. </a:t>
            </a:r>
          </a:p>
          <a:p>
            <a:pPr marL="0" indent="0" algn="just">
              <a:spcBef>
                <a:spcPts val="0"/>
              </a:spcBef>
              <a:buNone/>
            </a:pPr>
            <a:r>
              <a:rPr lang="fr-BE" sz="2200" dirty="0"/>
              <a:t>	</a:t>
            </a:r>
          </a:p>
          <a:p>
            <a:pPr marL="0" indent="0" algn="just">
              <a:spcBef>
                <a:spcPts val="0"/>
              </a:spcBef>
              <a:buNone/>
            </a:pPr>
            <a:r>
              <a:rPr lang="fr-BE" sz="2200" dirty="0"/>
              <a:t>	b) la juridiction saisie </a:t>
            </a:r>
            <a:r>
              <a:rPr lang="fr-BE" sz="2200" u="sng" dirty="0"/>
              <a:t>rejette</a:t>
            </a:r>
            <a:r>
              <a:rPr lang="fr-BE" sz="2200" dirty="0"/>
              <a:t> la cotisation subsidiaire : le contribuable a le droit de demander que l’Etat soit condamné au paiement de l’indemnité de 	procédure. Il pourrait même	demander plus que l’indemnité de base, étant donné qu’il a dû supporter de nouveaux frais dans le cadre de sa défense 	contre la tentative avortée de l’administration d’établir une cotisation subsidiaire.</a:t>
            </a:r>
          </a:p>
          <a:p>
            <a:pPr marL="0" indent="0" algn="just">
              <a:spcBef>
                <a:spcPts val="0"/>
              </a:spcBef>
              <a:buNone/>
            </a:pPr>
            <a:endParaRPr lang="fr-BE" sz="2200" dirty="0"/>
          </a:p>
          <a:p>
            <a:pPr algn="just">
              <a:spcBef>
                <a:spcPts val="0"/>
              </a:spcBef>
            </a:pPr>
            <a:r>
              <a:rPr lang="fr-BE" sz="2200" dirty="0"/>
              <a:t>Gand, 8 juin 2021, R.G. 2016/AR/455 :  	La substitution de motifs dans une cotisation subsidiaire augmente l’indemnité de procédure</a:t>
            </a:r>
          </a:p>
          <a:p>
            <a:pPr marL="0" indent="0" algn="just">
              <a:spcBef>
                <a:spcPts val="0"/>
              </a:spcBef>
              <a:buNone/>
            </a:pPr>
            <a:r>
              <a:rPr lang="fr-BE" sz="2200" dirty="0"/>
              <a:t>			</a:t>
            </a:r>
          </a:p>
          <a:p>
            <a:pPr marL="0" indent="0" algn="just">
              <a:spcBef>
                <a:spcPts val="0"/>
              </a:spcBef>
              <a:buNone/>
            </a:pPr>
            <a:r>
              <a:rPr lang="fr-BE" sz="2200" dirty="0"/>
              <a:t>			L’administration utilise une nouvelle motivation dans le cadre de la demande de validation de la cotisation subsidiaire. </a:t>
            </a:r>
          </a:p>
          <a:p>
            <a:pPr marL="0" indent="0" algn="just">
              <a:spcBef>
                <a:spcPts val="0"/>
              </a:spcBef>
              <a:buNone/>
            </a:pPr>
            <a:r>
              <a:rPr lang="fr-BE" sz="2200" dirty="0"/>
              <a:t>			La Cour estime que, dans ces circonstances, la cotisation subsidiaire oblige le contribuable à réorganiser complètement 			son système de défense et que l’administration a ainsi mené le procès d’une manière qui impose une charge plus 				qu’habituelle sur les moyens du contribuable. C’est pourquoi, l’indemnité de procédure est majorée d’un montant 				supplémentaire de 21.000 EUR, pour arriver à l’indemnité de procédure maximale de 39.000,00 EUR.</a:t>
            </a:r>
          </a:p>
        </p:txBody>
      </p:sp>
    </p:spTree>
    <p:extLst>
      <p:ext uri="{BB962C8B-B14F-4D97-AF65-F5344CB8AC3E}">
        <p14:creationId xmlns:p14="http://schemas.microsoft.com/office/powerpoint/2010/main" val="102280064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C70B9179-168E-4AEB-A724-807981A65C3A}"/>
              </a:ext>
            </a:extLst>
          </p:cNvPr>
          <p:cNvSpPr>
            <a:spLocks noGrp="1"/>
          </p:cNvSpPr>
          <p:nvPr>
            <p:ph type="title"/>
          </p:nvPr>
        </p:nvSpPr>
        <p:spPr>
          <a:xfrm>
            <a:off x="838200" y="365125"/>
            <a:ext cx="10515600" cy="1325563"/>
          </a:xfrm>
        </p:spPr>
        <p:txBody>
          <a:bodyPr>
            <a:normAutofit fontScale="90000"/>
          </a:bodyPr>
          <a:lstStyle/>
          <a:p>
            <a:pPr algn="just"/>
            <a:r>
              <a:rPr lang="fr-BE" sz="5400" dirty="0"/>
              <a:t>Caractère exécutoire de la cotisation subsidiaire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E09B2521-501C-4660-9087-918E06A4D9CE}"/>
              </a:ext>
            </a:extLst>
          </p:cNvPr>
          <p:cNvSpPr>
            <a:spLocks noGrp="1"/>
          </p:cNvSpPr>
          <p:nvPr>
            <p:ph idx="1"/>
          </p:nvPr>
        </p:nvSpPr>
        <p:spPr>
          <a:xfrm>
            <a:off x="838200" y="1929384"/>
            <a:ext cx="10515600" cy="4251960"/>
          </a:xfrm>
        </p:spPr>
        <p:txBody>
          <a:bodyPr>
            <a:normAutofit fontScale="77500" lnSpcReduction="20000"/>
          </a:bodyPr>
          <a:lstStyle/>
          <a:p>
            <a:pPr algn="just">
              <a:spcBef>
                <a:spcPts val="0"/>
              </a:spcBef>
            </a:pPr>
            <a:r>
              <a:rPr lang="fr-BE" sz="2200" dirty="0"/>
              <a:t>Art. 356, al. 4 C.I.R. 92 : 	</a:t>
            </a:r>
            <a:r>
              <a:rPr lang="fr-BE" sz="2200" i="1" dirty="0"/>
              <a:t>« La cotisation subsidiaire n'est recouvrable ou remboursable qu’en exécution de la 				décision du juge »</a:t>
            </a:r>
          </a:p>
          <a:p>
            <a:pPr marL="0" indent="0" algn="just">
              <a:spcBef>
                <a:spcPts val="0"/>
              </a:spcBef>
              <a:buNone/>
            </a:pPr>
            <a:endParaRPr lang="fr-BE" sz="2200" i="1" dirty="0"/>
          </a:p>
          <a:p>
            <a:pPr algn="just">
              <a:spcBef>
                <a:spcPts val="0"/>
              </a:spcBef>
            </a:pPr>
            <a:r>
              <a:rPr lang="fr-BE" sz="2200" dirty="0"/>
              <a:t>Le caractère exécutoire de la cotisation est conditionnel de par la loi. Il faut que le juge approuve – partiellement ou totalement – cette cotisation pour qu’elle devienne recouvrable.</a:t>
            </a:r>
          </a:p>
          <a:p>
            <a:pPr algn="just">
              <a:spcBef>
                <a:spcPts val="0"/>
              </a:spcBef>
            </a:pPr>
            <a:endParaRPr lang="fr-BE" sz="2200" i="1" dirty="0"/>
          </a:p>
          <a:p>
            <a:pPr algn="just">
              <a:spcBef>
                <a:spcPts val="0"/>
              </a:spcBef>
            </a:pPr>
            <a:r>
              <a:rPr lang="fr-BE" sz="2200" dirty="0"/>
              <a:t>Anvers, 30 avril 2019, R.G. 2016/AR/1523 - En l’espèce, l’Etat belge a déposé des conclusions demandant que la cotisation subsidiaire soumise soit déclarée valable et recouvrable. Aucun avertissement-extrait de rôle ou aucune note de calcul d’une cotisation subsidiaire n’a cependant été joint aux conclusions, ni au dossier de pièces. En outre, aucune cotisation subsidiaire n’a été reprise dans les conclusions elles-mêmes. </a:t>
            </a:r>
            <a:r>
              <a:rPr lang="fr-BE" sz="2200" u="sng" dirty="0"/>
              <a:t>Le fait que la cotisation subsidiaire ne doive pas nécessairement être enrôlée préalablement par l’administration </a:t>
            </a:r>
            <a:r>
              <a:rPr lang="fr-BE" sz="2200" dirty="0"/>
              <a:t>(Cass., 10 octobre 2014, </a:t>
            </a:r>
            <a:r>
              <a:rPr lang="fr-BE" sz="2200" i="1" dirty="0"/>
              <a:t>Bull</a:t>
            </a:r>
            <a:r>
              <a:rPr lang="fr-BE" sz="2200" dirty="0"/>
              <a:t>., 2014, liv. 10, 2145) </a:t>
            </a:r>
            <a:r>
              <a:rPr lang="fr-BE" sz="2200" u="sng" dirty="0"/>
              <a:t>ne porte pas préjudice à l’exigence qu’une cotisation subsidiaire doit effectivement être soumise à l’appréciation du juge</a:t>
            </a:r>
            <a:r>
              <a:rPr lang="fr-BE" sz="2200" dirty="0"/>
              <a:t>, et qu’à cette occasion, l’existence d’une dette fiscale soit constatée. Sans imposition à proprement parler, le juge ne peut la déclarer recouvrable. La Cour constate qu’en l’espèce, aucune cotisation subsidiaire n’a été soumise à son appréciation. </a:t>
            </a:r>
          </a:p>
          <a:p>
            <a:pPr marL="0" indent="0" algn="just">
              <a:spcBef>
                <a:spcPts val="0"/>
              </a:spcBef>
              <a:buNone/>
            </a:pPr>
            <a:endParaRPr lang="fr-BE" sz="2200" dirty="0"/>
          </a:p>
          <a:p>
            <a:pPr algn="just">
              <a:spcBef>
                <a:spcPts val="0"/>
              </a:spcBef>
            </a:pPr>
            <a:r>
              <a:rPr lang="fr-BE" sz="2200" dirty="0"/>
              <a:t>Cass., 27 mars 2020 - F.17.0011.F - Si elle succède à la cotisation primitive qui a été annulée par le juge, la cotisation subsidiaire ne s'y substitue pas. Dès lors qu'en vertu de l’art. 356, al. 4 du C.I.R. 92, la cotisation subsidiaire n'est recouvrable qu'en exécution de la décision du juge, la dette d'impôt dont elle doit constituer le titre n'est pas exigible avant que le juge valide ladite cotisation. </a:t>
            </a:r>
          </a:p>
        </p:txBody>
      </p:sp>
    </p:spTree>
    <p:extLst>
      <p:ext uri="{BB962C8B-B14F-4D97-AF65-F5344CB8AC3E}">
        <p14:creationId xmlns:p14="http://schemas.microsoft.com/office/powerpoint/2010/main" val="33703957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D3EFF232-7E13-4B72-A8A5-EA6082226858}"/>
              </a:ext>
            </a:extLst>
          </p:cNvPr>
          <p:cNvSpPr>
            <a:spLocks noGrp="1"/>
          </p:cNvSpPr>
          <p:nvPr>
            <p:ph type="title"/>
          </p:nvPr>
        </p:nvSpPr>
        <p:spPr>
          <a:xfrm>
            <a:off x="838200" y="365125"/>
            <a:ext cx="10515600" cy="1325563"/>
          </a:xfrm>
        </p:spPr>
        <p:txBody>
          <a:bodyPr>
            <a:noAutofit/>
          </a:bodyPr>
          <a:lstStyle/>
          <a:p>
            <a:pPr algn="just"/>
            <a:r>
              <a:rPr lang="fr-BE" sz="4900" dirty="0"/>
              <a:t>Intérêts de retard en cas de paiement tardif de la cotisation subsidiaire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89CBA463-0C3F-4D9E-843B-3BA9F3D4AC9C}"/>
              </a:ext>
            </a:extLst>
          </p:cNvPr>
          <p:cNvSpPr>
            <a:spLocks noGrp="1"/>
          </p:cNvSpPr>
          <p:nvPr>
            <p:ph idx="1"/>
          </p:nvPr>
        </p:nvSpPr>
        <p:spPr>
          <a:xfrm>
            <a:off x="838200" y="1929384"/>
            <a:ext cx="10515600" cy="4251960"/>
          </a:xfrm>
        </p:spPr>
        <p:txBody>
          <a:bodyPr>
            <a:normAutofit fontScale="77500" lnSpcReduction="20000"/>
          </a:bodyPr>
          <a:lstStyle/>
          <a:p>
            <a:pPr algn="just">
              <a:spcBef>
                <a:spcPts val="0"/>
              </a:spcBef>
            </a:pPr>
            <a:r>
              <a:rPr lang="fr-BE" sz="2200" dirty="0"/>
              <a:t>Quand les intérêts de retard commencent-ils à courir sur le montant de la cotisation subsidiaire validée par la juridiction saisie ?</a:t>
            </a:r>
          </a:p>
          <a:p>
            <a:pPr algn="just">
              <a:spcBef>
                <a:spcPts val="0"/>
              </a:spcBef>
            </a:pPr>
            <a:endParaRPr lang="fr-BE" sz="2200" dirty="0"/>
          </a:p>
          <a:p>
            <a:pPr algn="just">
              <a:spcBef>
                <a:spcPts val="0"/>
              </a:spcBef>
            </a:pPr>
            <a:r>
              <a:rPr lang="pt-BR" sz="2200" dirty="0"/>
              <a:t>Com.I.R. 92, n°356/10 : </a:t>
            </a:r>
            <a:r>
              <a:rPr lang="fr-BE" sz="2200" dirty="0"/>
              <a:t>si la cotisation subsidiaire faisant l'objet de l'avertissement-extrait de rôle est validée par la juridiction saisie (à savoir la Cour d’appel dans le cadre de l’ancienne procédure), </a:t>
            </a:r>
            <a:r>
              <a:rPr lang="fr-BE" sz="2200" i="1" dirty="0"/>
              <a:t>« les intérêts de retard doivent être calculés en tenant compte non pas de la date de la délivrance dudit avertissement, mais de la date de l'arrêt par lequel la Cour d'appel aura statué au sujet de la cotisation subsidiaire. L'avertissement-extrait de rôle portera la mention « cotisation subsidiaire, à payer le lendemain du jour de l'arrêt de la Cour d'appel validant la cotisation » ». </a:t>
            </a:r>
          </a:p>
          <a:p>
            <a:pPr algn="just">
              <a:spcBef>
                <a:spcPts val="0"/>
              </a:spcBef>
            </a:pPr>
            <a:endParaRPr lang="fr-BE" sz="2200" dirty="0"/>
          </a:p>
          <a:p>
            <a:pPr algn="just">
              <a:spcBef>
                <a:spcPts val="0"/>
              </a:spcBef>
            </a:pPr>
            <a:r>
              <a:rPr lang="fr-BE" sz="2200" dirty="0"/>
              <a:t>L'article 414 du C.I.R. 92  prévoit le paiement d'intérêts de retard à défaut de paiement dans les délais fixés aux articles 412 et 413 du même Code. L'article 413 dispose quant à lui que </a:t>
            </a:r>
            <a:r>
              <a:rPr lang="fr-BE" sz="2200" i="1" dirty="0"/>
              <a:t>« les impôts directs </a:t>
            </a:r>
            <a:r>
              <a:rPr lang="fr-BE" sz="2200" dirty="0"/>
              <a:t>(…) </a:t>
            </a:r>
            <a:r>
              <a:rPr lang="fr-BE" sz="2200" i="1" dirty="0"/>
              <a:t>doivent être payés dans les deux mois de l'envoi de l'avertissement-extrait de rôle ».  </a:t>
            </a:r>
          </a:p>
          <a:p>
            <a:pPr algn="just">
              <a:spcBef>
                <a:spcPts val="0"/>
              </a:spcBef>
            </a:pPr>
            <a:endParaRPr lang="fr-BE" sz="2200" dirty="0"/>
          </a:p>
          <a:p>
            <a:pPr algn="just">
              <a:spcBef>
                <a:spcPts val="0"/>
              </a:spcBef>
            </a:pPr>
            <a:r>
              <a:rPr lang="fr-BE" sz="2200" dirty="0"/>
              <a:t>En principe, les intérêts de retard devraient donc commencer à courir deux mois après la communication par l'administration au contribuable des conclusions reprenant la cotisation subsidiaire.</a:t>
            </a:r>
          </a:p>
          <a:p>
            <a:pPr algn="just">
              <a:spcBef>
                <a:spcPts val="0"/>
              </a:spcBef>
            </a:pPr>
            <a:endParaRPr lang="fr-BE" sz="2200" dirty="0"/>
          </a:p>
          <a:p>
            <a:pPr algn="just">
              <a:spcBef>
                <a:spcPts val="0"/>
              </a:spcBef>
            </a:pPr>
            <a:r>
              <a:rPr lang="fr-BE" sz="2200" dirty="0"/>
              <a:t>Cependant, à titre d'exception, l'article 356, al. 4 du C.I.R. 92 précise que la cotisation subsidiaire n'est recouvrable – et donc payable – qu'en exécution de la décision de la juridiction saisie. Par conséquent, à défaut de paiement de la cotisation subsidiaire le jour de la décision du tribunal de première instance ou de la cour d’appel, la cotisation subsidiaire est productive – de plein droit – de l'intérêt de retard à partir du lendemain.</a:t>
            </a:r>
          </a:p>
        </p:txBody>
      </p:sp>
    </p:spTree>
    <p:extLst>
      <p:ext uri="{BB962C8B-B14F-4D97-AF65-F5344CB8AC3E}">
        <p14:creationId xmlns:p14="http://schemas.microsoft.com/office/powerpoint/2010/main" val="13272797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7B831B6F-405A-4B47-B9BB-5CA88F28584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descr="Marteau d'officiel">
            <a:extLst>
              <a:ext uri="{FF2B5EF4-FFF2-40B4-BE49-F238E27FC236}">
                <a16:creationId xmlns:a16="http://schemas.microsoft.com/office/drawing/2014/main" id="{EC760488-DD3B-6063-F7B1-EB980FE2528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764988" y="1744515"/>
            <a:ext cx="3368969" cy="3368969"/>
          </a:xfrm>
          <a:prstGeom prst="rect">
            <a:avLst/>
          </a:prstGeom>
        </p:spPr>
      </p:pic>
      <p:sp>
        <p:nvSpPr>
          <p:cNvPr id="26" name="Freeform: Shape 25">
            <a:extLst>
              <a:ext uri="{FF2B5EF4-FFF2-40B4-BE49-F238E27FC236}">
                <a16:creationId xmlns:a16="http://schemas.microsoft.com/office/drawing/2014/main" id="{15109354-9C5D-4F8C-B0E6-D1043C7BF20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992" y="0"/>
            <a:ext cx="7562008"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dirty="0"/>
          </a:p>
        </p:txBody>
      </p:sp>
      <p:sp>
        <p:nvSpPr>
          <p:cNvPr id="2" name="Titre 1">
            <a:extLst>
              <a:ext uri="{FF2B5EF4-FFF2-40B4-BE49-F238E27FC236}">
                <a16:creationId xmlns:a16="http://schemas.microsoft.com/office/drawing/2014/main" id="{337E99CF-5683-438D-B3BC-C9BA6F19F528}"/>
              </a:ext>
            </a:extLst>
          </p:cNvPr>
          <p:cNvSpPr>
            <a:spLocks noGrp="1"/>
          </p:cNvSpPr>
          <p:nvPr>
            <p:ph type="title"/>
          </p:nvPr>
        </p:nvSpPr>
        <p:spPr>
          <a:xfrm>
            <a:off x="5759354" y="457201"/>
            <a:ext cx="5337270" cy="1835911"/>
          </a:xfrm>
        </p:spPr>
        <p:txBody>
          <a:bodyPr anchor="b">
            <a:normAutofit/>
          </a:bodyPr>
          <a:lstStyle/>
          <a:p>
            <a:r>
              <a:rPr lang="fr-BE" sz="5400" dirty="0">
                <a:solidFill>
                  <a:srgbClr val="FFFFFF"/>
                </a:solidFill>
              </a:rPr>
              <a:t>Le mot de la fin	</a:t>
            </a:r>
          </a:p>
        </p:txBody>
      </p:sp>
      <p:sp>
        <p:nvSpPr>
          <p:cNvPr id="28" name="sketch line">
            <a:extLst>
              <a:ext uri="{FF2B5EF4-FFF2-40B4-BE49-F238E27FC236}">
                <a16:creationId xmlns:a16="http://schemas.microsoft.com/office/drawing/2014/main" id="{49B530FE-A87D-41A0-A920-ADC6539EAA4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59353" y="2560829"/>
            <a:ext cx="5029200" cy="18288"/>
          </a:xfrm>
          <a:custGeom>
            <a:avLst/>
            <a:gdLst>
              <a:gd name="connsiteX0" fmla="*/ 0 w 5029200"/>
              <a:gd name="connsiteY0" fmla="*/ 0 h 18288"/>
              <a:gd name="connsiteX1" fmla="*/ 528066 w 5029200"/>
              <a:gd name="connsiteY1" fmla="*/ 0 h 18288"/>
              <a:gd name="connsiteX2" fmla="*/ 1207008 w 5029200"/>
              <a:gd name="connsiteY2" fmla="*/ 0 h 18288"/>
              <a:gd name="connsiteX3" fmla="*/ 1785366 w 5029200"/>
              <a:gd name="connsiteY3" fmla="*/ 0 h 18288"/>
              <a:gd name="connsiteX4" fmla="*/ 2313432 w 5029200"/>
              <a:gd name="connsiteY4" fmla="*/ 0 h 18288"/>
              <a:gd name="connsiteX5" fmla="*/ 2992374 w 5029200"/>
              <a:gd name="connsiteY5" fmla="*/ 0 h 18288"/>
              <a:gd name="connsiteX6" fmla="*/ 3621024 w 5029200"/>
              <a:gd name="connsiteY6" fmla="*/ 0 h 18288"/>
              <a:gd name="connsiteX7" fmla="*/ 4249674 w 5029200"/>
              <a:gd name="connsiteY7" fmla="*/ 0 h 18288"/>
              <a:gd name="connsiteX8" fmla="*/ 5029200 w 5029200"/>
              <a:gd name="connsiteY8" fmla="*/ 0 h 18288"/>
              <a:gd name="connsiteX9" fmla="*/ 5029200 w 5029200"/>
              <a:gd name="connsiteY9" fmla="*/ 18288 h 18288"/>
              <a:gd name="connsiteX10" fmla="*/ 4501134 w 5029200"/>
              <a:gd name="connsiteY10" fmla="*/ 18288 h 18288"/>
              <a:gd name="connsiteX11" fmla="*/ 4023360 w 5029200"/>
              <a:gd name="connsiteY11" fmla="*/ 18288 h 18288"/>
              <a:gd name="connsiteX12" fmla="*/ 3344418 w 5029200"/>
              <a:gd name="connsiteY12" fmla="*/ 18288 h 18288"/>
              <a:gd name="connsiteX13" fmla="*/ 2816352 w 5029200"/>
              <a:gd name="connsiteY13" fmla="*/ 18288 h 18288"/>
              <a:gd name="connsiteX14" fmla="*/ 2137410 w 5029200"/>
              <a:gd name="connsiteY14" fmla="*/ 18288 h 18288"/>
              <a:gd name="connsiteX15" fmla="*/ 1408176 w 5029200"/>
              <a:gd name="connsiteY15" fmla="*/ 18288 h 18288"/>
              <a:gd name="connsiteX16" fmla="*/ 829818 w 5029200"/>
              <a:gd name="connsiteY16" fmla="*/ 18288 h 18288"/>
              <a:gd name="connsiteX17" fmla="*/ 0 w 5029200"/>
              <a:gd name="connsiteY17" fmla="*/ 18288 h 18288"/>
              <a:gd name="connsiteX18" fmla="*/ 0 w 5029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029200" h="18288" fill="none" extrusionOk="0">
                <a:moveTo>
                  <a:pt x="0" y="0"/>
                </a:moveTo>
                <a:cubicBezTo>
                  <a:pt x="142937" y="1696"/>
                  <a:pt x="371859" y="12840"/>
                  <a:pt x="528066" y="0"/>
                </a:cubicBezTo>
                <a:cubicBezTo>
                  <a:pt x="684273" y="-12840"/>
                  <a:pt x="928949" y="-5725"/>
                  <a:pt x="1207008" y="0"/>
                </a:cubicBezTo>
                <a:cubicBezTo>
                  <a:pt x="1485067" y="5725"/>
                  <a:pt x="1562886" y="-21331"/>
                  <a:pt x="1785366" y="0"/>
                </a:cubicBezTo>
                <a:cubicBezTo>
                  <a:pt x="2007846" y="21331"/>
                  <a:pt x="2056226" y="25221"/>
                  <a:pt x="2313432" y="0"/>
                </a:cubicBezTo>
                <a:cubicBezTo>
                  <a:pt x="2570638" y="-25221"/>
                  <a:pt x="2732455" y="16294"/>
                  <a:pt x="2992374" y="0"/>
                </a:cubicBezTo>
                <a:cubicBezTo>
                  <a:pt x="3252293" y="-16294"/>
                  <a:pt x="3319267" y="-29774"/>
                  <a:pt x="3621024" y="0"/>
                </a:cubicBezTo>
                <a:cubicBezTo>
                  <a:pt x="3922781" y="29774"/>
                  <a:pt x="3998107" y="-1004"/>
                  <a:pt x="4249674" y="0"/>
                </a:cubicBezTo>
                <a:cubicBezTo>
                  <a:pt x="4501241" y="1004"/>
                  <a:pt x="4792523" y="-4510"/>
                  <a:pt x="5029200" y="0"/>
                </a:cubicBezTo>
                <a:cubicBezTo>
                  <a:pt x="5029730" y="6954"/>
                  <a:pt x="5029934" y="12839"/>
                  <a:pt x="5029200" y="18288"/>
                </a:cubicBezTo>
                <a:cubicBezTo>
                  <a:pt x="4805432" y="23154"/>
                  <a:pt x="4715801" y="17034"/>
                  <a:pt x="4501134" y="18288"/>
                </a:cubicBezTo>
                <a:cubicBezTo>
                  <a:pt x="4286467" y="19542"/>
                  <a:pt x="4193719" y="41701"/>
                  <a:pt x="4023360" y="18288"/>
                </a:cubicBezTo>
                <a:cubicBezTo>
                  <a:pt x="3853001" y="-5125"/>
                  <a:pt x="3676466" y="16909"/>
                  <a:pt x="3344418" y="18288"/>
                </a:cubicBezTo>
                <a:cubicBezTo>
                  <a:pt x="3012370" y="19667"/>
                  <a:pt x="2945824" y="14410"/>
                  <a:pt x="2816352" y="18288"/>
                </a:cubicBezTo>
                <a:cubicBezTo>
                  <a:pt x="2686880" y="22166"/>
                  <a:pt x="2438351" y="13507"/>
                  <a:pt x="2137410" y="18288"/>
                </a:cubicBezTo>
                <a:cubicBezTo>
                  <a:pt x="1836469" y="23069"/>
                  <a:pt x="1581391" y="46111"/>
                  <a:pt x="1408176" y="18288"/>
                </a:cubicBezTo>
                <a:cubicBezTo>
                  <a:pt x="1234961" y="-9535"/>
                  <a:pt x="1040489" y="-7495"/>
                  <a:pt x="829818" y="18288"/>
                </a:cubicBezTo>
                <a:cubicBezTo>
                  <a:pt x="619147" y="44071"/>
                  <a:pt x="238626" y="37568"/>
                  <a:pt x="0" y="18288"/>
                </a:cubicBezTo>
                <a:cubicBezTo>
                  <a:pt x="-570" y="9279"/>
                  <a:pt x="132" y="5100"/>
                  <a:pt x="0" y="0"/>
                </a:cubicBezTo>
                <a:close/>
              </a:path>
              <a:path w="5029200" h="18288" stroke="0" extrusionOk="0">
                <a:moveTo>
                  <a:pt x="0" y="0"/>
                </a:moveTo>
                <a:cubicBezTo>
                  <a:pt x="165412" y="-21137"/>
                  <a:pt x="322344" y="-21985"/>
                  <a:pt x="578358" y="0"/>
                </a:cubicBezTo>
                <a:cubicBezTo>
                  <a:pt x="834372" y="21985"/>
                  <a:pt x="907099" y="-19195"/>
                  <a:pt x="1056132" y="0"/>
                </a:cubicBezTo>
                <a:cubicBezTo>
                  <a:pt x="1205165" y="19195"/>
                  <a:pt x="1612834" y="-24928"/>
                  <a:pt x="1785366" y="0"/>
                </a:cubicBezTo>
                <a:cubicBezTo>
                  <a:pt x="1957898" y="24928"/>
                  <a:pt x="2149044" y="19108"/>
                  <a:pt x="2363724" y="0"/>
                </a:cubicBezTo>
                <a:cubicBezTo>
                  <a:pt x="2578404" y="-19108"/>
                  <a:pt x="2759981" y="-21788"/>
                  <a:pt x="2942082" y="0"/>
                </a:cubicBezTo>
                <a:cubicBezTo>
                  <a:pt x="3124183" y="21788"/>
                  <a:pt x="3482217" y="8836"/>
                  <a:pt x="3671316" y="0"/>
                </a:cubicBezTo>
                <a:cubicBezTo>
                  <a:pt x="3860415" y="-8836"/>
                  <a:pt x="4058665" y="-25048"/>
                  <a:pt x="4199382" y="0"/>
                </a:cubicBezTo>
                <a:cubicBezTo>
                  <a:pt x="4340099" y="25048"/>
                  <a:pt x="4735096" y="-22088"/>
                  <a:pt x="5029200" y="0"/>
                </a:cubicBezTo>
                <a:cubicBezTo>
                  <a:pt x="5028517" y="5414"/>
                  <a:pt x="5028480" y="12510"/>
                  <a:pt x="5029200" y="18288"/>
                </a:cubicBezTo>
                <a:cubicBezTo>
                  <a:pt x="4891577" y="31493"/>
                  <a:pt x="4684146" y="-2509"/>
                  <a:pt x="4501134" y="18288"/>
                </a:cubicBezTo>
                <a:cubicBezTo>
                  <a:pt x="4318122" y="39085"/>
                  <a:pt x="4030703" y="3672"/>
                  <a:pt x="3872484" y="18288"/>
                </a:cubicBezTo>
                <a:cubicBezTo>
                  <a:pt x="3714265" y="32905"/>
                  <a:pt x="3546134" y="7501"/>
                  <a:pt x="3294126" y="18288"/>
                </a:cubicBezTo>
                <a:cubicBezTo>
                  <a:pt x="3042118" y="29075"/>
                  <a:pt x="2912116" y="11153"/>
                  <a:pt x="2564892" y="18288"/>
                </a:cubicBezTo>
                <a:cubicBezTo>
                  <a:pt x="2217668" y="25423"/>
                  <a:pt x="2095118" y="11659"/>
                  <a:pt x="1835658" y="18288"/>
                </a:cubicBezTo>
                <a:cubicBezTo>
                  <a:pt x="1576198" y="24917"/>
                  <a:pt x="1500897" y="19889"/>
                  <a:pt x="1307592" y="18288"/>
                </a:cubicBezTo>
                <a:cubicBezTo>
                  <a:pt x="1114287" y="16687"/>
                  <a:pt x="961527" y="47453"/>
                  <a:pt x="678942" y="18288"/>
                </a:cubicBezTo>
                <a:cubicBezTo>
                  <a:pt x="396357" y="-10877"/>
                  <a:pt x="271066" y="23005"/>
                  <a:pt x="0" y="18288"/>
                </a:cubicBezTo>
                <a:cubicBezTo>
                  <a:pt x="-306" y="11061"/>
                  <a:pt x="-655" y="7751"/>
                  <a:pt x="0" y="0"/>
                </a:cubicBezTo>
                <a:close/>
              </a:path>
            </a:pathLst>
          </a:custGeom>
          <a:solidFill>
            <a:srgbClr val="FFFFFF"/>
          </a:solidFill>
          <a:ln w="38100" cap="rnd">
            <a:solidFill>
              <a:srgbClr val="FFFFFF"/>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C47F9BFF-2DC5-4C7B-AD68-F2366A356B24}"/>
              </a:ext>
            </a:extLst>
          </p:cNvPr>
          <p:cNvSpPr>
            <a:spLocks noGrp="1"/>
          </p:cNvSpPr>
          <p:nvPr>
            <p:ph idx="1"/>
          </p:nvPr>
        </p:nvSpPr>
        <p:spPr>
          <a:xfrm>
            <a:off x="5759354" y="2798064"/>
            <a:ext cx="5461095" cy="3417611"/>
          </a:xfrm>
        </p:spPr>
        <p:txBody>
          <a:bodyPr anchor="t">
            <a:normAutofit/>
          </a:bodyPr>
          <a:lstStyle/>
          <a:p>
            <a:pPr marL="0" indent="0" algn="just">
              <a:buNone/>
            </a:pPr>
            <a:r>
              <a:rPr lang="fr-BE" sz="2200" dirty="0">
                <a:solidFill>
                  <a:srgbClr val="FFFFFF"/>
                </a:solidFill>
              </a:rPr>
              <a:t>Bien que cette disposition constitue le reflet de la volonté d’une répartition équitable des charges fiscales entre tous les citoyens et l’État, l’on peut toutefois s’interroger sur l’utilité d’imposer à l’administration le respect de règles procédurales dans la mesure où leur violation se trouve</a:t>
            </a:r>
            <a:r>
              <a:rPr lang="fr-BE" sz="2200" i="1" dirty="0">
                <a:solidFill>
                  <a:srgbClr val="FFFFFF"/>
                </a:solidFill>
              </a:rPr>
              <a:t> in fine</a:t>
            </a:r>
            <a:r>
              <a:rPr lang="fr-BE" sz="2200" dirty="0">
                <a:solidFill>
                  <a:srgbClr val="FFFFFF"/>
                </a:solidFill>
              </a:rPr>
              <a:t>, en raison de l’article 356 du C.I.R. 92, privée de toute sanction…</a:t>
            </a:r>
          </a:p>
          <a:p>
            <a:pPr marL="0" indent="0">
              <a:buNone/>
            </a:pPr>
            <a:endParaRPr lang="fr-BE" sz="2200" dirty="0">
              <a:solidFill>
                <a:srgbClr val="FFFFFF"/>
              </a:solidFill>
            </a:endParaRPr>
          </a:p>
        </p:txBody>
      </p:sp>
    </p:spTree>
    <p:extLst>
      <p:ext uri="{BB962C8B-B14F-4D97-AF65-F5344CB8AC3E}">
        <p14:creationId xmlns:p14="http://schemas.microsoft.com/office/powerpoint/2010/main" val="40837185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FE303284-4CC3-498B-AC6D-CE4A16D1F475}"/>
              </a:ext>
            </a:extLst>
          </p:cNvPr>
          <p:cNvSpPr>
            <a:spLocks noGrp="1"/>
          </p:cNvSpPr>
          <p:nvPr>
            <p:ph type="title"/>
          </p:nvPr>
        </p:nvSpPr>
        <p:spPr>
          <a:xfrm>
            <a:off x="838200" y="365125"/>
            <a:ext cx="10515600" cy="1325563"/>
          </a:xfrm>
        </p:spPr>
        <p:txBody>
          <a:bodyPr>
            <a:normAutofit fontScale="90000"/>
          </a:bodyPr>
          <a:lstStyle/>
          <a:p>
            <a:pPr algn="just"/>
            <a:r>
              <a:rPr lang="fr-BE" sz="5400" u="sng" dirty="0"/>
              <a:t>Deuxième condition</a:t>
            </a:r>
            <a:r>
              <a:rPr lang="fr-BE" sz="5400" dirty="0"/>
              <a:t> : annulation de la cotisation primitive</a:t>
            </a:r>
          </a:p>
        </p:txBody>
      </p:sp>
      <p:sp>
        <p:nvSpPr>
          <p:cNvPr id="2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38F0BA94-C736-4B52-8B84-18F2ABD79FFC}"/>
              </a:ext>
            </a:extLst>
          </p:cNvPr>
          <p:cNvSpPr>
            <a:spLocks noGrp="1"/>
          </p:cNvSpPr>
          <p:nvPr>
            <p:ph idx="1"/>
          </p:nvPr>
        </p:nvSpPr>
        <p:spPr>
          <a:xfrm>
            <a:off x="838200" y="1929384"/>
            <a:ext cx="10515600" cy="4251960"/>
          </a:xfrm>
        </p:spPr>
        <p:txBody>
          <a:bodyPr>
            <a:normAutofit lnSpcReduction="10000"/>
          </a:bodyPr>
          <a:lstStyle/>
          <a:p>
            <a:pPr algn="just">
              <a:spcBef>
                <a:spcPts val="0"/>
              </a:spcBef>
            </a:pPr>
            <a:r>
              <a:rPr lang="fr-BE" sz="2200" dirty="0"/>
              <a:t>En règle:	L’article 356 du C.I.R. 92 prévoit la possibilité de soumettre au juge une 			cotisation subsidiaire lorsque la cotisation primitive a été </a:t>
            </a:r>
            <a:r>
              <a:rPr lang="fr-BE" sz="2200" u="sng" dirty="0"/>
              <a:t>annulée</a:t>
            </a:r>
          </a:p>
          <a:p>
            <a:pPr marL="0" indent="0" algn="just">
              <a:spcBef>
                <a:spcPts val="0"/>
              </a:spcBef>
              <a:buNone/>
            </a:pPr>
            <a:endParaRPr lang="fr-BE" sz="2200" u="sng" dirty="0"/>
          </a:p>
          <a:p>
            <a:pPr algn="just">
              <a:spcBef>
                <a:spcPts val="0"/>
              </a:spcBef>
            </a:pPr>
            <a:r>
              <a:rPr lang="fr-BE" sz="2200" dirty="0"/>
              <a:t>Quid en cas de cotisation dégrevée ? 	Cass., 6 février 1962, </a:t>
            </a:r>
            <a:r>
              <a:rPr lang="fr-BE" sz="2200" i="1" dirty="0"/>
              <a:t>J.P.D.F</a:t>
            </a:r>
            <a:r>
              <a:rPr lang="fr-BE" sz="2200" dirty="0"/>
              <a:t>., 1962, p. 243</a:t>
            </a:r>
          </a:p>
          <a:p>
            <a:pPr marL="0" indent="0" algn="just">
              <a:spcBef>
                <a:spcPts val="0"/>
              </a:spcBef>
              <a:buNone/>
            </a:pPr>
            <a:r>
              <a:rPr lang="fr-BE" sz="2200" dirty="0"/>
              <a:t>					Cass., 22 octobre 1992, </a:t>
            </a:r>
            <a:r>
              <a:rPr lang="fr-BE" sz="2200" dirty="0">
                <a:hlinkClick r:id="rId2"/>
              </a:rPr>
              <a:t>www.taxwin.be</a:t>
            </a:r>
            <a:r>
              <a:rPr lang="fr-BE" sz="2200" dirty="0"/>
              <a:t> </a:t>
            </a:r>
          </a:p>
          <a:p>
            <a:pPr marL="0" indent="0" algn="just">
              <a:spcBef>
                <a:spcPts val="0"/>
              </a:spcBef>
              <a:buNone/>
            </a:pPr>
            <a:r>
              <a:rPr lang="fr-BE" sz="2200" dirty="0"/>
              <a:t>					</a:t>
            </a:r>
          </a:p>
          <a:p>
            <a:pPr marL="0" indent="0" algn="just">
              <a:spcBef>
                <a:spcPts val="0"/>
              </a:spcBef>
              <a:buNone/>
            </a:pPr>
            <a:r>
              <a:rPr lang="fr-BE" sz="2200" dirty="0"/>
              <a:t>					Ni le texte de loi, ni les travaux préparatoires ne 						permettent d’établir une distinction entre le cas où 					la cotisation initiale a été déclaré nulle et le cas où 					elle a été dégrevée.</a:t>
            </a:r>
          </a:p>
          <a:p>
            <a:pPr marL="0" indent="0" algn="just">
              <a:spcBef>
                <a:spcPts val="0"/>
              </a:spcBef>
              <a:buNone/>
            </a:pPr>
            <a:endParaRPr lang="fr-BE" sz="2200" dirty="0"/>
          </a:p>
          <a:p>
            <a:pPr marL="0" indent="0" algn="just">
              <a:spcBef>
                <a:spcPts val="0"/>
              </a:spcBef>
              <a:buNone/>
            </a:pPr>
            <a:r>
              <a:rPr lang="fr-BE" sz="2200" dirty="0"/>
              <a:t>					Pour la Cour, un dégrèvement est une annulation 					partielle, de sorte que l’article 356 du C.I.R. 92 est 					applicable en cas de dégrèvement. </a:t>
            </a:r>
          </a:p>
          <a:p>
            <a:pPr marL="0" indent="0" algn="just">
              <a:spcBef>
                <a:spcPts val="0"/>
              </a:spcBef>
              <a:buNone/>
            </a:pPr>
            <a:r>
              <a:rPr lang="fr-BE" sz="2200" dirty="0"/>
              <a:t>	</a:t>
            </a:r>
          </a:p>
          <a:p>
            <a:pPr algn="just">
              <a:spcBef>
                <a:spcPts val="0"/>
              </a:spcBef>
            </a:pPr>
            <a:endParaRPr lang="fr-BE" sz="2200" u="sng" dirty="0"/>
          </a:p>
          <a:p>
            <a:endParaRPr lang="fr-BE" sz="2200" dirty="0"/>
          </a:p>
        </p:txBody>
      </p:sp>
    </p:spTree>
    <p:extLst>
      <p:ext uri="{BB962C8B-B14F-4D97-AF65-F5344CB8AC3E}">
        <p14:creationId xmlns:p14="http://schemas.microsoft.com/office/powerpoint/2010/main" val="2754308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ADE1D52E-3C21-42D0-9339-9FD470356C9A}"/>
              </a:ext>
            </a:extLst>
          </p:cNvPr>
          <p:cNvSpPr>
            <a:spLocks noGrp="1"/>
          </p:cNvSpPr>
          <p:nvPr>
            <p:ph type="title"/>
          </p:nvPr>
        </p:nvSpPr>
        <p:spPr>
          <a:xfrm>
            <a:off x="838200" y="365125"/>
            <a:ext cx="10515600" cy="1325563"/>
          </a:xfrm>
        </p:spPr>
        <p:txBody>
          <a:bodyPr>
            <a:normAutofit fontScale="90000"/>
          </a:bodyPr>
          <a:lstStyle/>
          <a:p>
            <a:pPr algn="just"/>
            <a:r>
              <a:rPr lang="fr-BE" sz="5400" u="sng" dirty="0"/>
              <a:t>Deuxième condition</a:t>
            </a:r>
            <a:r>
              <a:rPr lang="fr-BE" sz="5400" dirty="0"/>
              <a:t> : annulation de la cotisation primitive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D683D624-E2B7-48E4-A893-E968CB76C929}"/>
              </a:ext>
            </a:extLst>
          </p:cNvPr>
          <p:cNvSpPr>
            <a:spLocks noGrp="1"/>
          </p:cNvSpPr>
          <p:nvPr>
            <p:ph idx="1"/>
          </p:nvPr>
        </p:nvSpPr>
        <p:spPr>
          <a:xfrm>
            <a:off x="838200" y="1929384"/>
            <a:ext cx="10515600" cy="4251960"/>
          </a:xfrm>
        </p:spPr>
        <p:txBody>
          <a:bodyPr>
            <a:normAutofit lnSpcReduction="10000"/>
          </a:bodyPr>
          <a:lstStyle/>
          <a:p>
            <a:pPr algn="just">
              <a:spcBef>
                <a:spcPts val="0"/>
              </a:spcBef>
            </a:pPr>
            <a:r>
              <a:rPr lang="fr-BE" sz="2200" dirty="0"/>
              <a:t>Position de la doctrine :	Il faut distinguer l’annulation du dégrèvement</a:t>
            </a:r>
          </a:p>
          <a:p>
            <a:pPr marL="0" indent="0" algn="just">
              <a:spcBef>
                <a:spcPts val="0"/>
              </a:spcBef>
              <a:buNone/>
            </a:pPr>
            <a:r>
              <a:rPr lang="fr-BE" sz="2200" dirty="0"/>
              <a:t>				</a:t>
            </a:r>
          </a:p>
          <a:p>
            <a:pPr marL="0" indent="0" algn="just">
              <a:spcBef>
                <a:spcPts val="0"/>
              </a:spcBef>
              <a:buNone/>
            </a:pPr>
            <a:r>
              <a:rPr lang="fr-BE" sz="2200" dirty="0"/>
              <a:t>				Une cotisation doit être :</a:t>
            </a:r>
          </a:p>
          <a:p>
            <a:pPr marL="0" indent="0" algn="just">
              <a:spcBef>
                <a:spcPts val="0"/>
              </a:spcBef>
              <a:buNone/>
            </a:pPr>
            <a:endParaRPr lang="fr-BE" sz="2200" dirty="0"/>
          </a:p>
          <a:p>
            <a:pPr marL="0" indent="0" algn="just">
              <a:spcBef>
                <a:spcPts val="0"/>
              </a:spcBef>
              <a:buNone/>
            </a:pPr>
            <a:r>
              <a:rPr lang="fr-BE" sz="2200" dirty="0"/>
              <a:t>				— annulée quand elle est établie en violation d’une règle 				légale autre qu’une règle relative à l’établissement de 					l’assiette imposable (ex. : violation du délai de réponse à 				un avis rectificatif ou à une notification d’imposition 					d’office, absence de motivation de cet  avis ou de cette 					notification, erreur de qualification d’un revenu, taxation à 				charge d’un exercice d’imposition erroné, </a:t>
            </a:r>
            <a:r>
              <a:rPr lang="fr-BE" sz="2200" i="1" dirty="0"/>
              <a:t>etc</a:t>
            </a:r>
            <a:r>
              <a:rPr lang="fr-BE" sz="2200" dirty="0"/>
              <a:t>.)</a:t>
            </a:r>
          </a:p>
          <a:p>
            <a:pPr marL="0" indent="0" algn="just">
              <a:spcBef>
                <a:spcPts val="0"/>
              </a:spcBef>
              <a:buNone/>
            </a:pPr>
            <a:endParaRPr lang="fr-BE" sz="2200" dirty="0"/>
          </a:p>
          <a:p>
            <a:pPr marL="0" indent="0" algn="just">
              <a:spcBef>
                <a:spcPts val="0"/>
              </a:spcBef>
              <a:buNone/>
            </a:pPr>
            <a:r>
              <a:rPr lang="fr-BE" sz="2200" dirty="0"/>
              <a:t>				— dégrevée quand le litige porte sur l’assiette imposable 				elle-même, c’est-à-dire sur l’existence ou la preuve de 					l’existence des revenus imposés</a:t>
            </a:r>
            <a:endParaRPr lang="fr-BE" sz="1800" dirty="0"/>
          </a:p>
          <a:p>
            <a:endParaRPr lang="fr-BE" sz="2200" dirty="0"/>
          </a:p>
        </p:txBody>
      </p:sp>
    </p:spTree>
    <p:extLst>
      <p:ext uri="{BB962C8B-B14F-4D97-AF65-F5344CB8AC3E}">
        <p14:creationId xmlns:p14="http://schemas.microsoft.com/office/powerpoint/2010/main" val="88682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7D4526F3-FD9B-46DD-B116-CBCB736B655C}"/>
              </a:ext>
            </a:extLst>
          </p:cNvPr>
          <p:cNvSpPr>
            <a:spLocks noGrp="1"/>
          </p:cNvSpPr>
          <p:nvPr>
            <p:ph type="title"/>
          </p:nvPr>
        </p:nvSpPr>
        <p:spPr>
          <a:xfrm>
            <a:off x="838200" y="365125"/>
            <a:ext cx="10515600" cy="1325563"/>
          </a:xfrm>
        </p:spPr>
        <p:txBody>
          <a:bodyPr>
            <a:normAutofit fontScale="90000"/>
          </a:bodyPr>
          <a:lstStyle/>
          <a:p>
            <a:pPr algn="just"/>
            <a:r>
              <a:rPr lang="fr-BE" sz="5400" u="sng" dirty="0"/>
              <a:t>Deuxième condition</a:t>
            </a:r>
            <a:r>
              <a:rPr lang="fr-BE" sz="5400" dirty="0"/>
              <a:t> : annulation de la cotisation primitive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81CD142A-426C-48C7-9F10-E30203FE30D2}"/>
              </a:ext>
            </a:extLst>
          </p:cNvPr>
          <p:cNvSpPr>
            <a:spLocks noGrp="1"/>
          </p:cNvSpPr>
          <p:nvPr>
            <p:ph idx="1"/>
          </p:nvPr>
        </p:nvSpPr>
        <p:spPr>
          <a:xfrm>
            <a:off x="838200" y="1929384"/>
            <a:ext cx="10515600" cy="4251960"/>
          </a:xfrm>
        </p:spPr>
        <p:txBody>
          <a:bodyPr>
            <a:normAutofit lnSpcReduction="10000"/>
          </a:bodyPr>
          <a:lstStyle/>
          <a:p>
            <a:pPr>
              <a:spcBef>
                <a:spcPts val="0"/>
              </a:spcBef>
            </a:pPr>
            <a:r>
              <a:rPr lang="fr-BE" sz="2200" dirty="0"/>
              <a:t>Position de la jurisprudence :	Liège, 29 mai 1991, </a:t>
            </a:r>
            <a:r>
              <a:rPr lang="fr-BE" sz="2200" i="1" dirty="0"/>
              <a:t>F.J.F</a:t>
            </a:r>
            <a:r>
              <a:rPr lang="fr-BE" sz="2200" dirty="0"/>
              <a:t>., n°92/208</a:t>
            </a:r>
          </a:p>
          <a:p>
            <a:pPr marL="0" indent="0">
              <a:spcBef>
                <a:spcPts val="0"/>
              </a:spcBef>
              <a:buNone/>
            </a:pPr>
            <a:r>
              <a:rPr lang="fr-BE" sz="2200" dirty="0"/>
              <a:t>				Bruxelles, 25 mai 2005, </a:t>
            </a:r>
            <a:r>
              <a:rPr lang="fr-BE" sz="2200" i="1" dirty="0"/>
              <a:t>R.G.C.F</a:t>
            </a:r>
            <a:r>
              <a:rPr lang="fr-BE" sz="2200" dirty="0"/>
              <a:t>., 2006/5, p. 320-323					Bruxelles, 8 juin 2001, </a:t>
            </a:r>
            <a:r>
              <a:rPr lang="fr-BE" sz="2200" i="1" dirty="0"/>
              <a:t>T.F.R</a:t>
            </a:r>
            <a:r>
              <a:rPr lang="fr-BE" sz="2200" dirty="0"/>
              <a:t>., 2002, n°218, 2002/22, p. 324</a:t>
            </a:r>
          </a:p>
          <a:p>
            <a:pPr marL="0" indent="0">
              <a:spcBef>
                <a:spcPts val="0"/>
              </a:spcBef>
              <a:buNone/>
            </a:pPr>
            <a:endParaRPr lang="fr-BE" sz="2200" dirty="0"/>
          </a:p>
          <a:p>
            <a:pPr marL="0" indent="0">
              <a:spcBef>
                <a:spcPts val="0"/>
              </a:spcBef>
              <a:buNone/>
            </a:pPr>
            <a:r>
              <a:rPr lang="fr-BE" sz="2200" dirty="0"/>
              <a:t>				</a:t>
            </a:r>
            <a:r>
              <a:rPr lang="fr-BE" sz="2200" u="sng" dirty="0"/>
              <a:t>Dégrèvement</a:t>
            </a:r>
            <a:r>
              <a:rPr lang="fr-BE" sz="2200" dirty="0"/>
              <a:t> : quand l’erreur de l’administration consiste 				dans l’application légale d’une règle de droit erronément 				mise en pratique en fonction des données de la cause.</a:t>
            </a:r>
          </a:p>
          <a:p>
            <a:pPr marL="0" indent="0">
              <a:spcBef>
                <a:spcPts val="0"/>
              </a:spcBef>
              <a:buNone/>
            </a:pPr>
            <a:endParaRPr lang="fr-BE" sz="2200" i="1" u="sng" dirty="0"/>
          </a:p>
          <a:p>
            <a:pPr marL="0" indent="0">
              <a:spcBef>
                <a:spcPts val="0"/>
              </a:spcBef>
              <a:buNone/>
            </a:pPr>
            <a:r>
              <a:rPr lang="fr-BE" sz="2200" i="1" dirty="0"/>
              <a:t>				</a:t>
            </a:r>
            <a:r>
              <a:rPr lang="fr-BE" sz="2200" i="1" u="sng" dirty="0"/>
              <a:t>Contra</a:t>
            </a:r>
            <a:r>
              <a:rPr lang="fr-BE" sz="2200" dirty="0"/>
              <a:t> : 	Bruxelles, 6 décembre 2017, R.G. 							n°2013/FR/47, inédit</a:t>
            </a:r>
          </a:p>
          <a:p>
            <a:pPr marL="0" indent="0">
              <a:spcBef>
                <a:spcPts val="0"/>
              </a:spcBef>
              <a:buNone/>
            </a:pPr>
            <a:r>
              <a:rPr lang="fr-BE" sz="2200" dirty="0"/>
              <a:t>						</a:t>
            </a:r>
          </a:p>
          <a:p>
            <a:pPr marL="0" indent="0">
              <a:spcBef>
                <a:spcPts val="0"/>
              </a:spcBef>
              <a:buNone/>
            </a:pPr>
            <a:r>
              <a:rPr lang="fr-BE" sz="2200" dirty="0"/>
              <a:t>						A prononcé l’annulation de la cotisation 							alors que l’administration avait fait une 							mauvaise application aux données de la 							cause.</a:t>
            </a:r>
          </a:p>
        </p:txBody>
      </p:sp>
    </p:spTree>
    <p:extLst>
      <p:ext uri="{BB962C8B-B14F-4D97-AF65-F5344CB8AC3E}">
        <p14:creationId xmlns:p14="http://schemas.microsoft.com/office/powerpoint/2010/main" val="2676477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53CFE29C-4462-4657-8C09-CF4BC7C99C84}"/>
              </a:ext>
            </a:extLst>
          </p:cNvPr>
          <p:cNvSpPr>
            <a:spLocks noGrp="1"/>
          </p:cNvSpPr>
          <p:nvPr>
            <p:ph type="title"/>
          </p:nvPr>
        </p:nvSpPr>
        <p:spPr>
          <a:xfrm>
            <a:off x="838200" y="365125"/>
            <a:ext cx="10515600" cy="1325563"/>
          </a:xfrm>
        </p:spPr>
        <p:txBody>
          <a:bodyPr>
            <a:normAutofit fontScale="90000"/>
          </a:bodyPr>
          <a:lstStyle/>
          <a:p>
            <a:pPr algn="just"/>
            <a:r>
              <a:rPr lang="fr-BE" sz="5400" u="sng" dirty="0"/>
              <a:t>Deuxième condition</a:t>
            </a:r>
            <a:r>
              <a:rPr lang="fr-BE" sz="5400" dirty="0"/>
              <a:t> : annulation de la cotisation primitive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8B2B797D-1FAB-44AA-B14B-2249F5484E66}"/>
              </a:ext>
            </a:extLst>
          </p:cNvPr>
          <p:cNvSpPr>
            <a:spLocks noGrp="1"/>
          </p:cNvSpPr>
          <p:nvPr>
            <p:ph idx="1"/>
          </p:nvPr>
        </p:nvSpPr>
        <p:spPr>
          <a:xfrm>
            <a:off x="838200" y="1929384"/>
            <a:ext cx="10515600" cy="4251960"/>
          </a:xfrm>
        </p:spPr>
        <p:txBody>
          <a:bodyPr>
            <a:normAutofit fontScale="92500"/>
          </a:bodyPr>
          <a:lstStyle/>
          <a:p>
            <a:pPr algn="just">
              <a:spcBef>
                <a:spcPts val="0"/>
              </a:spcBef>
            </a:pPr>
            <a:r>
              <a:rPr lang="fr-BE" sz="2200" dirty="0"/>
              <a:t>Autorité de la chose jugée :	Selon certains, la distinction entre annulation et 						dégrèvement de l’impôt est dénuée de toutes conséquences					pratiques : il suffit que la cotisation ait été établie en violation 				d’une règle légale autre qu’une règle relative à la prescription et 				que la nouvelle cotisation établie en tout ou en partie des 					mêmes éléments d’imposition ne se heurte pas à l’autorité de la 				chose jugée de la décision, eu égard à la motivation de celle-ci,</a:t>
            </a:r>
          </a:p>
          <a:p>
            <a:pPr marL="0" indent="0" algn="just">
              <a:spcBef>
                <a:spcPts val="0"/>
              </a:spcBef>
              <a:buNone/>
            </a:pPr>
            <a:endParaRPr lang="fr-BE" sz="2200" dirty="0"/>
          </a:p>
          <a:p>
            <a:pPr marL="0" indent="0" algn="just">
              <a:spcBef>
                <a:spcPts val="0"/>
              </a:spcBef>
              <a:buNone/>
            </a:pPr>
            <a:r>
              <a:rPr lang="fr-BE" sz="2200" dirty="0"/>
              <a:t>				Cass., 15 septembre 2000, </a:t>
            </a:r>
            <a:r>
              <a:rPr lang="fr-BE" sz="2200" dirty="0">
                <a:hlinkClick r:id="rId2"/>
              </a:rPr>
              <a:t>www.taxwin.be</a:t>
            </a:r>
            <a:r>
              <a:rPr lang="fr-BE" sz="2200" dirty="0"/>
              <a:t> : </a:t>
            </a:r>
          </a:p>
          <a:p>
            <a:pPr marL="0" indent="0" algn="just">
              <a:spcBef>
                <a:spcPts val="0"/>
              </a:spcBef>
              <a:buNone/>
            </a:pPr>
            <a:endParaRPr lang="fr-BE" sz="2200" dirty="0"/>
          </a:p>
          <a:p>
            <a:pPr marL="0" indent="0" algn="just">
              <a:spcBef>
                <a:spcPts val="0"/>
              </a:spcBef>
              <a:buNone/>
            </a:pPr>
            <a:r>
              <a:rPr lang="fr-BE" sz="2200" dirty="0"/>
              <a:t>				Pour apprécier la portée de l’autorité de la chose jugée attachée				à la décision qui a dégrevé l’imposition d’origine, il ne faut pas 				seulement avoir égard au terme « dégrèvement », qui est utilisé 				dans cette décision, mais aussi au motif qui est à la base de ce 				terme.</a:t>
            </a:r>
          </a:p>
        </p:txBody>
      </p:sp>
    </p:spTree>
    <p:extLst>
      <p:ext uri="{BB962C8B-B14F-4D97-AF65-F5344CB8AC3E}">
        <p14:creationId xmlns:p14="http://schemas.microsoft.com/office/powerpoint/2010/main" val="3202596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re 1">
            <a:extLst>
              <a:ext uri="{FF2B5EF4-FFF2-40B4-BE49-F238E27FC236}">
                <a16:creationId xmlns:a16="http://schemas.microsoft.com/office/drawing/2014/main" id="{F3F86A8C-391C-427A-9A1D-564745F88144}"/>
              </a:ext>
            </a:extLst>
          </p:cNvPr>
          <p:cNvSpPr>
            <a:spLocks noGrp="1"/>
          </p:cNvSpPr>
          <p:nvPr>
            <p:ph type="title"/>
          </p:nvPr>
        </p:nvSpPr>
        <p:spPr>
          <a:xfrm>
            <a:off x="838200" y="365125"/>
            <a:ext cx="10515600" cy="1325563"/>
          </a:xfrm>
        </p:spPr>
        <p:txBody>
          <a:bodyPr>
            <a:normAutofit fontScale="90000"/>
          </a:bodyPr>
          <a:lstStyle/>
          <a:p>
            <a:pPr algn="just"/>
            <a:r>
              <a:rPr lang="fr-BE" sz="5400" u="sng" dirty="0"/>
              <a:t>Deuxième condition</a:t>
            </a:r>
            <a:r>
              <a:rPr lang="fr-BE" sz="5400" dirty="0"/>
              <a:t> : annulation de la cotisation primitive</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E463848F-7B19-4D63-B974-CDAE54A3EA38}"/>
              </a:ext>
            </a:extLst>
          </p:cNvPr>
          <p:cNvSpPr>
            <a:spLocks noGrp="1"/>
          </p:cNvSpPr>
          <p:nvPr>
            <p:ph idx="1"/>
          </p:nvPr>
        </p:nvSpPr>
        <p:spPr>
          <a:xfrm>
            <a:off x="838200" y="1929384"/>
            <a:ext cx="10515600" cy="4251960"/>
          </a:xfrm>
        </p:spPr>
        <p:txBody>
          <a:bodyPr>
            <a:normAutofit fontScale="70000" lnSpcReduction="20000"/>
          </a:bodyPr>
          <a:lstStyle/>
          <a:p>
            <a:pPr>
              <a:spcBef>
                <a:spcPts val="0"/>
              </a:spcBef>
            </a:pPr>
            <a:r>
              <a:rPr lang="fr-BE" sz="2200" dirty="0"/>
              <a:t>Annulation d’une cotisation arbitraire :	</a:t>
            </a:r>
          </a:p>
          <a:p>
            <a:pPr marL="0" indent="0">
              <a:spcBef>
                <a:spcPts val="0"/>
              </a:spcBef>
              <a:buNone/>
            </a:pPr>
            <a:endParaRPr lang="fr-BE" sz="2200" dirty="0"/>
          </a:p>
          <a:p>
            <a:pPr marL="0" indent="0">
              <a:spcBef>
                <a:spcPts val="0"/>
              </a:spcBef>
              <a:buNone/>
            </a:pPr>
            <a:r>
              <a:rPr lang="fr-BE" sz="2200" dirty="0"/>
              <a:t>	</a:t>
            </a:r>
            <a:r>
              <a:rPr lang="pt-BR" sz="2200" dirty="0"/>
              <a:t>Cass., 22 mai 2015, R.G. F.13.0169.N, </a:t>
            </a:r>
            <a:r>
              <a:rPr lang="pt-BR" sz="2200" dirty="0">
                <a:hlinkClick r:id="rId2"/>
              </a:rPr>
              <a:t>www.taxwin.be</a:t>
            </a:r>
            <a:r>
              <a:rPr lang="pt-BR" sz="2200" dirty="0"/>
              <a:t> &amp; Cass., 26 mai 2016, R.G. F.14.0154.N, </a:t>
            </a:r>
            <a:r>
              <a:rPr lang="pt-BR" sz="2200" dirty="0">
                <a:hlinkClick r:id="rId2"/>
              </a:rPr>
              <a:t>www.taxwin.be</a:t>
            </a:r>
            <a:endParaRPr lang="pt-BR" sz="2200" dirty="0"/>
          </a:p>
          <a:p>
            <a:pPr marL="0" indent="0">
              <a:spcBef>
                <a:spcPts val="0"/>
              </a:spcBef>
              <a:buNone/>
            </a:pPr>
            <a:endParaRPr lang="pt-BR" sz="2200" dirty="0"/>
          </a:p>
          <a:p>
            <a:pPr marL="0" indent="0" algn="just">
              <a:spcBef>
                <a:spcPts val="0"/>
              </a:spcBef>
              <a:buNone/>
            </a:pPr>
            <a:r>
              <a:rPr lang="pt-BR" sz="2200" dirty="0"/>
              <a:t>	</a:t>
            </a:r>
            <a:r>
              <a:rPr lang="fr-BE" sz="2200" dirty="0"/>
              <a:t>=&gt; Lorsque la cotisation primitive est annulée pour cause d’arbitraire, une nouvelle cotisation n’est possible 	que si le caractère arbitraire porte sur le mode d’établissement de la base imposable </a:t>
            </a:r>
          </a:p>
          <a:p>
            <a:pPr marL="0" indent="0" algn="just">
              <a:spcBef>
                <a:spcPts val="0"/>
              </a:spcBef>
              <a:buNone/>
            </a:pPr>
            <a:endParaRPr lang="fr-BE" sz="2200" dirty="0"/>
          </a:p>
          <a:p>
            <a:pPr marL="0" indent="0" algn="just">
              <a:spcBef>
                <a:spcPts val="0"/>
              </a:spcBef>
              <a:buNone/>
            </a:pPr>
            <a:r>
              <a:rPr lang="fr-BE" sz="2200" dirty="0"/>
              <a:t>	=&gt; A l’inverse, une nouvelle cotisation n’est pas possible si le caractère arbitraire porte sur l’existence-même de la base 	imposable</a:t>
            </a:r>
            <a:endParaRPr lang="pt-BR" sz="2200" dirty="0"/>
          </a:p>
          <a:p>
            <a:pPr marL="0" indent="0">
              <a:spcBef>
                <a:spcPts val="0"/>
              </a:spcBef>
              <a:buNone/>
            </a:pPr>
            <a:r>
              <a:rPr lang="pt-BR" sz="2200" dirty="0"/>
              <a:t>	</a:t>
            </a:r>
          </a:p>
          <a:p>
            <a:pPr>
              <a:spcBef>
                <a:spcPts val="0"/>
              </a:spcBef>
            </a:pPr>
            <a:r>
              <a:rPr lang="pt-BR" sz="2200" dirty="0"/>
              <a:t>Exemple : </a:t>
            </a:r>
          </a:p>
          <a:p>
            <a:pPr marL="0" indent="0">
              <a:spcBef>
                <a:spcPts val="0"/>
              </a:spcBef>
              <a:buNone/>
            </a:pPr>
            <a:endParaRPr lang="pt-BR" sz="2200" dirty="0"/>
          </a:p>
          <a:p>
            <a:pPr marL="0" indent="0">
              <a:spcBef>
                <a:spcPts val="0"/>
              </a:spcBef>
              <a:buNone/>
            </a:pPr>
            <a:r>
              <a:rPr lang="fr-BE" sz="2200" dirty="0"/>
              <a:t>	* un contribuable exploite une brasserie et l’administration déduit de ce seul fait (et donc de manière arbitraire) qu’il 	doit exister un revenu résultant de la fourniture de repas chauds </a:t>
            </a:r>
          </a:p>
          <a:p>
            <a:pPr marL="0" indent="0">
              <a:spcBef>
                <a:spcPts val="0"/>
              </a:spcBef>
              <a:buNone/>
            </a:pPr>
            <a:endParaRPr lang="fr-BE" sz="2200" dirty="0"/>
          </a:p>
          <a:p>
            <a:pPr marL="0" indent="0">
              <a:spcBef>
                <a:spcPts val="0"/>
              </a:spcBef>
              <a:buNone/>
            </a:pPr>
            <a:r>
              <a:rPr lang="fr-BE" sz="2200" dirty="0"/>
              <a:t>	=&gt; le caractère arbitraire se rapporte manifestement à « l’existence de la base imposable » : une cotisation subsidiaire 	n’est plus possible</a:t>
            </a:r>
          </a:p>
          <a:p>
            <a:pPr marL="0" indent="0">
              <a:spcBef>
                <a:spcPts val="0"/>
              </a:spcBef>
              <a:buNone/>
            </a:pPr>
            <a:endParaRPr lang="fr-BE" sz="2200" dirty="0"/>
          </a:p>
          <a:p>
            <a:pPr marL="0" indent="0">
              <a:spcBef>
                <a:spcPts val="0"/>
              </a:spcBef>
              <a:buNone/>
            </a:pPr>
            <a:r>
              <a:rPr lang="fr-BE" sz="2200" dirty="0"/>
              <a:t>	* l’administration constate que des repas chauds sont effectivement fournis dans ladite brasserie et détermine ensuite la 	consommation de boissons lors de ces repas en appliquant un critère qui est sans aucun rapport avec le nombre réel et la 	véritable nature des consommations servies</a:t>
            </a:r>
          </a:p>
          <a:p>
            <a:pPr marL="0" indent="0">
              <a:spcBef>
                <a:spcPts val="0"/>
              </a:spcBef>
              <a:buNone/>
            </a:pPr>
            <a:endParaRPr lang="fr-BE" sz="2200" dirty="0"/>
          </a:p>
          <a:p>
            <a:pPr marL="0" indent="0">
              <a:spcBef>
                <a:spcPts val="0"/>
              </a:spcBef>
              <a:buNone/>
            </a:pPr>
            <a:r>
              <a:rPr lang="fr-BE" sz="2200" dirty="0"/>
              <a:t>	=&gt; dans ce cas, le caractère arbitraire ne porte pas sur « l’existence de la base imposable », mais sur le « mode 	d’établissement » de la base imposable : une cotisation subsidiaire serait encore possible.</a:t>
            </a:r>
          </a:p>
        </p:txBody>
      </p:sp>
    </p:spTree>
    <p:extLst>
      <p:ext uri="{BB962C8B-B14F-4D97-AF65-F5344CB8AC3E}">
        <p14:creationId xmlns:p14="http://schemas.microsoft.com/office/powerpoint/2010/main" val="343021191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59F691BFA24345AD6B6433EBE2A9D4" ma:contentTypeVersion="13" ma:contentTypeDescription="Create a new document." ma:contentTypeScope="" ma:versionID="ea7e5e0ef0fc1f9cbde68a3c43993e49">
  <xsd:schema xmlns:xsd="http://www.w3.org/2001/XMLSchema" xmlns:xs="http://www.w3.org/2001/XMLSchema" xmlns:p="http://schemas.microsoft.com/office/2006/metadata/properties" xmlns:ns3="459f1691-580f-483d-8ffe-d43da28818dc" xmlns:ns4="e205f391-5409-4025-8e05-34624b8e2b60" targetNamespace="http://schemas.microsoft.com/office/2006/metadata/properties" ma:root="true" ma:fieldsID="7cf0501336cda4ece6e8d344d3f02461" ns3:_="" ns4:_="">
    <xsd:import namespace="459f1691-580f-483d-8ffe-d43da28818dc"/>
    <xsd:import namespace="e205f391-5409-4025-8e05-34624b8e2b60"/>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OCR" minOccurs="0"/>
                <xsd:element ref="ns3:MediaServiceDateTaken"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9f1691-580f-483d-8ffe-d43da28818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205f391-5409-4025-8e05-34624b8e2b6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9E79776-AF53-4CFE-AF2C-5FB40F72CF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59f1691-580f-483d-8ffe-d43da28818dc"/>
    <ds:schemaRef ds:uri="e205f391-5409-4025-8e05-34624b8e2b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58CC050-21DF-416D-AC09-949B96100FDE}">
  <ds:schemaRefs>
    <ds:schemaRef ds:uri="http://schemas.microsoft.com/sharepoint/v3/contenttype/forms"/>
  </ds:schemaRefs>
</ds:datastoreItem>
</file>

<file path=customXml/itemProps3.xml><?xml version="1.0" encoding="utf-8"?>
<ds:datastoreItem xmlns:ds="http://schemas.openxmlformats.org/officeDocument/2006/customXml" ds:itemID="{D4134B86-C0B3-4596-A399-F3ED23B0F5CA}">
  <ds:schemaRefs>
    <ds:schemaRef ds:uri="http://schemas.microsoft.com/office/infopath/2007/PartnerControls"/>
    <ds:schemaRef ds:uri="http://schemas.microsoft.com/office/2006/documentManagement/types"/>
    <ds:schemaRef ds:uri="459f1691-580f-483d-8ffe-d43da28818dc"/>
    <ds:schemaRef ds:uri="http://schemas.microsoft.com/office/2006/metadata/properties"/>
    <ds:schemaRef ds:uri="http://purl.org/dc/elements/1.1/"/>
    <ds:schemaRef ds:uri="e205f391-5409-4025-8e05-34624b8e2b60"/>
    <ds:schemaRef ds:uri="http://schemas.openxmlformats.org/package/2006/metadata/core-properties"/>
    <ds:schemaRef ds:uri="http://purl.org/dc/term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752</TotalTime>
  <Words>11267</Words>
  <Application>Microsoft Office PowerPoint</Application>
  <PresentationFormat>Widescreen</PresentationFormat>
  <Paragraphs>480</Paragraphs>
  <Slides>45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45</vt:i4>
      </vt:variant>
    </vt:vector>
  </HeadingPairs>
  <TitlesOfParts>
    <vt:vector size="52" baseType="lpstr">
      <vt:lpstr>Arial</vt:lpstr>
      <vt:lpstr>Calibri</vt:lpstr>
      <vt:lpstr>Calibri Light</vt:lpstr>
      <vt:lpstr>Verdana</vt:lpstr>
      <vt:lpstr>Verdana,Italic</vt:lpstr>
      <vt:lpstr>Wingdings</vt:lpstr>
      <vt:lpstr>Thème Office</vt:lpstr>
      <vt:lpstr>L’article 356 du C.I.R. 92 Rappel des principes &amp; Questions pratiques</vt:lpstr>
      <vt:lpstr>Principe de base : l’administration, sous certaines conditions, est en droit d’établir une nouvelle cotisation lorsque la cotisation initiale a été annulée, tantôt par elle-même (art. 355 du C.I.R. 92), tantôt par le juge (article 356 du C.I.R. 92), pour n’avoir pas été établie conformément à une règle légale autre qu’une règle relative à la prescription</vt:lpstr>
      <vt:lpstr>Conditions d’application de l’article 356 du C.I.R. 92</vt:lpstr>
      <vt:lpstr>Première condition : exigence d’une décision administrative préalable</vt:lpstr>
      <vt:lpstr>Deuxième condition : annulation de la cotisation primitive</vt:lpstr>
      <vt:lpstr>Deuxième condition : annulation de la cotisation primitive</vt:lpstr>
      <vt:lpstr>Deuxième condition : annulation de la cotisation primitive</vt:lpstr>
      <vt:lpstr>Deuxième condition : annulation de la cotisation primitive</vt:lpstr>
      <vt:lpstr>Deuxième condition : annulation de la cotisation primitive</vt:lpstr>
      <vt:lpstr>Troisième condition : annulation pour une autre cause que la prescription</vt:lpstr>
      <vt:lpstr>Troisième condition : annulation pour une autre cause que la prescription</vt:lpstr>
      <vt:lpstr>Troisième condition : annulation pour une autre cause que la prescription</vt:lpstr>
      <vt:lpstr>Troisième condition : annulation pour une autre cause que la prescription</vt:lpstr>
      <vt:lpstr>Quatrième condition : ré-enrôlement à charge du même contribuable</vt:lpstr>
      <vt:lpstr>Quatrième condition : ré-enrôlement à charge du même contribuable</vt:lpstr>
      <vt:lpstr>Quatrième condition : ré-enrôlement à charge du même contribuable</vt:lpstr>
      <vt:lpstr>Quatrième condition : ré-enrôlement à charge du même contribuable</vt:lpstr>
      <vt:lpstr>Quatrième condition : ré-enrôlement à charge du même contribuable</vt:lpstr>
      <vt:lpstr>Quatrième condition : ré-enrôlement à charge du même contribuable</vt:lpstr>
      <vt:lpstr>Quatrième condition : ré-enrôlement à charge du même contribuable</vt:lpstr>
      <vt:lpstr>Quatrième condition : ré-enrôlement à charge du même contribuable</vt:lpstr>
      <vt:lpstr>Cinquième condition : enrôlement de la nouvelle cotisation en raison de tout ou partie des mêmes éléments d’imposition</vt:lpstr>
      <vt:lpstr>Cinquième condition : enrôlement de la nouvelle cotisation en raison de tout ou partie des mêmes éléments d’imposition</vt:lpstr>
      <vt:lpstr>Cinquième condition : enrôlement de la nouvelle cotisation en raison de tout ou partie des mêmes éléments d’imposition</vt:lpstr>
      <vt:lpstr>Cinquième condition : enrôlement de la nouvelle cotisation en raison de tout ou partie des mêmes éléments d’imposition</vt:lpstr>
      <vt:lpstr>Cinquième condition : enrôlement de la nouvelle cotisation en raison de tout ou partie des mêmes éléments d’imposition</vt:lpstr>
      <vt:lpstr>Cinquième condition : enrôlement de la nouvelle cotisation en raison de tout ou partie des mêmes éléments d’imposition</vt:lpstr>
      <vt:lpstr>L’administration peut-elle ou doit-elle proposer une cotisation subsidiaire ? </vt:lpstr>
      <vt:lpstr>Dans quel délai l’administration doit-elle soumettre au juge sa cotisation subsidiaire?</vt:lpstr>
      <vt:lpstr>Dans quel délai l’administration doit-elle soumettre au juge sa cotisation subsidiaire?</vt:lpstr>
      <vt:lpstr>Dans quel délai l’administration doit-elle soumettre au juge sa cotisation subsidiaire?</vt:lpstr>
      <vt:lpstr>Dans quel délai l’administration doit-elle soumettre au juge sa cotisation subsidiaire?</vt:lpstr>
      <vt:lpstr>Dans quel délai l’administration doit-elle soumettre au juge sa cotisation subsidiaire?</vt:lpstr>
      <vt:lpstr>Dans quel délai l’administration doit-elle soumettre au juge sa cotisation subsidiaire?</vt:lpstr>
      <vt:lpstr>L’administration doit-elle « purger » le motif d’annulation avant de soumettre au juge sa cotisation subsidiaire? </vt:lpstr>
      <vt:lpstr>L’administration doit-elle « purger » le motif d’annulation avant de soumettre au juge sa cotisation subsidiaire? (suite)</vt:lpstr>
      <vt:lpstr>L’administration doit-elle enrôler la cotisation subsidiaire avant de la soumettre au juge ?</vt:lpstr>
      <vt:lpstr>La décision de la juridiction saisie quant à la validité de la cotisation subsidiaire – Cotisation subsidiaire sur cotisation subsidiaire</vt:lpstr>
      <vt:lpstr>La décision de la juridiction saisie quant à la validité de la cotisation subsidiaire – Cotisation subsidiaire sur cotisation subsidiaire (suite)</vt:lpstr>
      <vt:lpstr>La décision de la juridiction saisie quant à la validité de la cotisation subsidiaire – Cotisation subsidiaire sur cotisation subsidiaire (suite)</vt:lpstr>
      <vt:lpstr>La décision de la juridiction saisie quant à la validité de la cotisation subsidiaire – Cotisation subsidiaire sur cotisation subsidiaire (suite)</vt:lpstr>
      <vt:lpstr>Quid des dépens de l’instance? </vt:lpstr>
      <vt:lpstr>Caractère exécutoire de la cotisation subsidiaire</vt:lpstr>
      <vt:lpstr>Intérêts de retard en cas de paiement tardif de la cotisation subsidiaire</vt:lpstr>
      <vt:lpstr>Le mot de la fin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L’article 356 du C.I.R. 92 Rappel des principes &amp; Questions pratiques</dc:title>
  <dc:creator>Laetitia Bousez</dc:creator>
  <cp:lastModifiedBy>Simont Braun</cp:lastModifiedBy>
  <cp:revision>154</cp:revision>
  <dcterms:created xsi:type="dcterms:W3CDTF">2022-04-08T15:57:00Z</dcterms:created>
  <dcterms:modified xsi:type="dcterms:W3CDTF">2022-08-16T16:07:35Z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0x0101000359F691BFA24345AD6B6433EBE2A9D4</vt:lpwstr>
  </property>
</Properties>
</file>