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4"/>
  </p:sldMasterIdLst>
  <p:notesMasterIdLst>
    <p:notesMasterId r:id="rId29"/>
  </p:notesMasterIdLst>
  <p:handoutMasterIdLst>
    <p:handoutMasterId r:id="rId30"/>
  </p:handoutMasterIdLst>
  <p:sldIdLst>
    <p:sldId id="870" r:id="rId5"/>
    <p:sldId id="899" r:id="rId6"/>
    <p:sldId id="913" r:id="rId7"/>
    <p:sldId id="946" r:id="rId8"/>
    <p:sldId id="1011" r:id="rId9"/>
    <p:sldId id="352" r:id="rId10"/>
    <p:sldId id="987" r:id="rId11"/>
    <p:sldId id="941" r:id="rId12"/>
    <p:sldId id="1005" r:id="rId13"/>
    <p:sldId id="989" r:id="rId14"/>
    <p:sldId id="988" r:id="rId15"/>
    <p:sldId id="1001" r:id="rId16"/>
    <p:sldId id="990" r:id="rId17"/>
    <p:sldId id="991" r:id="rId18"/>
    <p:sldId id="1007" r:id="rId19"/>
    <p:sldId id="993" r:id="rId20"/>
    <p:sldId id="1010" r:id="rId21"/>
    <p:sldId id="995" r:id="rId22"/>
    <p:sldId id="996" r:id="rId23"/>
    <p:sldId id="1003" r:id="rId24"/>
    <p:sldId id="997" r:id="rId25"/>
    <p:sldId id="1008" r:id="rId26"/>
    <p:sldId id="938" r:id="rId27"/>
    <p:sldId id="1006" r:id="rId28"/>
  </p:sldIdLst>
  <p:sldSz cx="9144000" cy="5143500" type="screen16x9"/>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 Vriendt Nils" initials="DVN" lastIdx="7" clrIdx="0">
    <p:extLst>
      <p:ext uri="{19B8F6BF-5375-455C-9EA6-DF929625EA0E}">
        <p15:presenceInfo xmlns:p15="http://schemas.microsoft.com/office/powerpoint/2012/main" userId="De Vriendt Nils" providerId="None"/>
      </p:ext>
    </p:extLst>
  </p:cmAuthor>
  <p:cmAuthor id="2" name="Baijot Cecile" initials="BC" lastIdx="3" clrIdx="1">
    <p:extLst>
      <p:ext uri="{19B8F6BF-5375-455C-9EA6-DF929625EA0E}">
        <p15:presenceInfo xmlns:p15="http://schemas.microsoft.com/office/powerpoint/2012/main" userId="Baijot Cecil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8728"/>
    <a:srgbClr val="9FCBD1"/>
    <a:srgbClr val="D00000"/>
    <a:srgbClr val="FF99CC"/>
    <a:srgbClr val="9D2739"/>
    <a:srgbClr val="996633"/>
    <a:srgbClr val="00A8AC"/>
    <a:srgbClr val="69A7A6"/>
    <a:srgbClr val="DC700E"/>
    <a:srgbClr val="2C3D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89" autoAdjust="0"/>
    <p:restoredTop sz="90482" autoAdjust="0"/>
  </p:normalViewPr>
  <p:slideViewPr>
    <p:cSldViewPr>
      <p:cViewPr varScale="1">
        <p:scale>
          <a:sx n="136" d="100"/>
          <a:sy n="136" d="100"/>
        </p:scale>
        <p:origin x="1008" y="120"/>
      </p:cViewPr>
      <p:guideLst/>
    </p:cSldViewPr>
  </p:slideViewPr>
  <p:notesTextViewPr>
    <p:cViewPr>
      <p:scale>
        <a:sx n="3" d="2"/>
        <a:sy n="3" d="2"/>
      </p:scale>
      <p:origin x="0" y="0"/>
    </p:cViewPr>
  </p:notesTextViewPr>
  <p:sorterViewPr>
    <p:cViewPr>
      <p:scale>
        <a:sx n="65" d="100"/>
        <a:sy n="65" d="100"/>
      </p:scale>
      <p:origin x="0" y="0"/>
    </p:cViewPr>
  </p:sorterViewPr>
  <p:notesViewPr>
    <p:cSldViewPr>
      <p:cViewPr varScale="1">
        <p:scale>
          <a:sx n="80" d="100"/>
          <a:sy n="80" d="100"/>
        </p:scale>
        <p:origin x="2166"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1E56444-34DC-4907-A099-D60726AE3802}"/>
              </a:ext>
            </a:extLst>
          </p:cNvPr>
          <p:cNvSpPr>
            <a:spLocks noGrp="1"/>
          </p:cNvSpPr>
          <p:nvPr>
            <p:ph type="hdr" sz="quarter"/>
          </p:nvPr>
        </p:nvSpPr>
        <p:spPr>
          <a:xfrm>
            <a:off x="0" y="1"/>
            <a:ext cx="3170162" cy="481311"/>
          </a:xfrm>
          <a:prstGeom prst="rect">
            <a:avLst/>
          </a:prstGeom>
        </p:spPr>
        <p:txBody>
          <a:bodyPr vert="horz" lIns="91440" tIns="45720" rIns="91440" bIns="45720" rtlCol="0"/>
          <a:lstStyle>
            <a:lvl1pPr algn="l">
              <a:defRPr sz="1200"/>
            </a:lvl1pPr>
          </a:lstStyle>
          <a:p>
            <a:endParaRPr lang="fr-BE"/>
          </a:p>
        </p:txBody>
      </p:sp>
      <p:sp>
        <p:nvSpPr>
          <p:cNvPr id="3" name="Date Placeholder 2">
            <a:extLst>
              <a:ext uri="{FF2B5EF4-FFF2-40B4-BE49-F238E27FC236}">
                <a16:creationId xmlns:a16="http://schemas.microsoft.com/office/drawing/2014/main" id="{DDDA7EA3-BDB3-458C-A527-1EC84258407E}"/>
              </a:ext>
            </a:extLst>
          </p:cNvPr>
          <p:cNvSpPr>
            <a:spLocks noGrp="1"/>
          </p:cNvSpPr>
          <p:nvPr>
            <p:ph type="dt" sz="quarter" idx="1"/>
          </p:nvPr>
        </p:nvSpPr>
        <p:spPr>
          <a:xfrm>
            <a:off x="4143829" y="1"/>
            <a:ext cx="3170162" cy="481311"/>
          </a:xfrm>
          <a:prstGeom prst="rect">
            <a:avLst/>
          </a:prstGeom>
        </p:spPr>
        <p:txBody>
          <a:bodyPr vert="horz" lIns="91440" tIns="45720" rIns="91440" bIns="45720" rtlCol="0"/>
          <a:lstStyle>
            <a:lvl1pPr algn="r">
              <a:defRPr sz="1200"/>
            </a:lvl1pPr>
          </a:lstStyle>
          <a:p>
            <a:fld id="{A33BE364-BCEE-44ED-86C3-8651931CD200}" type="datetimeFigureOut">
              <a:rPr lang="fr-BE" smtClean="0"/>
              <a:t>24-05-22</a:t>
            </a:fld>
            <a:endParaRPr lang="fr-BE"/>
          </a:p>
        </p:txBody>
      </p:sp>
      <p:sp>
        <p:nvSpPr>
          <p:cNvPr id="4" name="Footer Placeholder 3">
            <a:extLst>
              <a:ext uri="{FF2B5EF4-FFF2-40B4-BE49-F238E27FC236}">
                <a16:creationId xmlns:a16="http://schemas.microsoft.com/office/drawing/2014/main" id="{059C2E1B-7209-41A1-B462-8573C0898CC4}"/>
              </a:ext>
            </a:extLst>
          </p:cNvPr>
          <p:cNvSpPr>
            <a:spLocks noGrp="1"/>
          </p:cNvSpPr>
          <p:nvPr>
            <p:ph type="ftr" sz="quarter" idx="2"/>
          </p:nvPr>
        </p:nvSpPr>
        <p:spPr>
          <a:xfrm>
            <a:off x="0" y="9119890"/>
            <a:ext cx="3170162" cy="481310"/>
          </a:xfrm>
          <a:prstGeom prst="rect">
            <a:avLst/>
          </a:prstGeom>
        </p:spPr>
        <p:txBody>
          <a:bodyPr vert="horz" lIns="91440" tIns="45720" rIns="91440" bIns="45720" rtlCol="0" anchor="b"/>
          <a:lstStyle>
            <a:lvl1pPr algn="l">
              <a:defRPr sz="1200"/>
            </a:lvl1pPr>
          </a:lstStyle>
          <a:p>
            <a:endParaRPr lang="fr-BE"/>
          </a:p>
        </p:txBody>
      </p:sp>
      <p:sp>
        <p:nvSpPr>
          <p:cNvPr id="5" name="Slide Number Placeholder 4">
            <a:extLst>
              <a:ext uri="{FF2B5EF4-FFF2-40B4-BE49-F238E27FC236}">
                <a16:creationId xmlns:a16="http://schemas.microsoft.com/office/drawing/2014/main" id="{12ACB847-9698-41D8-B1C0-D06ACA47156A}"/>
              </a:ext>
            </a:extLst>
          </p:cNvPr>
          <p:cNvSpPr>
            <a:spLocks noGrp="1"/>
          </p:cNvSpPr>
          <p:nvPr>
            <p:ph type="sldNum" sz="quarter" idx="3"/>
          </p:nvPr>
        </p:nvSpPr>
        <p:spPr>
          <a:xfrm>
            <a:off x="4143829" y="9119890"/>
            <a:ext cx="3170162" cy="481310"/>
          </a:xfrm>
          <a:prstGeom prst="rect">
            <a:avLst/>
          </a:prstGeom>
        </p:spPr>
        <p:txBody>
          <a:bodyPr vert="horz" lIns="91440" tIns="45720" rIns="91440" bIns="45720" rtlCol="0" anchor="b"/>
          <a:lstStyle>
            <a:lvl1pPr algn="r">
              <a:defRPr sz="1200"/>
            </a:lvl1pPr>
          </a:lstStyle>
          <a:p>
            <a:fld id="{25D33F24-3E36-4C50-B721-EBAC20B994DC}" type="slidenum">
              <a:rPr lang="fr-BE" smtClean="0"/>
              <a:t>‹#›</a:t>
            </a:fld>
            <a:endParaRPr lang="fr-BE"/>
          </a:p>
        </p:txBody>
      </p:sp>
    </p:spTree>
    <p:extLst>
      <p:ext uri="{BB962C8B-B14F-4D97-AF65-F5344CB8AC3E}">
        <p14:creationId xmlns:p14="http://schemas.microsoft.com/office/powerpoint/2010/main" val="9384285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10006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a:p>
        </p:txBody>
      </p:sp>
    </p:spTree>
    <p:extLst>
      <p:ext uri="{BB962C8B-B14F-4D97-AF65-F5344CB8AC3E}">
        <p14:creationId xmlns:p14="http://schemas.microsoft.com/office/powerpoint/2010/main" val="2083819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a:p>
        </p:txBody>
      </p:sp>
    </p:spTree>
    <p:extLst>
      <p:ext uri="{BB962C8B-B14F-4D97-AF65-F5344CB8AC3E}">
        <p14:creationId xmlns:p14="http://schemas.microsoft.com/office/powerpoint/2010/main" val="29138405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 TOP">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95D51CD2-44EA-4BEB-916A-838D099C40E7}"/>
              </a:ext>
            </a:extLst>
          </p:cNvPr>
          <p:cNvSpPr/>
          <p:nvPr userDrawn="1"/>
        </p:nvSpPr>
        <p:spPr>
          <a:xfrm>
            <a:off x="0" y="-1"/>
            <a:ext cx="9144000" cy="51435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8" name="Picture 7">
            <a:extLst>
              <a:ext uri="{FF2B5EF4-FFF2-40B4-BE49-F238E27FC236}">
                <a16:creationId xmlns:a16="http://schemas.microsoft.com/office/drawing/2014/main" id="{17CD3E61-4B43-45DA-AC58-95974F1C8A40}"/>
              </a:ext>
            </a:extLst>
          </p:cNvPr>
          <p:cNvPicPr>
            <a:picLocks noChangeAspect="1"/>
          </p:cNvPicPr>
          <p:nvPr userDrawn="1"/>
        </p:nvPicPr>
        <p:blipFill rotWithShape="1">
          <a:blip r:embed="rId2">
            <a:duotone>
              <a:prstClr val="black"/>
              <a:schemeClr val="tx1">
                <a:tint val="45000"/>
                <a:satMod val="400000"/>
              </a:schemeClr>
            </a:duotone>
            <a:extLst>
              <a:ext uri="{28A0092B-C50C-407E-A947-70E740481C1C}">
                <a14:useLocalDpi xmlns:a14="http://schemas.microsoft.com/office/drawing/2010/main" val="0"/>
              </a:ext>
            </a:extLst>
          </a:blip>
          <a:srcRect t="18982" b="21946"/>
          <a:stretch/>
        </p:blipFill>
        <p:spPr>
          <a:xfrm>
            <a:off x="152401" y="-1"/>
            <a:ext cx="8861090" cy="5143501"/>
          </a:xfrm>
          <a:prstGeom prst="rect">
            <a:avLst/>
          </a:prstGeom>
        </p:spPr>
      </p:pic>
      <p:sp>
        <p:nvSpPr>
          <p:cNvPr id="5" name="Title 1"/>
          <p:cNvSpPr>
            <a:spLocks noGrp="1"/>
          </p:cNvSpPr>
          <p:nvPr>
            <p:ph type="ctrTitle" hasCustomPrompt="1"/>
          </p:nvPr>
        </p:nvSpPr>
        <p:spPr>
          <a:xfrm>
            <a:off x="1143000" y="423167"/>
            <a:ext cx="6858000" cy="1790700"/>
          </a:xfrm>
          <a:prstGeom prst="rect">
            <a:avLst/>
          </a:prstGeom>
        </p:spPr>
        <p:txBody>
          <a:bodyPr anchor="b">
            <a:noAutofit/>
          </a:bodyPr>
          <a:lstStyle>
            <a:lvl1pPr algn="ctr">
              <a:defRPr sz="3200" spc="100" baseline="0">
                <a:solidFill>
                  <a:schemeClr val="accent1"/>
                </a:solidFill>
                <a:latin typeface="Avenir LT Std 45 Book" panose="020B0502020203020204" pitchFamily="34" charset="0"/>
              </a:defRPr>
            </a:lvl1pPr>
          </a:lstStyle>
          <a:p>
            <a:r>
              <a:rPr lang="en-US" dirty="0"/>
              <a:t>CLICK TO EDIT MASTER TITLE STYLE</a:t>
            </a:r>
            <a:endParaRPr lang="fr-BE" dirty="0"/>
          </a:p>
        </p:txBody>
      </p:sp>
      <p:sp>
        <p:nvSpPr>
          <p:cNvPr id="6" name="Subtitle 2"/>
          <p:cNvSpPr>
            <a:spLocks noGrp="1"/>
          </p:cNvSpPr>
          <p:nvPr>
            <p:ph type="subTitle" idx="1" hasCustomPrompt="1"/>
          </p:nvPr>
        </p:nvSpPr>
        <p:spPr>
          <a:xfrm>
            <a:off x="1143000" y="2283717"/>
            <a:ext cx="6858000" cy="1241425"/>
          </a:xfrm>
          <a:prstGeom prst="rect">
            <a:avLst/>
          </a:prstGeom>
        </p:spPr>
        <p:txBody>
          <a:bodyPr>
            <a:normAutofit/>
          </a:bodyPr>
          <a:lstStyle>
            <a:lvl1pPr marL="0" indent="0" algn="ctr">
              <a:buNone/>
              <a:defRPr sz="2000" spc="100" baseline="0">
                <a:solidFill>
                  <a:schemeClr val="accent6"/>
                </a:solidFill>
                <a:latin typeface="Avenir LT Std 45 Book" panose="020B05020202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fr-BE" dirty="0"/>
          </a:p>
        </p:txBody>
      </p:sp>
      <p:sp>
        <p:nvSpPr>
          <p:cNvPr id="11" name="Holder 4">
            <a:extLst>
              <a:ext uri="{FF2B5EF4-FFF2-40B4-BE49-F238E27FC236}">
                <a16:creationId xmlns:a16="http://schemas.microsoft.com/office/drawing/2014/main" id="{D859FAB0-CCED-4843-8D32-1030BCAD3F6E}"/>
              </a:ext>
            </a:extLst>
          </p:cNvPr>
          <p:cNvSpPr>
            <a:spLocks noGrp="1"/>
          </p:cNvSpPr>
          <p:nvPr>
            <p:ph type="dt" sz="half" idx="2"/>
          </p:nvPr>
        </p:nvSpPr>
        <p:spPr>
          <a:xfrm>
            <a:off x="6506951" y="4643004"/>
            <a:ext cx="2075941" cy="337066"/>
          </a:xfrm>
          <a:prstGeom prst="rect">
            <a:avLst/>
          </a:prstGeom>
        </p:spPr>
        <p:txBody>
          <a:bodyPr vert="horz" wrap="square" lIns="0" tIns="0" rIns="0" bIns="0" rtlCol="0" anchor="ctr">
            <a:noAutofit/>
          </a:bodyPr>
          <a:lstStyle>
            <a:lvl1pPr algn="ctr">
              <a:defRPr lang="en-US" sz="1200" b="0" i="0" spc="5" smtClean="0">
                <a:solidFill>
                  <a:schemeClr val="accent1"/>
                </a:solidFill>
                <a:latin typeface="+mj-lt"/>
                <a:cs typeface="Tahoma"/>
              </a:defRPr>
            </a:lvl1pPr>
          </a:lstStyle>
          <a:p>
            <a:pPr marL="25400"/>
            <a:fld id="{BEFC736D-74D8-40FC-A297-C6FD6176C15D}" type="datetime7">
              <a:rPr lang="fr-BE" smtClean="0"/>
              <a:t>mai-22</a:t>
            </a:fld>
            <a:endParaRPr lang="fr-BE" dirty="0"/>
          </a:p>
        </p:txBody>
      </p:sp>
    </p:spTree>
    <p:extLst>
      <p:ext uri="{BB962C8B-B14F-4D97-AF65-F5344CB8AC3E}">
        <p14:creationId xmlns:p14="http://schemas.microsoft.com/office/powerpoint/2010/main" val="1038247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8A1649F-17E3-4EAB-AF83-AA3540F4AC42}" type="datetime7">
              <a:rPr lang="fr-BE" smtClean="0"/>
              <a:t>mai-22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smtClean="0"/>
              <a:t>‹#›</a:t>
            </a:fld>
            <a:endParaRPr lang="en-US" dirty="0"/>
          </a:p>
        </p:txBody>
      </p:sp>
    </p:spTree>
    <p:extLst>
      <p:ext uri="{BB962C8B-B14F-4D97-AF65-F5344CB8AC3E}">
        <p14:creationId xmlns:p14="http://schemas.microsoft.com/office/powerpoint/2010/main" val="3429898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s Slide">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duotone>
              <a:prstClr val="black"/>
              <a:schemeClr val="tx1">
                <a:tint val="45000"/>
                <a:satMod val="400000"/>
              </a:schemeClr>
            </a:duotone>
            <a:extLst>
              <a:ext uri="{28A0092B-C50C-407E-A947-70E740481C1C}">
                <a14:useLocalDpi xmlns:a14="http://schemas.microsoft.com/office/drawing/2010/main" val="0"/>
              </a:ext>
            </a:extLst>
          </a:blip>
          <a:srcRect t="21723" b="18172"/>
          <a:stretch/>
        </p:blipFill>
        <p:spPr>
          <a:xfrm>
            <a:off x="685800" y="540000"/>
            <a:ext cx="7794292" cy="4603500"/>
          </a:xfrm>
          <a:prstGeom prst="rect">
            <a:avLst/>
          </a:prstGeom>
        </p:spPr>
      </p:pic>
      <p:sp>
        <p:nvSpPr>
          <p:cNvPr id="8" name="Title Placeholder 11"/>
          <p:cNvSpPr>
            <a:spLocks noGrp="1"/>
          </p:cNvSpPr>
          <p:nvPr>
            <p:ph type="title"/>
          </p:nvPr>
        </p:nvSpPr>
        <p:spPr>
          <a:xfrm>
            <a:off x="447519" y="0"/>
            <a:ext cx="6791482" cy="540000"/>
          </a:xfrm>
          <a:prstGeom prst="rect">
            <a:avLst/>
          </a:prstGeom>
        </p:spPr>
        <p:txBody>
          <a:bodyPr vert="horz" lIns="0" tIns="45720" rIns="91440" bIns="45720" rtlCol="0" anchor="ctr">
            <a:normAutofit/>
          </a:bodyPr>
          <a:lstStyle/>
          <a:p>
            <a:r>
              <a:rPr lang="en-US" dirty="0"/>
              <a:t>CLICK TO EDIT MASTER TITLE STYLE</a:t>
            </a:r>
            <a:endParaRPr lang="fr-BE" dirty="0"/>
          </a:p>
        </p:txBody>
      </p:sp>
      <p:sp>
        <p:nvSpPr>
          <p:cNvPr id="9" name="Text Placeholder 8"/>
          <p:cNvSpPr>
            <a:spLocks noGrp="1"/>
          </p:cNvSpPr>
          <p:nvPr>
            <p:ph type="body" sz="quarter" idx="10"/>
          </p:nvPr>
        </p:nvSpPr>
        <p:spPr>
          <a:xfrm>
            <a:off x="1600200" y="819150"/>
            <a:ext cx="6248400" cy="3886200"/>
          </a:xfrm>
        </p:spPr>
        <p:txBody>
          <a:bodyPr lIns="0" rIns="0">
            <a:normAutofit/>
          </a:bodyPr>
          <a:lstStyle>
            <a:lvl1pPr marL="269875" indent="-269875">
              <a:spcAft>
                <a:spcPts val="600"/>
              </a:spcAft>
              <a:buClr>
                <a:schemeClr val="accent3"/>
              </a:buClr>
              <a:buSzPct val="80000"/>
              <a:buFont typeface="Webdings" panose="05030102010509060703" pitchFamily="18" charset="2"/>
              <a:buChar char="="/>
              <a:defRPr sz="1400">
                <a:solidFill>
                  <a:schemeClr val="tx1"/>
                </a:solidFill>
              </a:defRPr>
            </a:lvl1pPr>
            <a:lvl2pPr marL="538163" indent="-268288">
              <a:spcAft>
                <a:spcPts val="600"/>
              </a:spcAft>
              <a:buClr>
                <a:schemeClr val="accent4"/>
              </a:buClr>
              <a:buSzPct val="60000"/>
              <a:buFont typeface="Webdings" panose="05030102010509060703" pitchFamily="18" charset="2"/>
              <a:buChar char="="/>
              <a:defRPr sz="1200">
                <a:solidFill>
                  <a:schemeClr val="accent6"/>
                </a:solidFill>
              </a:defRPr>
            </a:lvl2pPr>
            <a:lvl3pPr marL="808038" indent="-269875">
              <a:spcAft>
                <a:spcPts val="600"/>
              </a:spcAft>
              <a:buClr>
                <a:schemeClr val="accent6"/>
              </a:buClr>
              <a:buFont typeface="Avenir LT Std 45 Book" panose="020B0502020203020204" pitchFamily="34" charset="0"/>
              <a:buChar char="-"/>
              <a:defRPr sz="1050">
                <a:solidFill>
                  <a:schemeClr val="accent6"/>
                </a:solidFill>
              </a:defRPr>
            </a:lvl3pPr>
            <a:lvl4pPr>
              <a:defRPr sz="1200"/>
            </a:lvl4pPr>
            <a:lvl5pPr>
              <a:defRPr sz="1200"/>
            </a:lvl5pPr>
          </a:lstStyle>
          <a:p>
            <a:pPr lvl="0"/>
            <a:r>
              <a:rPr lang="en-US" dirty="0"/>
              <a:t>Edit Master text styles</a:t>
            </a:r>
          </a:p>
          <a:p>
            <a:pPr lvl="1"/>
            <a:r>
              <a:rPr lang="en-US" dirty="0"/>
              <a:t>Second level</a:t>
            </a:r>
          </a:p>
          <a:p>
            <a:pPr lvl="2"/>
            <a:r>
              <a:rPr lang="en-US" dirty="0"/>
              <a:t>Third level</a:t>
            </a:r>
          </a:p>
        </p:txBody>
      </p:sp>
      <p:sp>
        <p:nvSpPr>
          <p:cNvPr id="5" name="Holder 3">
            <a:extLst>
              <a:ext uri="{FF2B5EF4-FFF2-40B4-BE49-F238E27FC236}">
                <a16:creationId xmlns:a16="http://schemas.microsoft.com/office/drawing/2014/main" id="{CF7E7F0E-04A0-45BF-883C-95EE0EA5C400}"/>
              </a:ext>
            </a:extLst>
          </p:cNvPr>
          <p:cNvSpPr>
            <a:spLocks noGrp="1"/>
          </p:cNvSpPr>
          <p:nvPr>
            <p:ph type="ftr" sz="quarter" idx="3"/>
          </p:nvPr>
        </p:nvSpPr>
        <p:spPr>
          <a:xfrm>
            <a:off x="4953000" y="4937793"/>
            <a:ext cx="2926079" cy="138499"/>
          </a:xfrm>
          <a:prstGeom prst="rect">
            <a:avLst/>
          </a:prstGeom>
          <a:ln>
            <a:noFill/>
          </a:ln>
        </p:spPr>
        <p:txBody>
          <a:bodyPr vert="horz" wrap="square" lIns="0" tIns="0" rIns="0" bIns="0" rtlCol="0">
            <a:spAutoFit/>
          </a:bodyPr>
          <a:lstStyle>
            <a:lvl1pPr>
              <a:defRPr lang="fr-BE" sz="900" b="0" i="0" cap="all" spc="5" baseline="0" smtClean="0">
                <a:solidFill>
                  <a:schemeClr val="accent1"/>
                </a:solidFill>
                <a:cs typeface="Tahoma"/>
              </a:defRPr>
            </a:lvl1pPr>
          </a:lstStyle>
          <a:p>
            <a:pPr marL="25400" algn="r"/>
            <a:endParaRPr lang="fr-BE" dirty="0"/>
          </a:p>
        </p:txBody>
      </p:sp>
      <p:sp>
        <p:nvSpPr>
          <p:cNvPr id="6" name="Holder 4">
            <a:extLst>
              <a:ext uri="{FF2B5EF4-FFF2-40B4-BE49-F238E27FC236}">
                <a16:creationId xmlns:a16="http://schemas.microsoft.com/office/drawing/2014/main" id="{3001E72B-0035-48DF-A8AD-89D1417A4192}"/>
              </a:ext>
            </a:extLst>
          </p:cNvPr>
          <p:cNvSpPr>
            <a:spLocks noGrp="1"/>
          </p:cNvSpPr>
          <p:nvPr>
            <p:ph type="dt" sz="half" idx="2"/>
          </p:nvPr>
        </p:nvSpPr>
        <p:spPr>
          <a:xfrm>
            <a:off x="8005405" y="4937794"/>
            <a:ext cx="699935" cy="138498"/>
          </a:xfrm>
          <a:prstGeom prst="rect">
            <a:avLst/>
          </a:prstGeom>
        </p:spPr>
        <p:txBody>
          <a:bodyPr vert="horz" wrap="square" lIns="0" tIns="0" rIns="0" bIns="0" rtlCol="0">
            <a:spAutoFit/>
          </a:bodyPr>
          <a:lstStyle>
            <a:lvl1pPr algn="l">
              <a:defRPr lang="en-US" sz="900" b="0" i="0" spc="5" smtClean="0">
                <a:solidFill>
                  <a:schemeClr val="accent1"/>
                </a:solidFill>
                <a:cs typeface="Tahoma"/>
              </a:defRPr>
            </a:lvl1pPr>
          </a:lstStyle>
          <a:p>
            <a:pPr marL="25400"/>
            <a:fld id="{B9BA1992-7D0C-491C-83B8-DC549CE70111}" type="datetime7">
              <a:rPr lang="fr-BE" smtClean="0"/>
              <a:t>mai-22</a:t>
            </a:fld>
            <a:endParaRPr lang="fr-BE"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ontents Slide">
    <p:spTree>
      <p:nvGrpSpPr>
        <p:cNvPr id="1" name=""/>
        <p:cNvGrpSpPr/>
        <p:nvPr/>
      </p:nvGrpSpPr>
      <p:grpSpPr>
        <a:xfrm>
          <a:off x="0" y="0"/>
          <a:ext cx="0" cy="0"/>
          <a:chOff x="0" y="0"/>
          <a:chExt cx="0" cy="0"/>
        </a:xfrm>
      </p:grpSpPr>
      <p:sp>
        <p:nvSpPr>
          <p:cNvPr id="8" name="Title Placeholder 11"/>
          <p:cNvSpPr>
            <a:spLocks noGrp="1"/>
          </p:cNvSpPr>
          <p:nvPr>
            <p:ph type="title"/>
          </p:nvPr>
        </p:nvSpPr>
        <p:spPr>
          <a:xfrm>
            <a:off x="447519" y="0"/>
            <a:ext cx="6791482" cy="540000"/>
          </a:xfrm>
          <a:prstGeom prst="rect">
            <a:avLst/>
          </a:prstGeom>
        </p:spPr>
        <p:txBody>
          <a:bodyPr vert="horz" lIns="0" tIns="45720" rIns="91440" bIns="45720" rtlCol="0" anchor="ctr">
            <a:normAutofit/>
          </a:bodyPr>
          <a:lstStyle/>
          <a:p>
            <a:r>
              <a:rPr lang="en-US" dirty="0"/>
              <a:t>CLICK TO EDIT MASTER TITLE STYLE</a:t>
            </a:r>
            <a:endParaRPr lang="fr-BE" dirty="0"/>
          </a:p>
        </p:txBody>
      </p:sp>
      <p:sp>
        <p:nvSpPr>
          <p:cNvPr id="9" name="Text Placeholder 8"/>
          <p:cNvSpPr>
            <a:spLocks noGrp="1"/>
          </p:cNvSpPr>
          <p:nvPr>
            <p:ph type="body" sz="quarter" idx="10"/>
          </p:nvPr>
        </p:nvSpPr>
        <p:spPr>
          <a:xfrm>
            <a:off x="447518" y="819150"/>
            <a:ext cx="8264681" cy="3886200"/>
          </a:xfrm>
        </p:spPr>
        <p:txBody>
          <a:bodyPr lIns="0" rIns="0">
            <a:noAutofit/>
          </a:bodyPr>
          <a:lstStyle>
            <a:lvl1pPr marL="0" indent="0">
              <a:lnSpc>
                <a:spcPct val="150000"/>
              </a:lnSpc>
              <a:spcAft>
                <a:spcPts val="600"/>
              </a:spcAft>
              <a:buClr>
                <a:schemeClr val="accent3"/>
              </a:buClr>
              <a:buSzPct val="80000"/>
              <a:buFont typeface="Arial" panose="020B0604020202020204" pitchFamily="34" charset="0"/>
              <a:buNone/>
              <a:defRPr sz="1200" baseline="0">
                <a:solidFill>
                  <a:schemeClr val="tx1"/>
                </a:solidFill>
              </a:defRPr>
            </a:lvl1pPr>
            <a:lvl2pPr marL="538163" indent="-268288">
              <a:spcAft>
                <a:spcPts val="600"/>
              </a:spcAft>
              <a:buClr>
                <a:schemeClr val="accent4"/>
              </a:buClr>
              <a:buSzPct val="60000"/>
              <a:buFont typeface="Webdings" panose="05030102010509060703" pitchFamily="18" charset="2"/>
              <a:buChar char="="/>
              <a:defRPr sz="1200">
                <a:solidFill>
                  <a:schemeClr val="accent6"/>
                </a:solidFill>
              </a:defRPr>
            </a:lvl2pPr>
            <a:lvl3pPr marL="808038" indent="-269875">
              <a:spcAft>
                <a:spcPts val="600"/>
              </a:spcAft>
              <a:buClr>
                <a:schemeClr val="accent6"/>
              </a:buClr>
              <a:buFont typeface="Avenir LT Std 45 Book" panose="020B0502020203020204" pitchFamily="34" charset="0"/>
              <a:buChar char="-"/>
              <a:defRPr sz="1050">
                <a:solidFill>
                  <a:schemeClr val="accent6"/>
                </a:solidFill>
              </a:defRPr>
            </a:lvl3pPr>
            <a:lvl4pPr>
              <a:defRPr sz="1200"/>
            </a:lvl4pPr>
            <a:lvl5pPr>
              <a:defRPr sz="1200"/>
            </a:lvl5pPr>
          </a:lstStyle>
          <a:p>
            <a:pPr lvl="0"/>
            <a:endParaRPr lang="en-US" dirty="0"/>
          </a:p>
        </p:txBody>
      </p:sp>
      <p:sp>
        <p:nvSpPr>
          <p:cNvPr id="4" name="Holder 3">
            <a:extLst>
              <a:ext uri="{FF2B5EF4-FFF2-40B4-BE49-F238E27FC236}">
                <a16:creationId xmlns:a16="http://schemas.microsoft.com/office/drawing/2014/main" id="{7D7396D5-A8D2-4445-A595-EDFF2DAC491A}"/>
              </a:ext>
            </a:extLst>
          </p:cNvPr>
          <p:cNvSpPr>
            <a:spLocks noGrp="1"/>
          </p:cNvSpPr>
          <p:nvPr>
            <p:ph type="ftr" sz="quarter" idx="3"/>
          </p:nvPr>
        </p:nvSpPr>
        <p:spPr>
          <a:xfrm>
            <a:off x="4953000" y="4937793"/>
            <a:ext cx="2926079" cy="138499"/>
          </a:xfrm>
          <a:prstGeom prst="rect">
            <a:avLst/>
          </a:prstGeom>
          <a:ln>
            <a:noFill/>
          </a:ln>
        </p:spPr>
        <p:txBody>
          <a:bodyPr vert="horz" wrap="square" lIns="0" tIns="0" rIns="0" bIns="0" rtlCol="0">
            <a:spAutoFit/>
          </a:bodyPr>
          <a:lstStyle>
            <a:lvl1pPr>
              <a:defRPr lang="fr-BE" sz="900" b="0" i="0" cap="all" spc="5" baseline="0" smtClean="0">
                <a:solidFill>
                  <a:schemeClr val="accent1"/>
                </a:solidFill>
                <a:cs typeface="Tahoma"/>
              </a:defRPr>
            </a:lvl1pPr>
          </a:lstStyle>
          <a:p>
            <a:pPr marL="25400" algn="r"/>
            <a:endParaRPr lang="fr-BE" dirty="0"/>
          </a:p>
        </p:txBody>
      </p:sp>
      <p:sp>
        <p:nvSpPr>
          <p:cNvPr id="5" name="Holder 4">
            <a:extLst>
              <a:ext uri="{FF2B5EF4-FFF2-40B4-BE49-F238E27FC236}">
                <a16:creationId xmlns:a16="http://schemas.microsoft.com/office/drawing/2014/main" id="{0CED1B78-55E9-4D92-B4AE-F0A62D27D5C8}"/>
              </a:ext>
            </a:extLst>
          </p:cNvPr>
          <p:cNvSpPr>
            <a:spLocks noGrp="1"/>
          </p:cNvSpPr>
          <p:nvPr>
            <p:ph type="dt" sz="half" idx="2"/>
          </p:nvPr>
        </p:nvSpPr>
        <p:spPr>
          <a:xfrm>
            <a:off x="8005405" y="4937794"/>
            <a:ext cx="699935" cy="138498"/>
          </a:xfrm>
          <a:prstGeom prst="rect">
            <a:avLst/>
          </a:prstGeom>
        </p:spPr>
        <p:txBody>
          <a:bodyPr vert="horz" wrap="square" lIns="0" tIns="0" rIns="0" bIns="0" rtlCol="0">
            <a:spAutoFit/>
          </a:bodyPr>
          <a:lstStyle>
            <a:lvl1pPr algn="l">
              <a:defRPr lang="en-US" sz="900" b="0" i="0" spc="5" smtClean="0">
                <a:solidFill>
                  <a:schemeClr val="accent1"/>
                </a:solidFill>
                <a:cs typeface="Tahoma"/>
              </a:defRPr>
            </a:lvl1pPr>
          </a:lstStyle>
          <a:p>
            <a:pPr marL="25400"/>
            <a:fld id="{2664F999-DAC5-4CAA-8300-89C614C1B585}" type="datetime7">
              <a:rPr lang="fr-BE" smtClean="0"/>
              <a:t>mai-22</a:t>
            </a:fld>
            <a:endParaRPr lang="fr-BE" dirty="0"/>
          </a:p>
        </p:txBody>
      </p:sp>
    </p:spTree>
    <p:extLst>
      <p:ext uri="{BB962C8B-B14F-4D97-AF65-F5344CB8AC3E}">
        <p14:creationId xmlns:p14="http://schemas.microsoft.com/office/powerpoint/2010/main" val="39472111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 BOTTOM">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60C0003-A9B5-4EED-90E6-E4E209C1F16B}"/>
              </a:ext>
            </a:extLst>
          </p:cNvPr>
          <p:cNvSpPr/>
          <p:nvPr userDrawn="1"/>
        </p:nvSpPr>
        <p:spPr>
          <a:xfrm>
            <a:off x="0" y="-1"/>
            <a:ext cx="9144000" cy="51435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8" name="Picture 7">
            <a:extLst>
              <a:ext uri="{FF2B5EF4-FFF2-40B4-BE49-F238E27FC236}">
                <a16:creationId xmlns:a16="http://schemas.microsoft.com/office/drawing/2014/main" id="{E6A05459-FEF4-45AD-8DCA-AF5C138DB9A7}"/>
              </a:ext>
            </a:extLst>
          </p:cNvPr>
          <p:cNvPicPr>
            <a:picLocks noChangeAspect="1"/>
          </p:cNvPicPr>
          <p:nvPr userDrawn="1"/>
        </p:nvPicPr>
        <p:blipFill rotWithShape="1">
          <a:blip r:embed="rId2">
            <a:duotone>
              <a:prstClr val="black"/>
              <a:schemeClr val="tx1">
                <a:tint val="45000"/>
                <a:satMod val="400000"/>
              </a:schemeClr>
            </a:duotone>
            <a:extLst>
              <a:ext uri="{28A0092B-C50C-407E-A947-70E740481C1C}">
                <a14:useLocalDpi xmlns:a14="http://schemas.microsoft.com/office/drawing/2010/main" val="0"/>
              </a:ext>
            </a:extLst>
          </a:blip>
          <a:srcRect t="18982" b="21946"/>
          <a:stretch/>
        </p:blipFill>
        <p:spPr>
          <a:xfrm>
            <a:off x="152401" y="-1"/>
            <a:ext cx="8861090" cy="5143501"/>
          </a:xfrm>
          <a:prstGeom prst="rect">
            <a:avLst/>
          </a:prstGeom>
        </p:spPr>
      </p:pic>
      <p:sp>
        <p:nvSpPr>
          <p:cNvPr id="5" name="Title 1"/>
          <p:cNvSpPr>
            <a:spLocks noGrp="1"/>
          </p:cNvSpPr>
          <p:nvPr>
            <p:ph type="ctrTitle" hasCustomPrompt="1"/>
          </p:nvPr>
        </p:nvSpPr>
        <p:spPr>
          <a:xfrm>
            <a:off x="1143000" y="423167"/>
            <a:ext cx="6858000" cy="1790700"/>
          </a:xfrm>
          <a:prstGeom prst="rect">
            <a:avLst/>
          </a:prstGeom>
        </p:spPr>
        <p:txBody>
          <a:bodyPr anchor="b">
            <a:noAutofit/>
          </a:bodyPr>
          <a:lstStyle>
            <a:lvl1pPr algn="ctr">
              <a:defRPr sz="2000" cap="none" spc="100" baseline="0">
                <a:solidFill>
                  <a:schemeClr val="accent6"/>
                </a:solidFill>
                <a:latin typeface="Avenir LT Std 45 Book" panose="020B0502020203020204" pitchFamily="34" charset="0"/>
              </a:defRPr>
            </a:lvl1pPr>
          </a:lstStyle>
          <a:p>
            <a:r>
              <a:rPr lang="en-US" dirty="0"/>
              <a:t>Click to edit Master subtitle style</a:t>
            </a:r>
            <a:endParaRPr lang="fr-BE" dirty="0"/>
          </a:p>
        </p:txBody>
      </p:sp>
      <p:sp>
        <p:nvSpPr>
          <p:cNvPr id="6" name="Subtitle 2"/>
          <p:cNvSpPr>
            <a:spLocks noGrp="1"/>
          </p:cNvSpPr>
          <p:nvPr>
            <p:ph type="subTitle" idx="1" hasCustomPrompt="1"/>
          </p:nvPr>
        </p:nvSpPr>
        <p:spPr>
          <a:xfrm>
            <a:off x="1143000" y="2283717"/>
            <a:ext cx="6858000" cy="1241425"/>
          </a:xfrm>
          <a:prstGeom prst="rect">
            <a:avLst/>
          </a:prstGeom>
        </p:spPr>
        <p:txBody>
          <a:bodyPr>
            <a:normAutofit/>
          </a:bodyPr>
          <a:lstStyle>
            <a:lvl1pPr marL="0" indent="0" algn="ctr">
              <a:buNone/>
              <a:defRPr sz="3200" spc="100" baseline="0">
                <a:solidFill>
                  <a:schemeClr val="accent6"/>
                </a:solidFill>
                <a:latin typeface="Avenir LT Std 45 Book" panose="020B05020202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fr-BE" dirty="0"/>
          </a:p>
        </p:txBody>
      </p:sp>
      <p:sp>
        <p:nvSpPr>
          <p:cNvPr id="12" name="Holder 4">
            <a:extLst>
              <a:ext uri="{FF2B5EF4-FFF2-40B4-BE49-F238E27FC236}">
                <a16:creationId xmlns:a16="http://schemas.microsoft.com/office/drawing/2014/main" id="{300DF0AB-87AE-4B8B-AC97-61B878AF82EC}"/>
              </a:ext>
            </a:extLst>
          </p:cNvPr>
          <p:cNvSpPr>
            <a:spLocks noGrp="1"/>
          </p:cNvSpPr>
          <p:nvPr>
            <p:ph type="dt" sz="half" idx="2"/>
          </p:nvPr>
        </p:nvSpPr>
        <p:spPr>
          <a:xfrm>
            <a:off x="6506951" y="4643004"/>
            <a:ext cx="2075941" cy="337066"/>
          </a:xfrm>
          <a:prstGeom prst="rect">
            <a:avLst/>
          </a:prstGeom>
        </p:spPr>
        <p:txBody>
          <a:bodyPr vert="horz" wrap="square" lIns="0" tIns="0" rIns="0" bIns="0" rtlCol="0" anchor="ctr">
            <a:noAutofit/>
          </a:bodyPr>
          <a:lstStyle>
            <a:lvl1pPr algn="ctr">
              <a:defRPr lang="en-US" sz="1200" b="0" i="0" spc="5" smtClean="0">
                <a:solidFill>
                  <a:schemeClr val="accent6"/>
                </a:solidFill>
                <a:latin typeface="+mj-lt"/>
                <a:cs typeface="Tahoma"/>
              </a:defRPr>
            </a:lvl1pPr>
          </a:lstStyle>
          <a:p>
            <a:pPr marL="25400"/>
            <a:fld id="{104D2FFB-0212-4F95-8510-3678EDA992A4}" type="datetime7">
              <a:rPr lang="fr-BE" smtClean="0"/>
              <a:t>mai-22</a:t>
            </a:fld>
            <a:endParaRPr lang="fr-BE" dirty="0"/>
          </a:p>
        </p:txBody>
      </p:sp>
    </p:spTree>
    <p:extLst>
      <p:ext uri="{BB962C8B-B14F-4D97-AF65-F5344CB8AC3E}">
        <p14:creationId xmlns:p14="http://schemas.microsoft.com/office/powerpoint/2010/main" val="1639129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on TOP">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5D2E8E8-8515-48A7-B2BB-D26717D51301}"/>
              </a:ext>
            </a:extLst>
          </p:cNvPr>
          <p:cNvSpPr/>
          <p:nvPr userDrawn="1"/>
        </p:nvSpPr>
        <p:spPr>
          <a:xfrm>
            <a:off x="0" y="-1"/>
            <a:ext cx="9144000" cy="51435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5" name="Picture 4">
            <a:extLst>
              <a:ext uri="{FF2B5EF4-FFF2-40B4-BE49-F238E27FC236}">
                <a16:creationId xmlns:a16="http://schemas.microsoft.com/office/drawing/2014/main" id="{2E477581-080E-4CC4-ADA3-6B381AB9302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8982" b="21946"/>
          <a:stretch/>
        </p:blipFill>
        <p:spPr>
          <a:xfrm>
            <a:off x="152401" y="-1"/>
            <a:ext cx="8861090" cy="5143501"/>
          </a:xfrm>
          <a:prstGeom prst="rect">
            <a:avLst/>
          </a:prstGeom>
        </p:spPr>
      </p:pic>
      <p:sp>
        <p:nvSpPr>
          <p:cNvPr id="2" name="Title 1"/>
          <p:cNvSpPr>
            <a:spLocks noGrp="1"/>
          </p:cNvSpPr>
          <p:nvPr>
            <p:ph type="ctrTitle" hasCustomPrompt="1"/>
          </p:nvPr>
        </p:nvSpPr>
        <p:spPr>
          <a:xfrm>
            <a:off x="1143000" y="730544"/>
            <a:ext cx="6858000" cy="1790700"/>
          </a:xfrm>
          <a:prstGeom prst="rect">
            <a:avLst/>
          </a:prstGeom>
        </p:spPr>
        <p:txBody>
          <a:bodyPr anchor="b">
            <a:noAutofit/>
          </a:bodyPr>
          <a:lstStyle>
            <a:lvl1pPr algn="ctr">
              <a:defRPr sz="3200" spc="100" baseline="0">
                <a:solidFill>
                  <a:schemeClr val="bg1"/>
                </a:solidFill>
                <a:latin typeface="Avenir LT Std 45 Book" panose="020B0502020203020204" pitchFamily="34" charset="0"/>
              </a:defRPr>
            </a:lvl1pPr>
          </a:lstStyle>
          <a:p>
            <a:r>
              <a:rPr lang="en-US" dirty="0"/>
              <a:t>CLICK TO EDIT </a:t>
            </a:r>
            <a:br>
              <a:rPr lang="en-US" dirty="0"/>
            </a:br>
            <a:r>
              <a:rPr lang="en-US" dirty="0"/>
              <a:t>MASTER TITLE STYLE</a:t>
            </a:r>
            <a:endParaRPr lang="fr-BE" dirty="0"/>
          </a:p>
        </p:txBody>
      </p:sp>
      <p:sp>
        <p:nvSpPr>
          <p:cNvPr id="3" name="Subtitle 2"/>
          <p:cNvSpPr>
            <a:spLocks noGrp="1"/>
          </p:cNvSpPr>
          <p:nvPr>
            <p:ph type="subTitle" idx="1"/>
          </p:nvPr>
        </p:nvSpPr>
        <p:spPr>
          <a:xfrm>
            <a:off x="1143000" y="2591094"/>
            <a:ext cx="6858000" cy="1241425"/>
          </a:xfrm>
          <a:prstGeom prst="rect">
            <a:avLst/>
          </a:prstGeom>
        </p:spPr>
        <p:txBody>
          <a:bodyPr>
            <a:normAutofit/>
          </a:bodyPr>
          <a:lstStyle>
            <a:lvl1pPr marL="0" indent="0" algn="ctr">
              <a:buNone/>
              <a:defRPr sz="2000" spc="100" baseline="0">
                <a:solidFill>
                  <a:schemeClr val="bg1"/>
                </a:solidFill>
                <a:latin typeface="Avenir LT Std 45 Book" panose="020B05020202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fr-BE" dirty="0"/>
          </a:p>
        </p:txBody>
      </p:sp>
      <p:sp>
        <p:nvSpPr>
          <p:cNvPr id="8" name="Holder 4">
            <a:extLst>
              <a:ext uri="{FF2B5EF4-FFF2-40B4-BE49-F238E27FC236}">
                <a16:creationId xmlns:a16="http://schemas.microsoft.com/office/drawing/2014/main" id="{B92B03D5-B18B-4FBC-814A-798D21EDAD64}"/>
              </a:ext>
            </a:extLst>
          </p:cNvPr>
          <p:cNvSpPr>
            <a:spLocks noGrp="1"/>
          </p:cNvSpPr>
          <p:nvPr>
            <p:ph type="dt" sz="half" idx="2"/>
          </p:nvPr>
        </p:nvSpPr>
        <p:spPr>
          <a:xfrm>
            <a:off x="6506951" y="4643004"/>
            <a:ext cx="2075941" cy="337066"/>
          </a:xfrm>
          <a:prstGeom prst="rect">
            <a:avLst/>
          </a:prstGeom>
        </p:spPr>
        <p:txBody>
          <a:bodyPr vert="horz" wrap="square" lIns="0" tIns="0" rIns="0" bIns="0" rtlCol="0" anchor="ctr">
            <a:noAutofit/>
          </a:bodyPr>
          <a:lstStyle>
            <a:lvl1pPr algn="ctr">
              <a:defRPr lang="en-US" sz="1200" b="0" i="0" spc="5" smtClean="0">
                <a:solidFill>
                  <a:schemeClr val="bg1"/>
                </a:solidFill>
                <a:latin typeface="+mj-lt"/>
                <a:cs typeface="Tahoma"/>
              </a:defRPr>
            </a:lvl1pPr>
          </a:lstStyle>
          <a:p>
            <a:pPr marL="25400"/>
            <a:fld id="{ABA1397D-5CB6-4CB4-956E-A49C5CA178D4}" type="datetime7">
              <a:rPr lang="fr-BE" smtClean="0"/>
              <a:t>mai-22</a:t>
            </a:fld>
            <a:endParaRPr lang="fr-BE" dirty="0"/>
          </a:p>
        </p:txBody>
      </p:sp>
    </p:spTree>
    <p:extLst>
      <p:ext uri="{BB962C8B-B14F-4D97-AF65-F5344CB8AC3E}">
        <p14:creationId xmlns:p14="http://schemas.microsoft.com/office/powerpoint/2010/main" val="29336728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le on BOTTO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90CD5EB-CDC9-4EC5-A28D-899F095093D9}"/>
              </a:ext>
            </a:extLst>
          </p:cNvPr>
          <p:cNvSpPr/>
          <p:nvPr userDrawn="1"/>
        </p:nvSpPr>
        <p:spPr>
          <a:xfrm>
            <a:off x="0" y="-1"/>
            <a:ext cx="9144000" cy="51435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5" name="Picture 4">
            <a:extLst>
              <a:ext uri="{FF2B5EF4-FFF2-40B4-BE49-F238E27FC236}">
                <a16:creationId xmlns:a16="http://schemas.microsoft.com/office/drawing/2014/main" id="{A6A910A5-B882-408A-AF3D-CBC941B2E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8982" b="21946"/>
          <a:stretch/>
        </p:blipFill>
        <p:spPr>
          <a:xfrm>
            <a:off x="152401" y="-1"/>
            <a:ext cx="8861090" cy="5143501"/>
          </a:xfrm>
          <a:prstGeom prst="rect">
            <a:avLst/>
          </a:prstGeom>
        </p:spPr>
      </p:pic>
      <p:sp>
        <p:nvSpPr>
          <p:cNvPr id="2" name="Title 1"/>
          <p:cNvSpPr>
            <a:spLocks noGrp="1"/>
          </p:cNvSpPr>
          <p:nvPr>
            <p:ph type="ctrTitle" hasCustomPrompt="1"/>
          </p:nvPr>
        </p:nvSpPr>
        <p:spPr>
          <a:xfrm>
            <a:off x="1143000" y="423167"/>
            <a:ext cx="6858000" cy="1790700"/>
          </a:xfrm>
          <a:prstGeom prst="rect">
            <a:avLst/>
          </a:prstGeom>
        </p:spPr>
        <p:txBody>
          <a:bodyPr anchor="b">
            <a:noAutofit/>
          </a:bodyPr>
          <a:lstStyle>
            <a:lvl1pPr algn="ctr">
              <a:defRPr sz="2000" cap="none" spc="100" baseline="0">
                <a:solidFill>
                  <a:schemeClr val="bg1"/>
                </a:solidFill>
                <a:latin typeface="Avenir LT Std 45 Book" panose="020B0502020203020204" pitchFamily="34" charset="0"/>
              </a:defRPr>
            </a:lvl1pPr>
          </a:lstStyle>
          <a:p>
            <a:r>
              <a:rPr lang="en-US" dirty="0"/>
              <a:t>Click to edit Master subtitle style</a:t>
            </a:r>
            <a:endParaRPr lang="fr-BE" dirty="0"/>
          </a:p>
        </p:txBody>
      </p:sp>
      <p:sp>
        <p:nvSpPr>
          <p:cNvPr id="3" name="Subtitle 2"/>
          <p:cNvSpPr>
            <a:spLocks noGrp="1"/>
          </p:cNvSpPr>
          <p:nvPr>
            <p:ph type="subTitle" idx="1" hasCustomPrompt="1"/>
          </p:nvPr>
        </p:nvSpPr>
        <p:spPr>
          <a:xfrm>
            <a:off x="1143000" y="2283717"/>
            <a:ext cx="6858000" cy="1241425"/>
          </a:xfrm>
          <a:prstGeom prst="rect">
            <a:avLst/>
          </a:prstGeom>
        </p:spPr>
        <p:txBody>
          <a:bodyPr>
            <a:normAutofit/>
          </a:bodyPr>
          <a:lstStyle>
            <a:lvl1pPr marL="0" indent="0" algn="ctr">
              <a:buNone/>
              <a:defRPr sz="3200" spc="100" baseline="0">
                <a:solidFill>
                  <a:schemeClr val="bg1"/>
                </a:solidFill>
                <a:latin typeface="Avenir LT Std 45 Book" panose="020B05020202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fr-BE" dirty="0"/>
          </a:p>
        </p:txBody>
      </p:sp>
      <p:sp>
        <p:nvSpPr>
          <p:cNvPr id="7" name="Holder 4">
            <a:extLst>
              <a:ext uri="{FF2B5EF4-FFF2-40B4-BE49-F238E27FC236}">
                <a16:creationId xmlns:a16="http://schemas.microsoft.com/office/drawing/2014/main" id="{ACAACF29-7624-4040-BBC2-A5F53EC6194E}"/>
              </a:ext>
            </a:extLst>
          </p:cNvPr>
          <p:cNvSpPr>
            <a:spLocks noGrp="1"/>
          </p:cNvSpPr>
          <p:nvPr>
            <p:ph type="dt" sz="half" idx="2"/>
          </p:nvPr>
        </p:nvSpPr>
        <p:spPr>
          <a:xfrm>
            <a:off x="6506951" y="4643004"/>
            <a:ext cx="2075941" cy="337066"/>
          </a:xfrm>
          <a:prstGeom prst="rect">
            <a:avLst/>
          </a:prstGeom>
        </p:spPr>
        <p:txBody>
          <a:bodyPr vert="horz" wrap="square" lIns="0" tIns="0" rIns="0" bIns="0" rtlCol="0" anchor="ctr">
            <a:noAutofit/>
          </a:bodyPr>
          <a:lstStyle>
            <a:lvl1pPr algn="ctr">
              <a:defRPr lang="en-US" sz="1200" b="0" i="0" spc="5" smtClean="0">
                <a:solidFill>
                  <a:schemeClr val="bg1"/>
                </a:solidFill>
                <a:latin typeface="+mj-lt"/>
                <a:cs typeface="Tahoma"/>
              </a:defRPr>
            </a:lvl1pPr>
          </a:lstStyle>
          <a:p>
            <a:pPr marL="25400"/>
            <a:fld id="{D35AAD0B-FA30-405E-96B1-A0F5759E8082}" type="datetime7">
              <a:rPr lang="fr-BE" smtClean="0"/>
              <a:t>mai-22</a:t>
            </a:fld>
            <a:endParaRPr lang="fr-BE" dirty="0"/>
          </a:p>
        </p:txBody>
      </p:sp>
    </p:spTree>
    <p:extLst>
      <p:ext uri="{BB962C8B-B14F-4D97-AF65-F5344CB8AC3E}">
        <p14:creationId xmlns:p14="http://schemas.microsoft.com/office/powerpoint/2010/main" val="815510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Holder 3"/>
          <p:cNvSpPr>
            <a:spLocks noGrp="1"/>
          </p:cNvSpPr>
          <p:nvPr>
            <p:ph type="body" idx="1"/>
          </p:nvPr>
        </p:nvSpPr>
        <p:spPr>
          <a:xfrm>
            <a:off x="803118" y="2225675"/>
            <a:ext cx="7537763" cy="1926589"/>
          </a:xfrm>
          <a:prstGeom prst="rect">
            <a:avLst/>
          </a:prstGeom>
        </p:spPr>
        <p:txBody>
          <a:bodyPr lIns="0" tIns="0" rIns="0" bIns="0"/>
          <a:lstStyle>
            <a:lvl1pPr>
              <a:defRPr b="0" i="0">
                <a:solidFill>
                  <a:schemeClr val="tx1"/>
                </a:solidFill>
              </a:defRPr>
            </a:lvl1pPr>
          </a:lstStyle>
          <a:p>
            <a:endParaRPr/>
          </a:p>
        </p:txBody>
      </p:sp>
      <p:sp>
        <p:nvSpPr>
          <p:cNvPr id="8" name="Title Placeholder 11"/>
          <p:cNvSpPr>
            <a:spLocks noGrp="1"/>
          </p:cNvSpPr>
          <p:nvPr>
            <p:ph type="title"/>
          </p:nvPr>
        </p:nvSpPr>
        <p:spPr>
          <a:xfrm>
            <a:off x="447519" y="0"/>
            <a:ext cx="6791482" cy="540000"/>
          </a:xfrm>
          <a:prstGeom prst="rect">
            <a:avLst/>
          </a:prstGeom>
        </p:spPr>
        <p:txBody>
          <a:bodyPr vert="horz" lIns="0" tIns="45720" rIns="91440" bIns="45720" rtlCol="0" anchor="ctr">
            <a:normAutofit/>
          </a:bodyPr>
          <a:lstStyle/>
          <a:p>
            <a:r>
              <a:rPr lang="en-US" dirty="0"/>
              <a:t>CLICK TO EDIT MASTER TITLE STYLE</a:t>
            </a:r>
            <a:endParaRPr lang="fr-BE" dirty="0"/>
          </a:p>
        </p:txBody>
      </p:sp>
      <p:sp>
        <p:nvSpPr>
          <p:cNvPr id="7" name="Holder 3">
            <a:extLst>
              <a:ext uri="{FF2B5EF4-FFF2-40B4-BE49-F238E27FC236}">
                <a16:creationId xmlns:a16="http://schemas.microsoft.com/office/drawing/2014/main" id="{7D7F9F06-644B-4755-ADFF-853A1B25E489}"/>
              </a:ext>
            </a:extLst>
          </p:cNvPr>
          <p:cNvSpPr>
            <a:spLocks noGrp="1"/>
          </p:cNvSpPr>
          <p:nvPr>
            <p:ph type="ftr" sz="quarter" idx="3"/>
          </p:nvPr>
        </p:nvSpPr>
        <p:spPr>
          <a:xfrm>
            <a:off x="4953000" y="4937793"/>
            <a:ext cx="2926079" cy="138499"/>
          </a:xfrm>
          <a:prstGeom prst="rect">
            <a:avLst/>
          </a:prstGeom>
          <a:ln>
            <a:noFill/>
          </a:ln>
        </p:spPr>
        <p:txBody>
          <a:bodyPr vert="horz" wrap="square" lIns="0" tIns="0" rIns="0" bIns="0" rtlCol="0">
            <a:spAutoFit/>
          </a:bodyPr>
          <a:lstStyle>
            <a:lvl1pPr>
              <a:defRPr lang="fr-BE" sz="900" b="0" i="0" cap="all" spc="5" baseline="0" smtClean="0">
                <a:solidFill>
                  <a:schemeClr val="accent1"/>
                </a:solidFill>
                <a:cs typeface="Tahoma"/>
              </a:defRPr>
            </a:lvl1pPr>
          </a:lstStyle>
          <a:p>
            <a:pPr marL="25400" algn="r"/>
            <a:endParaRPr lang="fr-BE" dirty="0"/>
          </a:p>
        </p:txBody>
      </p:sp>
      <p:sp>
        <p:nvSpPr>
          <p:cNvPr id="9" name="Holder 4">
            <a:extLst>
              <a:ext uri="{FF2B5EF4-FFF2-40B4-BE49-F238E27FC236}">
                <a16:creationId xmlns:a16="http://schemas.microsoft.com/office/drawing/2014/main" id="{2BA481BB-3C37-429B-8564-D4BE83B1DE43}"/>
              </a:ext>
            </a:extLst>
          </p:cNvPr>
          <p:cNvSpPr>
            <a:spLocks noGrp="1"/>
          </p:cNvSpPr>
          <p:nvPr>
            <p:ph type="dt" sz="half" idx="2"/>
          </p:nvPr>
        </p:nvSpPr>
        <p:spPr>
          <a:xfrm>
            <a:off x="8005405" y="4937794"/>
            <a:ext cx="699935" cy="138498"/>
          </a:xfrm>
          <a:prstGeom prst="rect">
            <a:avLst/>
          </a:prstGeom>
        </p:spPr>
        <p:txBody>
          <a:bodyPr vert="horz" wrap="square" lIns="0" tIns="0" rIns="0" bIns="0" rtlCol="0">
            <a:spAutoFit/>
          </a:bodyPr>
          <a:lstStyle>
            <a:lvl1pPr algn="l">
              <a:defRPr lang="en-US" sz="900" b="0" i="0" spc="5" smtClean="0">
                <a:solidFill>
                  <a:schemeClr val="accent1"/>
                </a:solidFill>
                <a:cs typeface="Tahoma"/>
              </a:defRPr>
            </a:lvl1pPr>
          </a:lstStyle>
          <a:p>
            <a:pPr marL="25400"/>
            <a:fld id="{9A17065A-2A23-4CE0-B2BB-AD1ED1B871FC}" type="datetime7">
              <a:rPr lang="fr-BE" smtClean="0"/>
              <a:t>mai-22</a:t>
            </a:fld>
            <a:endParaRPr lang="fr-BE" dirty="0"/>
          </a:p>
        </p:txBody>
      </p:sp>
    </p:spTree>
  </p:cSld>
  <p:clrMapOvr>
    <a:masterClrMapping/>
  </p:clrMapOvr>
  <p:extLst>
    <p:ext uri="{DCECCB84-F9BA-43D5-87BE-67443E8EF086}">
      <p15:sldGuideLst xmlns:p15="http://schemas.microsoft.com/office/powerpoint/2012/main">
        <p15:guide id="1" pos="272" userDrawn="1">
          <p15:clr>
            <a:srgbClr val="FBAE40"/>
          </p15:clr>
        </p15:guide>
        <p15:guide id="2" pos="5488"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Holder 3"/>
          <p:cNvSpPr>
            <a:spLocks noGrp="1"/>
          </p:cNvSpPr>
          <p:nvPr>
            <p:ph sz="half" idx="2"/>
          </p:nvPr>
        </p:nvSpPr>
        <p:spPr>
          <a:xfrm>
            <a:off x="457200" y="1183005"/>
            <a:ext cx="3977640" cy="339471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59" y="1183005"/>
            <a:ext cx="3977640" cy="3394710"/>
          </a:xfrm>
          <a:prstGeom prst="rect">
            <a:avLst/>
          </a:prstGeom>
        </p:spPr>
        <p:txBody>
          <a:bodyPr wrap="square" lIns="0" tIns="0" rIns="0" bIns="0">
            <a:spAutoFit/>
          </a:bodyPr>
          <a:lstStyle>
            <a:lvl1pPr>
              <a:defRPr/>
            </a:lvl1pPr>
          </a:lstStyle>
          <a:p>
            <a:endParaRPr/>
          </a:p>
        </p:txBody>
      </p:sp>
      <p:sp>
        <p:nvSpPr>
          <p:cNvPr id="9" name="Title Placeholder 11"/>
          <p:cNvSpPr>
            <a:spLocks noGrp="1"/>
          </p:cNvSpPr>
          <p:nvPr>
            <p:ph type="title"/>
          </p:nvPr>
        </p:nvSpPr>
        <p:spPr>
          <a:xfrm>
            <a:off x="447519" y="0"/>
            <a:ext cx="6791482" cy="540000"/>
          </a:xfrm>
          <a:prstGeom prst="rect">
            <a:avLst/>
          </a:prstGeom>
        </p:spPr>
        <p:txBody>
          <a:bodyPr vert="horz" lIns="0" tIns="45720" rIns="91440" bIns="45720" rtlCol="0" anchor="ctr">
            <a:normAutofit/>
          </a:bodyPr>
          <a:lstStyle/>
          <a:p>
            <a:r>
              <a:rPr lang="en-US" dirty="0"/>
              <a:t>CLICK TO EDIT MASTER TITLE STYLE</a:t>
            </a:r>
            <a:endParaRPr lang="fr-BE" dirty="0"/>
          </a:p>
        </p:txBody>
      </p:sp>
      <p:sp>
        <p:nvSpPr>
          <p:cNvPr id="5" name="Holder 3">
            <a:extLst>
              <a:ext uri="{FF2B5EF4-FFF2-40B4-BE49-F238E27FC236}">
                <a16:creationId xmlns:a16="http://schemas.microsoft.com/office/drawing/2014/main" id="{C6578DD7-6DA3-45CA-99AF-515C7CD72B83}"/>
              </a:ext>
            </a:extLst>
          </p:cNvPr>
          <p:cNvSpPr>
            <a:spLocks noGrp="1"/>
          </p:cNvSpPr>
          <p:nvPr>
            <p:ph type="ftr" sz="quarter" idx="10"/>
          </p:nvPr>
        </p:nvSpPr>
        <p:spPr>
          <a:xfrm>
            <a:off x="4953000" y="4937793"/>
            <a:ext cx="2926079" cy="138499"/>
          </a:xfrm>
          <a:prstGeom prst="rect">
            <a:avLst/>
          </a:prstGeom>
          <a:ln>
            <a:noFill/>
          </a:ln>
        </p:spPr>
        <p:txBody>
          <a:bodyPr vert="horz" wrap="square" lIns="0" tIns="0" rIns="0" bIns="0" rtlCol="0">
            <a:spAutoFit/>
          </a:bodyPr>
          <a:lstStyle>
            <a:lvl1pPr>
              <a:defRPr lang="fr-BE" sz="900" b="0" i="0" cap="all" spc="5" baseline="0" smtClean="0">
                <a:solidFill>
                  <a:schemeClr val="accent1"/>
                </a:solidFill>
                <a:cs typeface="Tahoma"/>
              </a:defRPr>
            </a:lvl1pPr>
          </a:lstStyle>
          <a:p>
            <a:pPr marL="25400" algn="r"/>
            <a:endParaRPr lang="fr-BE" dirty="0"/>
          </a:p>
        </p:txBody>
      </p:sp>
      <p:sp>
        <p:nvSpPr>
          <p:cNvPr id="6" name="Holder 4">
            <a:extLst>
              <a:ext uri="{FF2B5EF4-FFF2-40B4-BE49-F238E27FC236}">
                <a16:creationId xmlns:a16="http://schemas.microsoft.com/office/drawing/2014/main" id="{E89362C4-923D-4211-ABBE-508D61486ACF}"/>
              </a:ext>
            </a:extLst>
          </p:cNvPr>
          <p:cNvSpPr>
            <a:spLocks noGrp="1"/>
          </p:cNvSpPr>
          <p:nvPr>
            <p:ph type="dt" sz="half" idx="11"/>
          </p:nvPr>
        </p:nvSpPr>
        <p:spPr>
          <a:xfrm>
            <a:off x="8005405" y="4937794"/>
            <a:ext cx="699935" cy="138498"/>
          </a:xfrm>
          <a:prstGeom prst="rect">
            <a:avLst/>
          </a:prstGeom>
        </p:spPr>
        <p:txBody>
          <a:bodyPr vert="horz" wrap="square" lIns="0" tIns="0" rIns="0" bIns="0" rtlCol="0">
            <a:spAutoFit/>
          </a:bodyPr>
          <a:lstStyle>
            <a:lvl1pPr algn="l">
              <a:defRPr lang="en-US" sz="900" b="0" i="0" spc="5" smtClean="0">
                <a:solidFill>
                  <a:schemeClr val="accent1"/>
                </a:solidFill>
                <a:cs typeface="Tahoma"/>
              </a:defRPr>
            </a:lvl1pPr>
          </a:lstStyle>
          <a:p>
            <a:pPr marL="25400"/>
            <a:fld id="{D13139DF-666C-4371-818D-3FFEB9DEDC23}" type="datetime7">
              <a:rPr lang="fr-BE" smtClean="0"/>
              <a:t>mai-22</a:t>
            </a:fld>
            <a:endParaRPr lang="fr-BE"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Placeholder 11"/>
          <p:cNvSpPr>
            <a:spLocks noGrp="1"/>
          </p:cNvSpPr>
          <p:nvPr>
            <p:ph type="title"/>
          </p:nvPr>
        </p:nvSpPr>
        <p:spPr>
          <a:xfrm>
            <a:off x="447519" y="0"/>
            <a:ext cx="6791482" cy="540000"/>
          </a:xfrm>
          <a:prstGeom prst="rect">
            <a:avLst/>
          </a:prstGeom>
        </p:spPr>
        <p:txBody>
          <a:bodyPr vert="horz" lIns="0" tIns="45720" rIns="91440" bIns="45720" rtlCol="0" anchor="ctr">
            <a:normAutofit/>
          </a:bodyPr>
          <a:lstStyle/>
          <a:p>
            <a:r>
              <a:rPr lang="en-US" dirty="0"/>
              <a:t>CLICK TO EDIT MASTER TITLE STYLE</a:t>
            </a:r>
            <a:endParaRPr lang="fr-BE" dirty="0"/>
          </a:p>
        </p:txBody>
      </p:sp>
      <p:sp>
        <p:nvSpPr>
          <p:cNvPr id="6" name="Holder 3">
            <a:extLst>
              <a:ext uri="{FF2B5EF4-FFF2-40B4-BE49-F238E27FC236}">
                <a16:creationId xmlns:a16="http://schemas.microsoft.com/office/drawing/2014/main" id="{156A6602-CA63-4896-B16C-D6AEB4B99EA9}"/>
              </a:ext>
            </a:extLst>
          </p:cNvPr>
          <p:cNvSpPr>
            <a:spLocks noGrp="1"/>
          </p:cNvSpPr>
          <p:nvPr>
            <p:ph type="ftr" sz="quarter" idx="3"/>
          </p:nvPr>
        </p:nvSpPr>
        <p:spPr>
          <a:xfrm>
            <a:off x="4953000" y="4937793"/>
            <a:ext cx="2926079" cy="138499"/>
          </a:xfrm>
          <a:prstGeom prst="rect">
            <a:avLst/>
          </a:prstGeom>
          <a:ln>
            <a:noFill/>
          </a:ln>
        </p:spPr>
        <p:txBody>
          <a:bodyPr vert="horz" wrap="square" lIns="0" tIns="0" rIns="0" bIns="0" rtlCol="0">
            <a:spAutoFit/>
          </a:bodyPr>
          <a:lstStyle>
            <a:lvl1pPr>
              <a:defRPr lang="fr-BE" sz="900" b="0" i="0" cap="all" spc="5" baseline="0" smtClean="0">
                <a:solidFill>
                  <a:schemeClr val="accent1"/>
                </a:solidFill>
                <a:cs typeface="Tahoma"/>
              </a:defRPr>
            </a:lvl1pPr>
          </a:lstStyle>
          <a:p>
            <a:pPr marL="25400" algn="r"/>
            <a:endParaRPr lang="fr-BE" dirty="0"/>
          </a:p>
        </p:txBody>
      </p:sp>
      <p:sp>
        <p:nvSpPr>
          <p:cNvPr id="8" name="Holder 4">
            <a:extLst>
              <a:ext uri="{FF2B5EF4-FFF2-40B4-BE49-F238E27FC236}">
                <a16:creationId xmlns:a16="http://schemas.microsoft.com/office/drawing/2014/main" id="{3C80509F-EE65-4CE2-8B7C-3F55B0302172}"/>
              </a:ext>
            </a:extLst>
          </p:cNvPr>
          <p:cNvSpPr>
            <a:spLocks noGrp="1"/>
          </p:cNvSpPr>
          <p:nvPr>
            <p:ph type="dt" sz="half" idx="2"/>
          </p:nvPr>
        </p:nvSpPr>
        <p:spPr>
          <a:xfrm>
            <a:off x="8005405" y="4937794"/>
            <a:ext cx="699935" cy="138498"/>
          </a:xfrm>
          <a:prstGeom prst="rect">
            <a:avLst/>
          </a:prstGeom>
        </p:spPr>
        <p:txBody>
          <a:bodyPr vert="horz" wrap="square" lIns="0" tIns="0" rIns="0" bIns="0" rtlCol="0">
            <a:spAutoFit/>
          </a:bodyPr>
          <a:lstStyle>
            <a:lvl1pPr algn="l">
              <a:defRPr lang="en-US" sz="900" b="0" i="0" spc="5" smtClean="0">
                <a:solidFill>
                  <a:schemeClr val="accent1"/>
                </a:solidFill>
                <a:cs typeface="Tahoma"/>
              </a:defRPr>
            </a:lvl1pPr>
          </a:lstStyle>
          <a:p>
            <a:pPr marL="25400"/>
            <a:fld id="{36C29212-FB2B-4ECD-A61C-EF8499E7EAD7}" type="datetime7">
              <a:rPr lang="fr-BE" smtClean="0"/>
              <a:t>mai-22</a:t>
            </a:fld>
            <a:endParaRPr lang="fr-BE"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Holder 3">
            <a:extLst>
              <a:ext uri="{FF2B5EF4-FFF2-40B4-BE49-F238E27FC236}">
                <a16:creationId xmlns:a16="http://schemas.microsoft.com/office/drawing/2014/main" id="{CD44B0DE-3FDD-42F7-8F69-9B65D46AB8B7}"/>
              </a:ext>
            </a:extLst>
          </p:cNvPr>
          <p:cNvSpPr>
            <a:spLocks noGrp="1"/>
          </p:cNvSpPr>
          <p:nvPr>
            <p:ph type="ftr" sz="quarter" idx="3"/>
          </p:nvPr>
        </p:nvSpPr>
        <p:spPr>
          <a:xfrm>
            <a:off x="4953000" y="4937793"/>
            <a:ext cx="2926079" cy="138499"/>
          </a:xfrm>
          <a:prstGeom prst="rect">
            <a:avLst/>
          </a:prstGeom>
          <a:ln>
            <a:noFill/>
          </a:ln>
        </p:spPr>
        <p:txBody>
          <a:bodyPr vert="horz" wrap="square" lIns="0" tIns="0" rIns="0" bIns="0" rtlCol="0">
            <a:spAutoFit/>
          </a:bodyPr>
          <a:lstStyle>
            <a:lvl1pPr>
              <a:defRPr lang="fr-BE" sz="900" b="0" i="0" cap="all" spc="5" baseline="0" smtClean="0">
                <a:solidFill>
                  <a:schemeClr val="accent1"/>
                </a:solidFill>
                <a:cs typeface="Tahoma"/>
              </a:defRPr>
            </a:lvl1pPr>
          </a:lstStyle>
          <a:p>
            <a:pPr marL="25400" algn="r"/>
            <a:endParaRPr lang="fr-BE" dirty="0"/>
          </a:p>
        </p:txBody>
      </p:sp>
      <p:pic>
        <p:nvPicPr>
          <p:cNvPr id="3" name="Picture 2"/>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7278281" y="167405"/>
            <a:ext cx="1433918" cy="230400"/>
          </a:xfrm>
          <a:prstGeom prst="rect">
            <a:avLst/>
          </a:prstGeom>
        </p:spPr>
      </p:pic>
      <p:sp>
        <p:nvSpPr>
          <p:cNvPr id="7" name="object 4"/>
          <p:cNvSpPr txBox="1">
            <a:spLocks/>
          </p:cNvSpPr>
          <p:nvPr userDrawn="1"/>
        </p:nvSpPr>
        <p:spPr>
          <a:xfrm>
            <a:off x="438659" y="4937794"/>
            <a:ext cx="177800" cy="139700"/>
          </a:xfrm>
          <a:prstGeom prst="rect">
            <a:avLst/>
          </a:prstGeom>
        </p:spPr>
        <p:txBody>
          <a:bodyPr vert="horz"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5400"/>
            <a:fld id="{81D60167-4931-47E6-BA6A-407CBD079E47}" type="slidenum">
              <a:rPr lang="fr-BE" sz="900" spc="5" smtClean="0">
                <a:solidFill>
                  <a:schemeClr val="accent1"/>
                </a:solidFill>
              </a:rPr>
              <a:pPr marL="25400"/>
              <a:t>‹#›</a:t>
            </a:fld>
            <a:endParaRPr lang="fr-BE" sz="900" spc="5" dirty="0">
              <a:solidFill>
                <a:schemeClr val="accent1"/>
              </a:solidFill>
            </a:endParaRPr>
          </a:p>
        </p:txBody>
      </p:sp>
      <p:cxnSp>
        <p:nvCxnSpPr>
          <p:cNvPr id="8" name="Straight Connector 7"/>
          <p:cNvCxnSpPr/>
          <p:nvPr userDrawn="1"/>
        </p:nvCxnSpPr>
        <p:spPr>
          <a:xfrm>
            <a:off x="431800" y="540000"/>
            <a:ext cx="8280400" cy="0"/>
          </a:xfrm>
          <a:prstGeom prst="line">
            <a:avLst/>
          </a:prstGeom>
          <a:ln w="9525"/>
        </p:spPr>
        <p:style>
          <a:lnRef idx="1">
            <a:schemeClr val="accent1"/>
          </a:lnRef>
          <a:fillRef idx="0">
            <a:schemeClr val="accent1"/>
          </a:fillRef>
          <a:effectRef idx="0">
            <a:schemeClr val="accent1"/>
          </a:effectRef>
          <a:fontRef idx="minor">
            <a:schemeClr val="tx1"/>
          </a:fontRef>
        </p:style>
      </p:cxnSp>
      <p:sp>
        <p:nvSpPr>
          <p:cNvPr id="10" name="object 4"/>
          <p:cNvSpPr txBox="1">
            <a:spLocks/>
          </p:cNvSpPr>
          <p:nvPr userDrawn="1"/>
        </p:nvSpPr>
        <p:spPr>
          <a:xfrm>
            <a:off x="7904019" y="4937793"/>
            <a:ext cx="80605" cy="138499"/>
          </a:xfrm>
          <a:prstGeom prst="rect">
            <a:avLst/>
          </a:prstGeom>
        </p:spPr>
        <p:txBody>
          <a:bodyPr vert="horz" wrap="square" lIns="0" tIns="0" rIns="0" bIns="0" rtlCol="0">
            <a:spAutoFit/>
          </a:bodyPr>
          <a:lstStyle>
            <a:defPPr>
              <a:defRPr lang="en-US"/>
            </a:defPPr>
            <a:lvl1pPr marL="0" algn="l" defTabSz="914400" rtl="0" eaLnBrk="1" latinLnBrk="0" hangingPunct="1">
              <a:defRPr sz="900" b="0" i="0" kern="1200">
                <a:solidFill>
                  <a:schemeClr val="tx1"/>
                </a:solidFill>
                <a:latin typeface="Tahoma"/>
                <a:ea typeface="+mn-ea"/>
                <a:cs typeface="Tahoma"/>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5400" algn="ctr"/>
            <a:r>
              <a:rPr lang="fr-BE" spc="5" dirty="0">
                <a:solidFill>
                  <a:schemeClr val="accent1"/>
                </a:solidFill>
                <a:latin typeface="+mn-lt"/>
              </a:rPr>
              <a:t>|</a:t>
            </a:r>
          </a:p>
        </p:txBody>
      </p:sp>
      <p:sp>
        <p:nvSpPr>
          <p:cNvPr id="12" name="Title Placeholder 11"/>
          <p:cNvSpPr>
            <a:spLocks noGrp="1"/>
          </p:cNvSpPr>
          <p:nvPr>
            <p:ph type="title"/>
          </p:nvPr>
        </p:nvSpPr>
        <p:spPr>
          <a:xfrm>
            <a:off x="447519" y="0"/>
            <a:ext cx="6791482" cy="540000"/>
          </a:xfrm>
          <a:prstGeom prst="rect">
            <a:avLst/>
          </a:prstGeom>
        </p:spPr>
        <p:txBody>
          <a:bodyPr vert="horz" lIns="0" tIns="45720" rIns="91440" bIns="45720" rtlCol="0" anchor="ctr">
            <a:normAutofit/>
          </a:bodyPr>
          <a:lstStyle/>
          <a:p>
            <a:r>
              <a:rPr lang="en-US" dirty="0"/>
              <a:t>CLICK TO EDIT MASTER TITLE STYLE</a:t>
            </a:r>
            <a:endParaRPr lang="fr-BE" dirty="0"/>
          </a:p>
        </p:txBody>
      </p:sp>
      <p:sp>
        <p:nvSpPr>
          <p:cNvPr id="2" name="Text Placeholder 1"/>
          <p:cNvSpPr>
            <a:spLocks noGrp="1"/>
          </p:cNvSpPr>
          <p:nvPr>
            <p:ph type="body" idx="1"/>
          </p:nvPr>
        </p:nvSpPr>
        <p:spPr>
          <a:xfrm>
            <a:off x="628650" y="1370013"/>
            <a:ext cx="7886700" cy="3262312"/>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r-BE" dirty="0"/>
          </a:p>
        </p:txBody>
      </p:sp>
      <p:sp>
        <p:nvSpPr>
          <p:cNvPr id="11" name="Holder 4">
            <a:extLst>
              <a:ext uri="{FF2B5EF4-FFF2-40B4-BE49-F238E27FC236}">
                <a16:creationId xmlns:a16="http://schemas.microsoft.com/office/drawing/2014/main" id="{A60C883C-4A80-4F9A-94F1-8AD656C28299}"/>
              </a:ext>
            </a:extLst>
          </p:cNvPr>
          <p:cNvSpPr>
            <a:spLocks noGrp="1"/>
          </p:cNvSpPr>
          <p:nvPr>
            <p:ph type="dt" sz="half" idx="2"/>
          </p:nvPr>
        </p:nvSpPr>
        <p:spPr>
          <a:xfrm>
            <a:off x="8005405" y="4937794"/>
            <a:ext cx="699935" cy="138498"/>
          </a:xfrm>
          <a:prstGeom prst="rect">
            <a:avLst/>
          </a:prstGeom>
        </p:spPr>
        <p:txBody>
          <a:bodyPr vert="horz" wrap="square" lIns="0" tIns="0" rIns="0" bIns="0" rtlCol="0">
            <a:spAutoFit/>
          </a:bodyPr>
          <a:lstStyle>
            <a:lvl1pPr algn="l">
              <a:defRPr lang="en-US" sz="900" b="0" i="0" spc="5" smtClean="0">
                <a:solidFill>
                  <a:schemeClr val="accent1"/>
                </a:solidFill>
                <a:cs typeface="Tahoma"/>
              </a:defRPr>
            </a:lvl1pPr>
          </a:lstStyle>
          <a:p>
            <a:pPr marL="25400"/>
            <a:fld id="{132100E5-5F62-4B58-B3A3-5A440076D0D9}" type="datetime7">
              <a:rPr lang="fr-BE" smtClean="0"/>
              <a:t>mai-22</a:t>
            </a:fld>
            <a:endParaRPr lang="fr-BE" dirty="0"/>
          </a:p>
        </p:txBody>
      </p:sp>
    </p:spTree>
  </p:cSld>
  <p:clrMap bg1="lt1" tx1="dk1" bg2="lt2" tx2="dk2" accent1="accent1" accent2="accent2" accent3="accent3" accent4="accent4" accent5="accent5" accent6="accent6" hlink="hlink" folHlink="folHlink"/>
  <p:sldLayoutIdLst>
    <p:sldLayoutId id="2147483683" r:id="rId1"/>
    <p:sldLayoutId id="2147483661" r:id="rId2"/>
    <p:sldLayoutId id="2147483684" r:id="rId3"/>
    <p:sldLayoutId id="2147483682" r:id="rId4"/>
    <p:sldLayoutId id="2147483685" r:id="rId5"/>
    <p:sldLayoutId id="2147483686" r:id="rId6"/>
    <p:sldLayoutId id="2147483662" r:id="rId7"/>
    <p:sldLayoutId id="2147483663" r:id="rId8"/>
    <p:sldLayoutId id="2147483664" r:id="rId9"/>
    <p:sldLayoutId id="2147483687" r:id="rId10"/>
  </p:sldLayoutIdLst>
  <p:hf sldNum="0" hdr="0" ftr="0" dt="0"/>
  <p:txStyles>
    <p:titleStyle>
      <a:lvl1pPr>
        <a:defRPr cap="all" spc="110" baseline="0">
          <a:solidFill>
            <a:schemeClr val="accent1"/>
          </a:solidFill>
          <a:latin typeface="+mj-lt"/>
          <a:ea typeface="+mj-ea"/>
          <a:cs typeface="+mj-cs"/>
        </a:defRPr>
      </a:lvl1pPr>
    </p:titleStyle>
    <p:bodyStyle>
      <a:lvl1pPr marL="0">
        <a:defRPr sz="900">
          <a:solidFill>
            <a:schemeClr val="accent1"/>
          </a:solidFill>
          <a:latin typeface="Avenir LT Std 45 Book" panose="020B0502020203020204" pitchFamily="34" charset="0"/>
          <a:ea typeface="+mn-ea"/>
          <a:cs typeface="+mn-cs"/>
        </a:defRPr>
      </a:lvl1pPr>
      <a:lvl2pPr marL="457200">
        <a:defRPr sz="900">
          <a:solidFill>
            <a:schemeClr val="accent1"/>
          </a:solidFill>
          <a:latin typeface="Avenir LT Std 45 Book" panose="020B0502020203020204" pitchFamily="34" charset="0"/>
          <a:ea typeface="+mn-ea"/>
          <a:cs typeface="+mn-cs"/>
        </a:defRPr>
      </a:lvl2pPr>
      <a:lvl3pPr marL="914400">
        <a:defRPr sz="900">
          <a:solidFill>
            <a:schemeClr val="accent1"/>
          </a:solidFill>
          <a:latin typeface="Avenir LT Std 45 Book" panose="020B0502020203020204" pitchFamily="34" charset="0"/>
          <a:ea typeface="+mn-ea"/>
          <a:cs typeface="+mn-cs"/>
        </a:defRPr>
      </a:lvl3pPr>
      <a:lvl4pPr marL="1371600">
        <a:defRPr sz="900">
          <a:solidFill>
            <a:schemeClr val="accent1"/>
          </a:solidFill>
          <a:latin typeface="Avenir LT Std 45 Book" panose="020B0502020203020204" pitchFamily="34" charset="0"/>
          <a:ea typeface="+mn-ea"/>
          <a:cs typeface="+mn-cs"/>
        </a:defRPr>
      </a:lvl4pPr>
      <a:lvl5pPr marL="1828800">
        <a:defRPr sz="900">
          <a:solidFill>
            <a:schemeClr val="accent1"/>
          </a:solidFill>
          <a:latin typeface="Avenir LT Std 45 Book" panose="020B0502020203020204" pitchFamily="34" charset="0"/>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extLst>
    <p:ext uri="{27BBF7A9-308A-43DC-89C8-2F10F3537804}">
      <p15:sldGuideLst xmlns:p15="http://schemas.microsoft.com/office/powerpoint/2012/main">
        <p15:guide id="1" pos="272" userDrawn="1">
          <p15:clr>
            <a:srgbClr val="F26B43"/>
          </p15:clr>
        </p15:guide>
        <p15:guide id="2" pos="5488" userDrawn="1">
          <p15:clr>
            <a:srgbClr val="F26B43"/>
          </p15:clr>
        </p15:guide>
        <p15:guide id="3" orient="horz" pos="516" userDrawn="1">
          <p15:clr>
            <a:srgbClr val="F26B43"/>
          </p15:clr>
        </p15:guide>
        <p15:guide id="4" orient="horz" pos="2964" userDrawn="1">
          <p15:clr>
            <a:srgbClr val="F26B43"/>
          </p15:clr>
        </p15:guide>
        <p15:guide id="5"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21.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20.png"/><Relationship Id="rId2" Type="http://schemas.openxmlformats.org/officeDocument/2006/relationships/image" Target="../media/image10.png"/><Relationship Id="rId1" Type="http://schemas.openxmlformats.org/officeDocument/2006/relationships/slideLayout" Target="../slideLayouts/slideLayout8.xml"/><Relationship Id="rId6" Type="http://schemas.openxmlformats.org/officeDocument/2006/relationships/image" Target="../media/image14.svg"/><Relationship Id="rId11" Type="http://schemas.openxmlformats.org/officeDocument/2006/relationships/image" Target="../media/image19.sv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svg"/><Relationship Id="rId9" Type="http://schemas.openxmlformats.org/officeDocument/2006/relationships/image" Target="../media/image17.svg"/><Relationship Id="rId14" Type="http://schemas.openxmlformats.org/officeDocument/2006/relationships/image" Target="../media/image22.svg"/></Relationships>
</file>

<file path=ppt/slides/_rels/slide11.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23.png"/><Relationship Id="rId2" Type="http://schemas.openxmlformats.org/officeDocument/2006/relationships/image" Target="../media/image10.png"/><Relationship Id="rId1" Type="http://schemas.openxmlformats.org/officeDocument/2006/relationships/slideLayout" Target="../slideLayouts/slideLayout8.xml"/><Relationship Id="rId6" Type="http://schemas.openxmlformats.org/officeDocument/2006/relationships/image" Target="../media/image14.svg"/><Relationship Id="rId11" Type="http://schemas.openxmlformats.org/officeDocument/2006/relationships/image" Target="../media/image19.sv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svg"/><Relationship Id="rId9" Type="http://schemas.openxmlformats.org/officeDocument/2006/relationships/image" Target="../media/image17.svg"/></Relationships>
</file>

<file path=ppt/slides/_rels/slide12.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8.xml"/><Relationship Id="rId6" Type="http://schemas.openxmlformats.org/officeDocument/2006/relationships/image" Target="../media/image14.svg"/><Relationship Id="rId11" Type="http://schemas.openxmlformats.org/officeDocument/2006/relationships/image" Target="../media/image19.sv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svg"/><Relationship Id="rId9" Type="http://schemas.openxmlformats.org/officeDocument/2006/relationships/image" Target="../media/image17.svg"/></Relationships>
</file>

<file path=ppt/slides/_rels/slide13.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24.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20.png"/><Relationship Id="rId2" Type="http://schemas.openxmlformats.org/officeDocument/2006/relationships/image" Target="../media/image10.png"/><Relationship Id="rId1" Type="http://schemas.openxmlformats.org/officeDocument/2006/relationships/slideLayout" Target="../slideLayouts/slideLayout8.xml"/><Relationship Id="rId6" Type="http://schemas.openxmlformats.org/officeDocument/2006/relationships/image" Target="../media/image14.svg"/><Relationship Id="rId11" Type="http://schemas.openxmlformats.org/officeDocument/2006/relationships/image" Target="../media/image19.sv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svg"/><Relationship Id="rId9" Type="http://schemas.openxmlformats.org/officeDocument/2006/relationships/image" Target="../media/image17.svg"/><Relationship Id="rId14" Type="http://schemas.openxmlformats.org/officeDocument/2006/relationships/image" Target="../media/image25.svg"/></Relationships>
</file>

<file path=ppt/slides/_rels/slide14.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1.png"/><Relationship Id="rId7" Type="http://schemas.openxmlformats.org/officeDocument/2006/relationships/image" Target="../media/image16.png"/><Relationship Id="rId2" Type="http://schemas.openxmlformats.org/officeDocument/2006/relationships/image" Target="../media/image10.png"/><Relationship Id="rId1" Type="http://schemas.openxmlformats.org/officeDocument/2006/relationships/slideLayout" Target="../slideLayouts/slideLayout8.xml"/><Relationship Id="rId6" Type="http://schemas.openxmlformats.org/officeDocument/2006/relationships/image" Target="../media/image14.svg"/><Relationship Id="rId11" Type="http://schemas.openxmlformats.org/officeDocument/2006/relationships/image" Target="../media/image27.svg"/><Relationship Id="rId5" Type="http://schemas.openxmlformats.org/officeDocument/2006/relationships/image" Target="../media/image13.png"/><Relationship Id="rId10" Type="http://schemas.openxmlformats.org/officeDocument/2006/relationships/image" Target="../media/image26.png"/><Relationship Id="rId4" Type="http://schemas.openxmlformats.org/officeDocument/2006/relationships/image" Target="../media/image12.svg"/><Relationship Id="rId9" Type="http://schemas.openxmlformats.org/officeDocument/2006/relationships/image" Target="../media/image20.png"/></Relationships>
</file>

<file path=ppt/slides/_rels/slide15.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25.sv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24.png"/><Relationship Id="rId2" Type="http://schemas.openxmlformats.org/officeDocument/2006/relationships/image" Target="../media/image10.png"/><Relationship Id="rId1" Type="http://schemas.openxmlformats.org/officeDocument/2006/relationships/slideLayout" Target="../slideLayouts/slideLayout8.xml"/><Relationship Id="rId6" Type="http://schemas.openxmlformats.org/officeDocument/2006/relationships/image" Target="../media/image14.svg"/><Relationship Id="rId11" Type="http://schemas.openxmlformats.org/officeDocument/2006/relationships/image" Target="../media/image19.svg"/><Relationship Id="rId5" Type="http://schemas.openxmlformats.org/officeDocument/2006/relationships/image" Target="../media/image13.png"/><Relationship Id="rId15" Type="http://schemas.openxmlformats.org/officeDocument/2006/relationships/image" Target="../media/image29.png"/><Relationship Id="rId10" Type="http://schemas.openxmlformats.org/officeDocument/2006/relationships/image" Target="../media/image18.png"/><Relationship Id="rId4" Type="http://schemas.openxmlformats.org/officeDocument/2006/relationships/image" Target="../media/image12.svg"/><Relationship Id="rId9" Type="http://schemas.openxmlformats.org/officeDocument/2006/relationships/image" Target="../media/image17.svg"/><Relationship Id="rId14" Type="http://schemas.openxmlformats.org/officeDocument/2006/relationships/image" Target="../media/image28.png"/></Relationships>
</file>

<file path=ppt/slides/_rels/slide16.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25.sv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24.png"/><Relationship Id="rId2" Type="http://schemas.openxmlformats.org/officeDocument/2006/relationships/image" Target="../media/image10.png"/><Relationship Id="rId1" Type="http://schemas.openxmlformats.org/officeDocument/2006/relationships/slideLayout" Target="../slideLayouts/slideLayout8.xml"/><Relationship Id="rId6" Type="http://schemas.openxmlformats.org/officeDocument/2006/relationships/image" Target="../media/image14.svg"/><Relationship Id="rId11" Type="http://schemas.openxmlformats.org/officeDocument/2006/relationships/image" Target="../media/image19.sv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svg"/><Relationship Id="rId9" Type="http://schemas.openxmlformats.org/officeDocument/2006/relationships/image" Target="../media/image17.svg"/><Relationship Id="rId14" Type="http://schemas.openxmlformats.org/officeDocument/2006/relationships/image" Target="../media/image28.png"/></Relationships>
</file>

<file path=ppt/slides/_rels/slide17.xml.rels><?xml version="1.0" encoding="UTF-8" standalone="yes"?>
<Relationships xmlns="http://schemas.openxmlformats.org/package/2006/relationships"><Relationship Id="rId8" Type="http://schemas.openxmlformats.org/officeDocument/2006/relationships/image" Target="../media/image17.svg"/><Relationship Id="rId13" Type="http://schemas.openxmlformats.org/officeDocument/2006/relationships/image" Target="../media/image30.png"/><Relationship Id="rId3" Type="http://schemas.openxmlformats.org/officeDocument/2006/relationships/image" Target="../media/image12.svg"/><Relationship Id="rId7" Type="http://schemas.openxmlformats.org/officeDocument/2006/relationships/image" Target="../media/image16.png"/><Relationship Id="rId12" Type="http://schemas.openxmlformats.org/officeDocument/2006/relationships/image" Target="../media/image25.svg"/><Relationship Id="rId2" Type="http://schemas.openxmlformats.org/officeDocument/2006/relationships/image" Target="../media/image11.png"/><Relationship Id="rId1" Type="http://schemas.openxmlformats.org/officeDocument/2006/relationships/slideLayout" Target="../slideLayouts/slideLayout8.xml"/><Relationship Id="rId6" Type="http://schemas.openxmlformats.org/officeDocument/2006/relationships/image" Target="../media/image15.png"/><Relationship Id="rId11" Type="http://schemas.openxmlformats.org/officeDocument/2006/relationships/image" Target="../media/image24.png"/><Relationship Id="rId5" Type="http://schemas.openxmlformats.org/officeDocument/2006/relationships/image" Target="../media/image14.svg"/><Relationship Id="rId15" Type="http://schemas.openxmlformats.org/officeDocument/2006/relationships/image" Target="../media/image22.svg"/><Relationship Id="rId10" Type="http://schemas.openxmlformats.org/officeDocument/2006/relationships/image" Target="../media/image19.svg"/><Relationship Id="rId4" Type="http://schemas.openxmlformats.org/officeDocument/2006/relationships/image" Target="../media/image13.png"/><Relationship Id="rId9" Type="http://schemas.openxmlformats.org/officeDocument/2006/relationships/image" Target="../media/image18.png"/><Relationship Id="rId14" Type="http://schemas.openxmlformats.org/officeDocument/2006/relationships/image" Target="../media/image2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3" Type="http://schemas.openxmlformats.org/officeDocument/2006/relationships/image" Target="../media/image32.svg"/><Relationship Id="rId2" Type="http://schemas.openxmlformats.org/officeDocument/2006/relationships/image" Target="../media/image31.png"/><Relationship Id="rId1" Type="http://schemas.openxmlformats.org/officeDocument/2006/relationships/slideLayout" Target="../slideLayouts/slideLayout3.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20.png"/><Relationship Id="rId7" Type="http://schemas.openxmlformats.org/officeDocument/2006/relationships/image" Target="../media/image17.svg"/><Relationship Id="rId2" Type="http://schemas.openxmlformats.org/officeDocument/2006/relationships/image" Target="../media/image15.png"/><Relationship Id="rId1" Type="http://schemas.openxmlformats.org/officeDocument/2006/relationships/slideLayout" Target="../slideLayouts/slideLayout3.xml"/><Relationship Id="rId6" Type="http://schemas.openxmlformats.org/officeDocument/2006/relationships/image" Target="../media/image16.png"/><Relationship Id="rId5" Type="http://schemas.openxmlformats.org/officeDocument/2006/relationships/image" Target="../media/image32.svg"/><Relationship Id="rId4" Type="http://schemas.openxmlformats.org/officeDocument/2006/relationships/image" Target="../media/image31.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hyperlink" Target="mailto:cecile.baijot@puilaetco.be" TargetMode="Externa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685800" y="2038350"/>
            <a:ext cx="7696200" cy="952500"/>
          </a:xfrm>
          <a:ln w="6350">
            <a:solidFill>
              <a:schemeClr val="accent6">
                <a:lumMod val="75000"/>
              </a:schemeClr>
            </a:solidFill>
          </a:ln>
        </p:spPr>
        <p:txBody>
          <a:bodyPr/>
          <a:lstStyle/>
          <a:p>
            <a:r>
              <a:rPr lang="fr-BE" sz="2400" b="1" dirty="0">
                <a:solidFill>
                  <a:schemeClr val="accent2"/>
                </a:solidFill>
              </a:rPr>
              <a:t>Successions internationales: considérations pratiques</a:t>
            </a:r>
            <a:endParaRPr lang="fr-BE" sz="2400" b="1" dirty="0">
              <a:solidFill>
                <a:schemeClr val="accent6">
                  <a:lumMod val="50000"/>
                </a:schemeClr>
              </a:solidFill>
            </a:endParaRPr>
          </a:p>
        </p:txBody>
      </p:sp>
      <p:pic>
        <p:nvPicPr>
          <p:cNvPr id="3" name="Picture 2">
            <a:extLst>
              <a:ext uri="{FF2B5EF4-FFF2-40B4-BE49-F238E27FC236}">
                <a16:creationId xmlns:a16="http://schemas.microsoft.com/office/drawing/2014/main" id="{5BE0F544-45E3-4255-8CCA-5E61DD607208}"/>
              </a:ext>
            </a:extLst>
          </p:cNvPr>
          <p:cNvPicPr>
            <a:picLocks noChangeAspect="1"/>
          </p:cNvPicPr>
          <p:nvPr/>
        </p:nvPicPr>
        <p:blipFill>
          <a:blip r:embed="rId2"/>
          <a:stretch>
            <a:fillRect/>
          </a:stretch>
        </p:blipFill>
        <p:spPr>
          <a:xfrm>
            <a:off x="1828800" y="402907"/>
            <a:ext cx="2495550" cy="873443"/>
          </a:xfrm>
          <a:prstGeom prst="rect">
            <a:avLst/>
          </a:prstGeom>
        </p:spPr>
      </p:pic>
      <p:sp>
        <p:nvSpPr>
          <p:cNvPr id="4" name="TextBox 3">
            <a:extLst>
              <a:ext uri="{FF2B5EF4-FFF2-40B4-BE49-F238E27FC236}">
                <a16:creationId xmlns:a16="http://schemas.microsoft.com/office/drawing/2014/main" id="{A60600A3-EA4A-4181-8FB4-7D613CE21873}"/>
              </a:ext>
            </a:extLst>
          </p:cNvPr>
          <p:cNvSpPr txBox="1"/>
          <p:nvPr/>
        </p:nvSpPr>
        <p:spPr>
          <a:xfrm>
            <a:off x="6400800" y="3409950"/>
            <a:ext cx="2286000" cy="369332"/>
          </a:xfrm>
          <a:prstGeom prst="rect">
            <a:avLst/>
          </a:prstGeom>
          <a:noFill/>
        </p:spPr>
        <p:txBody>
          <a:bodyPr wrap="square" rtlCol="0">
            <a:spAutoFit/>
          </a:bodyPr>
          <a:lstStyle/>
          <a:p>
            <a:r>
              <a:rPr lang="fr-BE" i="1" dirty="0">
                <a:solidFill>
                  <a:schemeClr val="accent6"/>
                </a:solidFill>
              </a:rPr>
              <a:t>IFA, 24 Mai 2022</a:t>
            </a:r>
          </a:p>
        </p:txBody>
      </p:sp>
    </p:spTree>
    <p:extLst>
      <p:ext uri="{BB962C8B-B14F-4D97-AF65-F5344CB8AC3E}">
        <p14:creationId xmlns:p14="http://schemas.microsoft.com/office/powerpoint/2010/main" val="21805539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6FE8021-67A4-40A4-99EF-421836366103}"/>
              </a:ext>
            </a:extLst>
          </p:cNvPr>
          <p:cNvSpPr>
            <a:spLocks noGrp="1"/>
          </p:cNvSpPr>
          <p:nvPr>
            <p:ph type="title"/>
          </p:nvPr>
        </p:nvSpPr>
        <p:spPr/>
        <p:txBody>
          <a:bodyPr/>
          <a:lstStyle/>
          <a:p>
            <a:r>
              <a:rPr lang="fr-BE" dirty="0"/>
              <a:t>FRANCE : portefeuille</a:t>
            </a:r>
          </a:p>
        </p:txBody>
      </p:sp>
      <p:sp>
        <p:nvSpPr>
          <p:cNvPr id="56" name="TextBox 55">
            <a:extLst>
              <a:ext uri="{FF2B5EF4-FFF2-40B4-BE49-F238E27FC236}">
                <a16:creationId xmlns:a16="http://schemas.microsoft.com/office/drawing/2014/main" id="{9B37CCCF-0FD8-4092-8165-F4FC006731F6}"/>
              </a:ext>
            </a:extLst>
          </p:cNvPr>
          <p:cNvSpPr txBox="1"/>
          <p:nvPr/>
        </p:nvSpPr>
        <p:spPr>
          <a:xfrm>
            <a:off x="3406498" y="592812"/>
            <a:ext cx="5585093" cy="4462760"/>
          </a:xfrm>
          <a:prstGeom prst="rect">
            <a:avLst/>
          </a:prstGeom>
          <a:noFill/>
          <a:ln w="15875">
            <a:solidFill>
              <a:schemeClr val="accent1"/>
            </a:solidFill>
          </a:ln>
        </p:spPr>
        <p:txBody>
          <a:bodyPr wrap="square" rtlCol="0">
            <a:spAutoFit/>
          </a:bodyPr>
          <a:lstStyle/>
          <a:p>
            <a:r>
              <a:rPr lang="fr-BE" sz="1050" b="1" dirty="0">
                <a:effectLst/>
                <a:ea typeface="Calibri" panose="020F0502020204030204" pitchFamily="34" charset="0"/>
              </a:rPr>
              <a:t>Cas : parents résident en B et deux enfants : un réside en B et l’autre en FR et parents souhaitent faire une donation</a:t>
            </a:r>
            <a:endParaRPr lang="fr-BE" sz="1050" b="1" dirty="0">
              <a:ea typeface="Calibri" panose="020F0502020204030204" pitchFamily="34" charset="0"/>
            </a:endParaRPr>
          </a:p>
          <a:p>
            <a:endParaRPr lang="fr-BE" sz="1050" b="1" dirty="0">
              <a:effectLst/>
              <a:ea typeface="Calibri" panose="020F0502020204030204" pitchFamily="34" charset="0"/>
            </a:endParaRPr>
          </a:p>
          <a:p>
            <a:r>
              <a:rPr lang="fr-BE" sz="1050" b="1" dirty="0">
                <a:ea typeface="Calibri" panose="020F0502020204030204" pitchFamily="34" charset="0"/>
              </a:rPr>
              <a:t>Considérations</a:t>
            </a:r>
          </a:p>
          <a:p>
            <a:pPr marL="171450" indent="-171450">
              <a:buFontTx/>
              <a:buChar char="-"/>
            </a:pPr>
            <a:r>
              <a:rPr lang="fr-BE" sz="1050" dirty="0">
                <a:effectLst/>
                <a:ea typeface="Calibri" panose="020F0502020204030204" pitchFamily="34" charset="0"/>
              </a:rPr>
              <a:t>Droits de</a:t>
            </a:r>
            <a:r>
              <a:rPr lang="fr-BE" sz="1050" dirty="0">
                <a:ea typeface="Calibri" panose="020F0502020204030204" pitchFamily="34" charset="0"/>
              </a:rPr>
              <a:t> donation en FR très élevés, malgré l’abattement de 100k€</a:t>
            </a:r>
          </a:p>
          <a:p>
            <a:pPr marL="171450" indent="-171450">
              <a:buFontTx/>
              <a:buChar char="-"/>
            </a:pPr>
            <a:r>
              <a:rPr lang="fr-BE" sz="1050" dirty="0">
                <a:ea typeface="Calibri" panose="020F0502020204030204" pitchFamily="34" charset="0"/>
              </a:rPr>
              <a:t>L’établissement de la résidence du fils en FR est liée à son activité professionnelle et possibilité d’un futur retour en BE</a:t>
            </a:r>
          </a:p>
          <a:p>
            <a:endParaRPr lang="fr-BE" sz="1050" dirty="0">
              <a:effectLst/>
              <a:ea typeface="Calibri" panose="020F0502020204030204" pitchFamily="34" charset="0"/>
            </a:endParaRPr>
          </a:p>
          <a:p>
            <a:r>
              <a:rPr lang="fr-BE" sz="1050" b="1" dirty="0">
                <a:ea typeface="Calibri" panose="020F0502020204030204" pitchFamily="34" charset="0"/>
              </a:rPr>
              <a:t>D</a:t>
            </a:r>
            <a:r>
              <a:rPr lang="fr-BE" sz="1050" b="1" dirty="0">
                <a:effectLst/>
                <a:ea typeface="Calibri" panose="020F0502020204030204" pitchFamily="34" charset="0"/>
              </a:rPr>
              <a:t>écision</a:t>
            </a:r>
            <a:r>
              <a:rPr lang="fr-BE" sz="1050" dirty="0">
                <a:effectLst/>
                <a:ea typeface="Calibri" panose="020F0502020204030204" pitchFamily="34" charset="0"/>
              </a:rPr>
              <a:t>: </a:t>
            </a:r>
            <a:r>
              <a:rPr lang="fr-BE" sz="1050" dirty="0">
                <a:effectLst/>
                <a:ea typeface="Times New Roman" panose="02020603050405020304" pitchFamily="18" charset="0"/>
              </a:rPr>
              <a:t>Donation uniquement à l’enfant belge en avance d’hoirie avec</a:t>
            </a:r>
          </a:p>
          <a:p>
            <a:pPr marL="171450" indent="-171450">
              <a:buFont typeface="Arial" panose="020B0604020202020204" pitchFamily="34" charset="0"/>
              <a:buChar char="•"/>
            </a:pPr>
            <a:r>
              <a:rPr lang="fr-BE" sz="1050" dirty="0">
                <a:solidFill>
                  <a:srgbClr val="FF0000"/>
                </a:solidFill>
                <a:ea typeface="Times New Roman" panose="02020603050405020304" pitchFamily="18" charset="0"/>
              </a:rPr>
              <a:t>En BE</a:t>
            </a:r>
            <a:r>
              <a:rPr lang="fr-BE" sz="1050" dirty="0">
                <a:ea typeface="Times New Roman" panose="02020603050405020304" pitchFamily="18" charset="0"/>
              </a:rPr>
              <a:t>: enregistrement en BE au taux de 3% ou 3,3% en RW ou p</a:t>
            </a:r>
            <a:r>
              <a:rPr lang="fr-BE" sz="1050" dirty="0">
                <a:effectLst/>
                <a:ea typeface="Times New Roman" panose="02020603050405020304" pitchFamily="18" charset="0"/>
              </a:rPr>
              <a:t>as d’enregistrement ( pas obliga</a:t>
            </a:r>
            <a:r>
              <a:rPr lang="fr-BE" sz="1050" dirty="0">
                <a:ea typeface="Times New Roman" panose="02020603050405020304" pitchFamily="18" charset="0"/>
              </a:rPr>
              <a:t>toire si donation par virement bancaire)</a:t>
            </a:r>
          </a:p>
          <a:p>
            <a:pPr marL="171450" indent="-171450">
              <a:buFont typeface="Arial" panose="020B0604020202020204" pitchFamily="34" charset="0"/>
              <a:buChar char="•"/>
            </a:pPr>
            <a:r>
              <a:rPr lang="fr-BE" sz="1050" dirty="0">
                <a:solidFill>
                  <a:srgbClr val="0070C0"/>
                </a:solidFill>
                <a:effectLst/>
                <a:ea typeface="Times New Roman" panose="02020603050405020304" pitchFamily="18" charset="0"/>
              </a:rPr>
              <a:t>En FR</a:t>
            </a:r>
            <a:r>
              <a:rPr lang="fr-BE" sz="1050" dirty="0">
                <a:ea typeface="Times New Roman" panose="02020603050405020304" pitchFamily="18" charset="0"/>
              </a:rPr>
              <a:t>: pas enregistrement ( Quid actions FR dans le portefeuille? Souvent &lt; 100k€)</a:t>
            </a:r>
          </a:p>
          <a:p>
            <a:endParaRPr lang="fr-BE" sz="1050" dirty="0">
              <a:effectLst/>
              <a:ea typeface="Times New Roman" panose="02020603050405020304" pitchFamily="18" charset="0"/>
            </a:endParaRPr>
          </a:p>
          <a:p>
            <a:r>
              <a:rPr lang="fr-BE" sz="1050" b="1" dirty="0">
                <a:ea typeface="Calibri" panose="020F0502020204030204" pitchFamily="34" charset="0"/>
              </a:rPr>
              <a:t>Conséquence en cas de décès des parents </a:t>
            </a:r>
          </a:p>
          <a:p>
            <a:pPr marL="171450" indent="-171450">
              <a:buFont typeface="Arial" panose="020B0604020202020204" pitchFamily="34" charset="0"/>
              <a:buChar char="•"/>
            </a:pPr>
            <a:r>
              <a:rPr lang="fr-BE" sz="1050" dirty="0">
                <a:ea typeface="Calibri" panose="020F0502020204030204" pitchFamily="34" charset="0"/>
              </a:rPr>
              <a:t>La fille belge a une obligation rapport de la donation à la succession</a:t>
            </a:r>
          </a:p>
          <a:p>
            <a:pPr marL="628650" lvl="1" indent="-171450">
              <a:buFont typeface="Arial" panose="020B0604020202020204" pitchFamily="34" charset="0"/>
              <a:buChar char="•"/>
            </a:pPr>
            <a:r>
              <a:rPr lang="fr-BE" sz="1050" dirty="0">
                <a:ea typeface="Calibri" panose="020F0502020204030204" pitchFamily="34" charset="0"/>
              </a:rPr>
              <a:t>Rapport en « valeur » </a:t>
            </a:r>
          </a:p>
          <a:p>
            <a:pPr marL="628650" lvl="1" indent="-171450">
              <a:buFont typeface="Arial" panose="020B0604020202020204" pitchFamily="34" charset="0"/>
              <a:buChar char="•"/>
            </a:pPr>
            <a:r>
              <a:rPr lang="fr-BE" sz="1050" dirty="0">
                <a:ea typeface="Calibri" panose="020F0502020204030204" pitchFamily="34" charset="0"/>
              </a:rPr>
              <a:t>Valeur = jour de la donation indexée OU jour de la succession si avoirs indisponibles</a:t>
            </a:r>
            <a:endParaRPr lang="fr-BE" sz="1050" dirty="0">
              <a:effectLst/>
              <a:ea typeface="Calibri" panose="020F0502020204030204" pitchFamily="34" charset="0"/>
            </a:endParaRPr>
          </a:p>
          <a:p>
            <a:pPr marL="171450" indent="-171450">
              <a:buFont typeface="Arial" panose="020B0604020202020204" pitchFamily="34" charset="0"/>
              <a:buChar char="•"/>
            </a:pPr>
            <a:r>
              <a:rPr lang="fr-BE" sz="1050" dirty="0">
                <a:solidFill>
                  <a:srgbClr val="0070C0"/>
                </a:solidFill>
                <a:ea typeface="Calibri" panose="020F0502020204030204" pitchFamily="34" charset="0"/>
              </a:rPr>
              <a:t>En FR </a:t>
            </a:r>
            <a:r>
              <a:rPr lang="fr-BE" sz="1050" dirty="0">
                <a:ea typeface="Calibri" panose="020F0502020204030204" pitchFamily="34" charset="0"/>
              </a:rPr>
              <a:t>: pas de taxation : application de la convention BE-FR : pouvoir de taxation à l’état de résidence du défunt </a:t>
            </a:r>
          </a:p>
          <a:p>
            <a:pPr marL="171450" indent="-171450">
              <a:buFont typeface="Arial" panose="020B0604020202020204" pitchFamily="34" charset="0"/>
              <a:buChar char="•"/>
            </a:pPr>
            <a:r>
              <a:rPr lang="fr-BE" sz="1050" dirty="0">
                <a:solidFill>
                  <a:srgbClr val="FF0000"/>
                </a:solidFill>
                <a:ea typeface="Calibri" panose="020F0502020204030204" pitchFamily="34" charset="0"/>
              </a:rPr>
              <a:t>En BE :</a:t>
            </a:r>
            <a:r>
              <a:rPr lang="fr-BE" sz="1050" dirty="0">
                <a:ea typeface="Calibri" panose="020F0502020204030204" pitchFamily="34" charset="0"/>
              </a:rPr>
              <a:t> pas (plus) de taxation car les avoirs ont déjà été transmis ( sauf si pas enregistrement et décès dans les 3 ans)</a:t>
            </a:r>
          </a:p>
          <a:p>
            <a:endParaRPr lang="fr-BE" sz="1050" dirty="0">
              <a:ea typeface="Calibri" panose="020F0502020204030204" pitchFamily="34" charset="0"/>
            </a:endParaRPr>
          </a:p>
          <a:p>
            <a:r>
              <a:rPr lang="fr-BE" sz="1050" b="1" dirty="0">
                <a:effectLst/>
                <a:ea typeface="Calibri" panose="020F0502020204030204" pitchFamily="34" charset="0"/>
              </a:rPr>
              <a:t>Risque</a:t>
            </a:r>
          </a:p>
          <a:p>
            <a:pPr marL="171450" indent="-171450">
              <a:buFont typeface="Arial" panose="020B0604020202020204" pitchFamily="34" charset="0"/>
              <a:buChar char="•"/>
            </a:pPr>
            <a:r>
              <a:rPr lang="fr-BE" sz="1050" dirty="0">
                <a:ea typeface="Calibri" panose="020F0502020204030204" pitchFamily="34" charset="0"/>
              </a:rPr>
              <a:t>Risque que l’héritier gratifié avant le décès ( la fille) ne soit plus en mesure d’effectuer le rapport (dilapidation, faillite …. et plus suffisamment dans la succession)</a:t>
            </a:r>
            <a:endParaRPr lang="fr-BE" sz="1100" dirty="0">
              <a:effectLst/>
              <a:latin typeface="Calibri" panose="020F0502020204030204" pitchFamily="34" charset="0"/>
              <a:ea typeface="Calibri" panose="020F0502020204030204" pitchFamily="34" charset="0"/>
            </a:endParaRPr>
          </a:p>
        </p:txBody>
      </p:sp>
      <p:pic>
        <p:nvPicPr>
          <p:cNvPr id="5" name="Picture 4" descr="Flag of Belgium - Wikipedia">
            <a:extLst>
              <a:ext uri="{FF2B5EF4-FFF2-40B4-BE49-F238E27FC236}">
                <a16:creationId xmlns:a16="http://schemas.microsoft.com/office/drawing/2014/main" id="{D842450F-9C08-4501-8EC7-FF97236B869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7293" y="1482436"/>
            <a:ext cx="201907" cy="174914"/>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c 5" descr="Man with cane with solid fill">
            <a:extLst>
              <a:ext uri="{FF2B5EF4-FFF2-40B4-BE49-F238E27FC236}">
                <a16:creationId xmlns:a16="http://schemas.microsoft.com/office/drawing/2014/main" id="{6E5C327A-1588-44B6-81FE-85AC3DA68481}"/>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8792" y="1463550"/>
            <a:ext cx="387600" cy="387600"/>
          </a:xfrm>
          <a:prstGeom prst="rect">
            <a:avLst/>
          </a:prstGeom>
        </p:spPr>
      </p:pic>
      <p:pic>
        <p:nvPicPr>
          <p:cNvPr id="7" name="Graphic 6" descr="Add with solid fill">
            <a:extLst>
              <a:ext uri="{FF2B5EF4-FFF2-40B4-BE49-F238E27FC236}">
                <a16:creationId xmlns:a16="http://schemas.microsoft.com/office/drawing/2014/main" id="{17E7DECB-B989-4820-B215-DC71137B6D2D}"/>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57200" y="1352550"/>
            <a:ext cx="228600" cy="228600"/>
          </a:xfrm>
          <a:prstGeom prst="rect">
            <a:avLst/>
          </a:prstGeom>
        </p:spPr>
      </p:pic>
      <p:pic>
        <p:nvPicPr>
          <p:cNvPr id="8" name="Content Placeholder 17">
            <a:extLst>
              <a:ext uri="{FF2B5EF4-FFF2-40B4-BE49-F238E27FC236}">
                <a16:creationId xmlns:a16="http://schemas.microsoft.com/office/drawing/2014/main" id="{03C4DAD8-B4E0-4617-BF83-EB397F403160}"/>
              </a:ext>
            </a:extLst>
          </p:cNvPr>
          <p:cNvPicPr>
            <a:picLocks noGrp="1" noChangeAspect="1"/>
          </p:cNvPicPr>
          <p:nvPr>
            <p:ph sz="half" idx="2"/>
          </p:nvPr>
        </p:nvPicPr>
        <p:blipFill>
          <a:blip r:embed="rId7"/>
          <a:stretch>
            <a:fillRect/>
          </a:stretch>
        </p:blipFill>
        <p:spPr>
          <a:xfrm>
            <a:off x="2590800" y="1441950"/>
            <a:ext cx="174902" cy="151582"/>
          </a:xfrm>
          <a:prstGeom prst="rect">
            <a:avLst/>
          </a:prstGeom>
        </p:spPr>
      </p:pic>
      <p:pic>
        <p:nvPicPr>
          <p:cNvPr id="9" name="Content Placeholder 24" descr="Woman with solid fill">
            <a:extLst>
              <a:ext uri="{FF2B5EF4-FFF2-40B4-BE49-F238E27FC236}">
                <a16:creationId xmlns:a16="http://schemas.microsoft.com/office/drawing/2014/main" id="{74D89DC9-916D-406C-8213-F93DEADEE844}"/>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720698" y="1435350"/>
            <a:ext cx="387600" cy="387600"/>
          </a:xfrm>
          <a:prstGeom prst="rect">
            <a:avLst/>
          </a:prstGeom>
        </p:spPr>
      </p:pic>
      <p:pic>
        <p:nvPicPr>
          <p:cNvPr id="10" name="Content Placeholder 7" descr="Man with solid fill">
            <a:extLst>
              <a:ext uri="{FF2B5EF4-FFF2-40B4-BE49-F238E27FC236}">
                <a16:creationId xmlns:a16="http://schemas.microsoft.com/office/drawing/2014/main" id="{B97374E3-7D15-41C3-A976-642E09EDE628}"/>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714098" y="2412750"/>
            <a:ext cx="387600" cy="387600"/>
          </a:xfrm>
          <a:prstGeom prst="rect">
            <a:avLst/>
          </a:prstGeom>
        </p:spPr>
      </p:pic>
      <p:cxnSp>
        <p:nvCxnSpPr>
          <p:cNvPr id="11" name="Straight Connector 10">
            <a:extLst>
              <a:ext uri="{FF2B5EF4-FFF2-40B4-BE49-F238E27FC236}">
                <a16:creationId xmlns:a16="http://schemas.microsoft.com/office/drawing/2014/main" id="{17E88978-B358-4CDB-91AA-E5C91471316D}"/>
              </a:ext>
            </a:extLst>
          </p:cNvPr>
          <p:cNvCxnSpPr>
            <a:cxnSpLocks/>
          </p:cNvCxnSpPr>
          <p:nvPr/>
        </p:nvCxnSpPr>
        <p:spPr>
          <a:xfrm>
            <a:off x="1905000" y="971550"/>
            <a:ext cx="0" cy="2133600"/>
          </a:xfrm>
          <a:prstGeom prst="line">
            <a:avLst/>
          </a:prstGeom>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BB87600-A95D-49B0-8D7F-B010F67BB62A}"/>
              </a:ext>
            </a:extLst>
          </p:cNvPr>
          <p:cNvSpPr/>
          <p:nvPr/>
        </p:nvSpPr>
        <p:spPr>
          <a:xfrm>
            <a:off x="457200" y="826770"/>
            <a:ext cx="1066797" cy="228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a:solidFill>
                  <a:schemeClr val="tx1"/>
                </a:solidFill>
              </a:rPr>
              <a:t>Défunt </a:t>
            </a:r>
          </a:p>
        </p:txBody>
      </p:sp>
      <p:sp>
        <p:nvSpPr>
          <p:cNvPr id="13" name="Rectangle 12">
            <a:extLst>
              <a:ext uri="{FF2B5EF4-FFF2-40B4-BE49-F238E27FC236}">
                <a16:creationId xmlns:a16="http://schemas.microsoft.com/office/drawing/2014/main" id="{A17615CD-2F99-49D9-B375-CD88A58C07F8}"/>
              </a:ext>
            </a:extLst>
          </p:cNvPr>
          <p:cNvSpPr/>
          <p:nvPr/>
        </p:nvSpPr>
        <p:spPr>
          <a:xfrm>
            <a:off x="2209803" y="819150"/>
            <a:ext cx="1066797" cy="228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a:solidFill>
                  <a:schemeClr val="tx1"/>
                </a:solidFill>
              </a:rPr>
              <a:t>Héritiers </a:t>
            </a:r>
          </a:p>
        </p:txBody>
      </p:sp>
      <p:sp>
        <p:nvSpPr>
          <p:cNvPr id="17" name="Arrow: Down 16">
            <a:extLst>
              <a:ext uri="{FF2B5EF4-FFF2-40B4-BE49-F238E27FC236}">
                <a16:creationId xmlns:a16="http://schemas.microsoft.com/office/drawing/2014/main" id="{8A875E8D-DA06-401C-8F5A-A64A62A48D60}"/>
              </a:ext>
            </a:extLst>
          </p:cNvPr>
          <p:cNvSpPr/>
          <p:nvPr/>
        </p:nvSpPr>
        <p:spPr>
          <a:xfrm rot="16200000">
            <a:off x="1818640" y="1249266"/>
            <a:ext cx="228600" cy="5875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2" name="Picture 1">
            <a:extLst>
              <a:ext uri="{FF2B5EF4-FFF2-40B4-BE49-F238E27FC236}">
                <a16:creationId xmlns:a16="http://schemas.microsoft.com/office/drawing/2014/main" id="{4618A402-ED88-437C-9829-D790921B8BA6}"/>
              </a:ext>
            </a:extLst>
          </p:cNvPr>
          <p:cNvPicPr>
            <a:picLocks noChangeAspect="1"/>
          </p:cNvPicPr>
          <p:nvPr/>
        </p:nvPicPr>
        <p:blipFill>
          <a:blip r:embed="rId12"/>
          <a:stretch>
            <a:fillRect/>
          </a:stretch>
        </p:blipFill>
        <p:spPr>
          <a:xfrm>
            <a:off x="2514600" y="2425119"/>
            <a:ext cx="222879" cy="146631"/>
          </a:xfrm>
          <a:prstGeom prst="rect">
            <a:avLst/>
          </a:prstGeom>
        </p:spPr>
      </p:pic>
      <p:pic>
        <p:nvPicPr>
          <p:cNvPr id="21" name="Graphic 20" descr="Piggy Bank with solid fill">
            <a:extLst>
              <a:ext uri="{FF2B5EF4-FFF2-40B4-BE49-F238E27FC236}">
                <a16:creationId xmlns:a16="http://schemas.microsoft.com/office/drawing/2014/main" id="{9FB34EB2-21A0-4062-B454-F56CC2538BC0}"/>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510899" y="1939649"/>
            <a:ext cx="632101" cy="632101"/>
          </a:xfrm>
          <a:prstGeom prst="rect">
            <a:avLst/>
          </a:prstGeom>
        </p:spPr>
      </p:pic>
    </p:spTree>
    <p:extLst>
      <p:ext uri="{BB962C8B-B14F-4D97-AF65-F5344CB8AC3E}">
        <p14:creationId xmlns:p14="http://schemas.microsoft.com/office/powerpoint/2010/main" val="23945354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6FE8021-67A4-40A4-99EF-421836366103}"/>
              </a:ext>
            </a:extLst>
          </p:cNvPr>
          <p:cNvSpPr>
            <a:spLocks noGrp="1"/>
          </p:cNvSpPr>
          <p:nvPr>
            <p:ph type="title"/>
          </p:nvPr>
        </p:nvSpPr>
        <p:spPr>
          <a:xfrm>
            <a:off x="533400" y="26546"/>
            <a:ext cx="6791482" cy="540000"/>
          </a:xfrm>
        </p:spPr>
        <p:txBody>
          <a:bodyPr/>
          <a:lstStyle/>
          <a:p>
            <a:r>
              <a:rPr lang="fr-BE" dirty="0"/>
              <a:t>Exemple: société FR </a:t>
            </a:r>
          </a:p>
        </p:txBody>
      </p:sp>
      <p:sp>
        <p:nvSpPr>
          <p:cNvPr id="56" name="TextBox 55">
            <a:extLst>
              <a:ext uri="{FF2B5EF4-FFF2-40B4-BE49-F238E27FC236}">
                <a16:creationId xmlns:a16="http://schemas.microsoft.com/office/drawing/2014/main" id="{9B37CCCF-0FD8-4092-8165-F4FC006731F6}"/>
              </a:ext>
            </a:extLst>
          </p:cNvPr>
          <p:cNvSpPr txBox="1"/>
          <p:nvPr/>
        </p:nvSpPr>
        <p:spPr>
          <a:xfrm>
            <a:off x="3628498" y="677198"/>
            <a:ext cx="5210689" cy="3647152"/>
          </a:xfrm>
          <a:prstGeom prst="rect">
            <a:avLst/>
          </a:prstGeom>
          <a:noFill/>
          <a:ln w="15875">
            <a:solidFill>
              <a:schemeClr val="accent1"/>
            </a:solidFill>
          </a:ln>
        </p:spPr>
        <p:txBody>
          <a:bodyPr wrap="square" rtlCol="0">
            <a:spAutoFit/>
          </a:bodyPr>
          <a:lstStyle/>
          <a:p>
            <a:r>
              <a:rPr lang="fr-BE" sz="1050" b="1" dirty="0">
                <a:effectLst/>
                <a:ea typeface="Calibri" panose="020F0502020204030204" pitchFamily="34" charset="0"/>
              </a:rPr>
              <a:t>Cas : Parents résident en B – détiennent des parts dans société en France –DONATION à héritiers résidents belge </a:t>
            </a:r>
            <a:endParaRPr lang="fr-BE" sz="1050" dirty="0">
              <a:effectLst/>
              <a:ea typeface="Calibri" panose="020F0502020204030204" pitchFamily="34" charset="0"/>
            </a:endParaRPr>
          </a:p>
          <a:p>
            <a:r>
              <a:rPr lang="fr-BE" sz="1050" dirty="0">
                <a:effectLst/>
                <a:ea typeface="Calibri" panose="020F0502020204030204" pitchFamily="34" charset="0"/>
              </a:rPr>
              <a:t> </a:t>
            </a:r>
          </a:p>
          <a:p>
            <a:pPr marL="342900" lvl="0" indent="-342900">
              <a:buFont typeface="Arial" panose="020B0604020202020204" pitchFamily="34" charset="0"/>
              <a:buChar char="•"/>
            </a:pPr>
            <a:r>
              <a:rPr lang="fr-BE" sz="1050" dirty="0">
                <a:solidFill>
                  <a:srgbClr val="0070C0"/>
                </a:solidFill>
                <a:effectLst/>
                <a:ea typeface="Times New Roman" panose="02020603050405020304" pitchFamily="18" charset="0"/>
              </a:rPr>
              <a:t>En FR </a:t>
            </a:r>
            <a:r>
              <a:rPr lang="fr-BE" sz="1050" dirty="0">
                <a:effectLst/>
                <a:ea typeface="Times New Roman" panose="02020603050405020304" pitchFamily="18" charset="0"/>
              </a:rPr>
              <a:t>: acte notarié : enregistrement mais </a:t>
            </a:r>
            <a:endParaRPr lang="fr-BE" sz="1050" dirty="0">
              <a:ea typeface="Times New Roman" panose="02020603050405020304" pitchFamily="18" charset="0"/>
            </a:endParaRPr>
          </a:p>
          <a:p>
            <a:pPr marL="800100" lvl="1" indent="-342900">
              <a:buFont typeface="Arial" panose="020B0604020202020204" pitchFamily="34" charset="0"/>
              <a:buChar char="•"/>
            </a:pPr>
            <a:r>
              <a:rPr lang="fr-BE" sz="1050" dirty="0">
                <a:effectLst/>
                <a:ea typeface="Times New Roman" panose="02020603050405020304" pitchFamily="18" charset="0"/>
              </a:rPr>
              <a:t>possibilité d’application pacte Dutreil </a:t>
            </a:r>
            <a:r>
              <a:rPr lang="fr-BE" sz="1050" dirty="0">
                <a:ea typeface="Times New Roman" panose="02020603050405020304" pitchFamily="18" charset="0"/>
                <a:sym typeface="Wingdings" panose="05000000000000000000" pitchFamily="2" charset="2"/>
              </a:rPr>
              <a:t> abattement de </a:t>
            </a:r>
            <a:r>
              <a:rPr lang="fr-BE" sz="1050" dirty="0">
                <a:effectLst/>
                <a:ea typeface="Times New Roman" panose="02020603050405020304" pitchFamily="18" charset="0"/>
              </a:rPr>
              <a:t>75% de la base imposable </a:t>
            </a:r>
          </a:p>
          <a:p>
            <a:pPr marL="800100" lvl="1" indent="-342900">
              <a:buFont typeface="Arial" panose="020B0604020202020204" pitchFamily="34" charset="0"/>
              <a:buChar char="•"/>
            </a:pPr>
            <a:r>
              <a:rPr lang="fr-BE" sz="1050" dirty="0">
                <a:ea typeface="Times New Roman" panose="02020603050405020304" pitchFamily="18" charset="0"/>
              </a:rPr>
              <a:t>Donation avec réserve d’usufruit : diminue encore la base taxable </a:t>
            </a:r>
            <a:endParaRPr lang="fr-BE" sz="1050" dirty="0">
              <a:effectLst/>
              <a:ea typeface="Times New Roman" panose="02020603050405020304" pitchFamily="18" charset="0"/>
            </a:endParaRPr>
          </a:p>
          <a:p>
            <a:pPr marL="342900" lvl="0" indent="-342900">
              <a:buFont typeface="Arial" panose="020B0604020202020204" pitchFamily="34" charset="0"/>
              <a:buChar char="•"/>
            </a:pPr>
            <a:endParaRPr lang="fr-BE" sz="1050" dirty="0">
              <a:ea typeface="Calibri" panose="020F0502020204030204" pitchFamily="34" charset="0"/>
            </a:endParaRPr>
          </a:p>
          <a:p>
            <a:pPr marL="342900" lvl="0" indent="-342900">
              <a:buFont typeface="Arial" panose="020B0604020202020204" pitchFamily="34" charset="0"/>
              <a:buChar char="•"/>
            </a:pPr>
            <a:r>
              <a:rPr lang="fr-BE" sz="1050" dirty="0">
                <a:solidFill>
                  <a:srgbClr val="FF0000"/>
                </a:solidFill>
                <a:effectLst/>
                <a:ea typeface="Calibri" panose="020F0502020204030204" pitchFamily="34" charset="0"/>
              </a:rPr>
              <a:t>En BE</a:t>
            </a:r>
            <a:r>
              <a:rPr lang="fr-BE" sz="1050" dirty="0">
                <a:effectLst/>
                <a:ea typeface="Calibri" panose="020F0502020204030204" pitchFamily="34" charset="0"/>
              </a:rPr>
              <a:t>: article 19.6° CDE Article 19 du Code des droits d'enregistrement </a:t>
            </a:r>
            <a:r>
              <a:rPr lang="fr-BE" sz="1050" i="1" dirty="0">
                <a:effectLst/>
                <a:ea typeface="Calibri" panose="020F0502020204030204" pitchFamily="34" charset="0"/>
              </a:rPr>
              <a:t>« Doivent être enregistrés (…) les actes notariés passés en pays étranger qui font titre d'une donation entre vifs de biens meubles par un habitant du royaume. » </a:t>
            </a:r>
            <a:r>
              <a:rPr lang="fr-BE" sz="1050" i="1" dirty="0">
                <a:effectLst/>
                <a:ea typeface="Calibri" panose="020F0502020204030204" pitchFamily="34" charset="0"/>
                <a:sym typeface="Wingdings" panose="05000000000000000000" pitchFamily="2" charset="2"/>
              </a:rPr>
              <a:t> </a:t>
            </a:r>
            <a:r>
              <a:rPr lang="fr-BE" sz="1050" dirty="0">
                <a:effectLst/>
                <a:ea typeface="Times New Roman" panose="02020603050405020304" pitchFamily="18" charset="0"/>
              </a:rPr>
              <a:t>Enregistrement de l’acte passé en FR à  3% ou 3,3% sauf application régime de faveur petites entreprises: 0% </a:t>
            </a:r>
          </a:p>
          <a:p>
            <a:pPr marL="171450" lvl="0" indent="-171450">
              <a:buFont typeface="Arial" panose="020B0604020202020204" pitchFamily="34" charset="0"/>
              <a:buChar char="•"/>
            </a:pPr>
            <a:endParaRPr lang="fr-BE" sz="1050" dirty="0">
              <a:effectLst/>
              <a:ea typeface="Calibri" panose="020F0502020204030204" pitchFamily="34" charset="0"/>
            </a:endParaRPr>
          </a:p>
          <a:p>
            <a:pPr marL="342900" lvl="0" indent="-342900">
              <a:buFont typeface="Arial" panose="020B0604020202020204" pitchFamily="34" charset="0"/>
              <a:buChar char="•"/>
            </a:pPr>
            <a:r>
              <a:rPr lang="fr-BE" sz="1050" b="1" dirty="0">
                <a:effectLst/>
                <a:ea typeface="Times New Roman" panose="02020603050405020304" pitchFamily="18" charset="0"/>
              </a:rPr>
              <a:t>Double imposition possible </a:t>
            </a:r>
            <a:r>
              <a:rPr lang="fr-BE" sz="1050" dirty="0">
                <a:effectLst/>
                <a:ea typeface="Times New Roman" panose="02020603050405020304" pitchFamily="18" charset="0"/>
              </a:rPr>
              <a:t>: si droits à payer en Belgique (conditions entreprises familiales non remplies) , la France ne les impute pas car bien situé en France ( </a:t>
            </a:r>
            <a:r>
              <a:rPr lang="fr-BE" sz="1050" dirty="0" err="1">
                <a:effectLst/>
                <a:ea typeface="Times New Roman" panose="02020603050405020304" pitchFamily="18" charset="0"/>
              </a:rPr>
              <a:t>cf</a:t>
            </a:r>
            <a:r>
              <a:rPr lang="fr-BE" sz="1050" dirty="0">
                <a:effectLst/>
                <a:ea typeface="Times New Roman" panose="02020603050405020304" pitchFamily="18" charset="0"/>
              </a:rPr>
              <a:t> </a:t>
            </a:r>
            <a:r>
              <a:rPr lang="fr-BE" sz="1050" i="1" dirty="0">
                <a:effectLst/>
                <a:ea typeface="Times New Roman" panose="02020603050405020304" pitchFamily="18" charset="0"/>
              </a:rPr>
              <a:t>Article 784 CG: « imputation est limitée à l'impôt acquitté sur les biens meubles et immeubles situés hors de France ».)</a:t>
            </a:r>
          </a:p>
          <a:p>
            <a:pPr marL="171450" lvl="0" indent="-171450">
              <a:buFont typeface="Arial" panose="020B0604020202020204" pitchFamily="34" charset="0"/>
              <a:buChar char="•"/>
            </a:pPr>
            <a:endParaRPr lang="fr-BE" sz="1050" dirty="0">
              <a:effectLst/>
              <a:ea typeface="Times New Roman" panose="02020603050405020304" pitchFamily="18" charset="0"/>
            </a:endParaRPr>
          </a:p>
          <a:p>
            <a:pPr marL="342900" lvl="0" indent="-342900">
              <a:buFont typeface="Arial" panose="020B0604020202020204" pitchFamily="34" charset="0"/>
              <a:buChar char="•"/>
            </a:pPr>
            <a:r>
              <a:rPr lang="fr-BE" sz="1050" dirty="0">
                <a:effectLst/>
                <a:ea typeface="Times New Roman" panose="02020603050405020304" pitchFamily="18" charset="0"/>
              </a:rPr>
              <a:t>Remarque :  </a:t>
            </a:r>
            <a:r>
              <a:rPr lang="fr-BE" sz="1050" u="sng" dirty="0">
                <a:effectLst/>
                <a:ea typeface="Times New Roman" panose="02020603050405020304" pitchFamily="18" charset="0"/>
              </a:rPr>
              <a:t>en cas de LEGS de l’entreprise</a:t>
            </a:r>
            <a:r>
              <a:rPr lang="fr-BE" sz="1050" dirty="0">
                <a:effectLst/>
                <a:ea typeface="Times New Roman" panose="02020603050405020304" pitchFamily="18" charset="0"/>
              </a:rPr>
              <a:t> : taxable uniquement en Belgique sur base de la convention </a:t>
            </a:r>
            <a:r>
              <a:rPr lang="fr-BE" sz="1050" dirty="0">
                <a:effectLst/>
                <a:ea typeface="Times New Roman" panose="02020603050405020304" pitchFamily="18" charset="0"/>
                <a:sym typeface="Wingdings" panose="05000000000000000000" pitchFamily="2" charset="2"/>
              </a:rPr>
              <a:t> </a:t>
            </a:r>
            <a:r>
              <a:rPr lang="fr-BE" sz="1050" dirty="0">
                <a:effectLst/>
                <a:ea typeface="Times New Roman" panose="02020603050405020304" pitchFamily="18" charset="0"/>
              </a:rPr>
              <a:t> </a:t>
            </a:r>
            <a:r>
              <a:rPr lang="fr-BE" sz="1050" b="1" dirty="0">
                <a:effectLst/>
                <a:ea typeface="Times New Roman" panose="02020603050405020304" pitchFamily="18" charset="0"/>
              </a:rPr>
              <a:t>pas de problème de double imposition. </a:t>
            </a:r>
            <a:r>
              <a:rPr lang="fr-BE" sz="1050" dirty="0">
                <a:effectLst/>
                <a:ea typeface="Times New Roman" panose="02020603050405020304" pitchFamily="18" charset="0"/>
              </a:rPr>
              <a:t>Mais préférable de donner avant si possible. </a:t>
            </a:r>
            <a:endParaRPr lang="fr-BE" sz="1050" dirty="0"/>
          </a:p>
        </p:txBody>
      </p:sp>
      <p:pic>
        <p:nvPicPr>
          <p:cNvPr id="32" name="Picture 4" descr="Flag of Belgium - Wikipedia">
            <a:extLst>
              <a:ext uri="{FF2B5EF4-FFF2-40B4-BE49-F238E27FC236}">
                <a16:creationId xmlns:a16="http://schemas.microsoft.com/office/drawing/2014/main" id="{09E5F8E1-62E2-4ACF-86C2-764C7EE9B14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5893" y="1482436"/>
            <a:ext cx="201907" cy="174914"/>
          </a:xfrm>
          <a:prstGeom prst="rect">
            <a:avLst/>
          </a:prstGeom>
          <a:noFill/>
          <a:extLst>
            <a:ext uri="{909E8E84-426E-40DD-AFC4-6F175D3DCCD1}">
              <a14:hiddenFill xmlns:a14="http://schemas.microsoft.com/office/drawing/2010/main">
                <a:solidFill>
                  <a:srgbClr val="FFFFFF"/>
                </a:solidFill>
              </a14:hiddenFill>
            </a:ext>
          </a:extLst>
        </p:spPr>
      </p:pic>
      <p:pic>
        <p:nvPicPr>
          <p:cNvPr id="34" name="Graphic 33" descr="Man with cane with solid fill">
            <a:extLst>
              <a:ext uri="{FF2B5EF4-FFF2-40B4-BE49-F238E27FC236}">
                <a16:creationId xmlns:a16="http://schemas.microsoft.com/office/drawing/2014/main" id="{E69A8201-14E6-4754-8500-6649AABF205E}"/>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7392" y="1463550"/>
            <a:ext cx="387600" cy="387600"/>
          </a:xfrm>
          <a:prstGeom prst="rect">
            <a:avLst/>
          </a:prstGeom>
        </p:spPr>
      </p:pic>
      <p:pic>
        <p:nvPicPr>
          <p:cNvPr id="35" name="Graphic 34" descr="Add with solid fill">
            <a:extLst>
              <a:ext uri="{FF2B5EF4-FFF2-40B4-BE49-F238E27FC236}">
                <a16:creationId xmlns:a16="http://schemas.microsoft.com/office/drawing/2014/main" id="{A5CA697D-D0D7-4F57-ABEB-AFA886EF15A6}"/>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5800" y="1352550"/>
            <a:ext cx="228600" cy="228600"/>
          </a:xfrm>
          <a:prstGeom prst="rect">
            <a:avLst/>
          </a:prstGeom>
        </p:spPr>
      </p:pic>
      <p:pic>
        <p:nvPicPr>
          <p:cNvPr id="36" name="Content Placeholder 17">
            <a:extLst>
              <a:ext uri="{FF2B5EF4-FFF2-40B4-BE49-F238E27FC236}">
                <a16:creationId xmlns:a16="http://schemas.microsoft.com/office/drawing/2014/main" id="{6347CF99-F50E-4D1E-AC4F-D192A75F82D0}"/>
              </a:ext>
            </a:extLst>
          </p:cNvPr>
          <p:cNvPicPr>
            <a:picLocks noGrp="1" noChangeAspect="1"/>
          </p:cNvPicPr>
          <p:nvPr>
            <p:ph sz="half" idx="2"/>
          </p:nvPr>
        </p:nvPicPr>
        <p:blipFill>
          <a:blip r:embed="rId7"/>
          <a:stretch>
            <a:fillRect/>
          </a:stretch>
        </p:blipFill>
        <p:spPr>
          <a:xfrm>
            <a:off x="2819400" y="1441950"/>
            <a:ext cx="174902" cy="151582"/>
          </a:xfrm>
          <a:prstGeom prst="rect">
            <a:avLst/>
          </a:prstGeom>
        </p:spPr>
      </p:pic>
      <p:pic>
        <p:nvPicPr>
          <p:cNvPr id="37" name="Content Placeholder 24" descr="Woman with solid fill">
            <a:extLst>
              <a:ext uri="{FF2B5EF4-FFF2-40B4-BE49-F238E27FC236}">
                <a16:creationId xmlns:a16="http://schemas.microsoft.com/office/drawing/2014/main" id="{BB2B386B-0CBF-469B-A250-5971B01F1C0E}"/>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949298" y="1435350"/>
            <a:ext cx="387600" cy="387600"/>
          </a:xfrm>
          <a:prstGeom prst="rect">
            <a:avLst/>
          </a:prstGeom>
        </p:spPr>
      </p:pic>
      <p:pic>
        <p:nvPicPr>
          <p:cNvPr id="38" name="Content Placeholder 7" descr="Man with solid fill">
            <a:extLst>
              <a:ext uri="{FF2B5EF4-FFF2-40B4-BE49-F238E27FC236}">
                <a16:creationId xmlns:a16="http://schemas.microsoft.com/office/drawing/2014/main" id="{BBD5830E-064E-4529-8282-C4C38E515450}"/>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942698" y="2107950"/>
            <a:ext cx="387600" cy="387600"/>
          </a:xfrm>
          <a:prstGeom prst="rect">
            <a:avLst/>
          </a:prstGeom>
        </p:spPr>
      </p:pic>
      <p:cxnSp>
        <p:nvCxnSpPr>
          <p:cNvPr id="41" name="Straight Connector 40">
            <a:extLst>
              <a:ext uri="{FF2B5EF4-FFF2-40B4-BE49-F238E27FC236}">
                <a16:creationId xmlns:a16="http://schemas.microsoft.com/office/drawing/2014/main" id="{F8A9B90D-8704-4002-AD47-CF6641D051EB}"/>
              </a:ext>
            </a:extLst>
          </p:cNvPr>
          <p:cNvCxnSpPr>
            <a:cxnSpLocks/>
          </p:cNvCxnSpPr>
          <p:nvPr/>
        </p:nvCxnSpPr>
        <p:spPr>
          <a:xfrm>
            <a:off x="2133600" y="971550"/>
            <a:ext cx="0" cy="1981200"/>
          </a:xfrm>
          <a:prstGeom prst="line">
            <a:avLst/>
          </a:prstGeom>
        </p:spPr>
        <p:style>
          <a:lnRef idx="1">
            <a:schemeClr val="accent1"/>
          </a:lnRef>
          <a:fillRef idx="0">
            <a:schemeClr val="accent1"/>
          </a:fillRef>
          <a:effectRef idx="0">
            <a:schemeClr val="accent1"/>
          </a:effectRef>
          <a:fontRef idx="minor">
            <a:schemeClr val="tx1"/>
          </a:fontRef>
        </p:style>
      </p:cxnSp>
      <p:sp>
        <p:nvSpPr>
          <p:cNvPr id="42" name="Rectangle 41">
            <a:extLst>
              <a:ext uri="{FF2B5EF4-FFF2-40B4-BE49-F238E27FC236}">
                <a16:creationId xmlns:a16="http://schemas.microsoft.com/office/drawing/2014/main" id="{B991C2CD-724E-4C5F-B7A7-A4EC2C32EF19}"/>
              </a:ext>
            </a:extLst>
          </p:cNvPr>
          <p:cNvSpPr/>
          <p:nvPr/>
        </p:nvSpPr>
        <p:spPr>
          <a:xfrm>
            <a:off x="685800" y="826770"/>
            <a:ext cx="1066797" cy="228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a:solidFill>
                  <a:schemeClr val="tx1"/>
                </a:solidFill>
              </a:rPr>
              <a:t>Défunt </a:t>
            </a:r>
          </a:p>
        </p:txBody>
      </p:sp>
      <p:sp>
        <p:nvSpPr>
          <p:cNvPr id="43" name="Rectangle 42">
            <a:extLst>
              <a:ext uri="{FF2B5EF4-FFF2-40B4-BE49-F238E27FC236}">
                <a16:creationId xmlns:a16="http://schemas.microsoft.com/office/drawing/2014/main" id="{A4332910-F320-409C-8AE7-E9FE07B60809}"/>
              </a:ext>
            </a:extLst>
          </p:cNvPr>
          <p:cNvSpPr/>
          <p:nvPr/>
        </p:nvSpPr>
        <p:spPr>
          <a:xfrm>
            <a:off x="2438403" y="819150"/>
            <a:ext cx="1066797" cy="228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a:solidFill>
                  <a:schemeClr val="tx1"/>
                </a:solidFill>
              </a:rPr>
              <a:t>Héritiers </a:t>
            </a:r>
          </a:p>
        </p:txBody>
      </p:sp>
      <p:sp>
        <p:nvSpPr>
          <p:cNvPr id="5" name="Oval 4">
            <a:extLst>
              <a:ext uri="{FF2B5EF4-FFF2-40B4-BE49-F238E27FC236}">
                <a16:creationId xmlns:a16="http://schemas.microsoft.com/office/drawing/2014/main" id="{14A7D176-94FA-4077-B1F3-ABEADB6049DF}"/>
              </a:ext>
            </a:extLst>
          </p:cNvPr>
          <p:cNvSpPr/>
          <p:nvPr/>
        </p:nvSpPr>
        <p:spPr>
          <a:xfrm>
            <a:off x="457200" y="2343150"/>
            <a:ext cx="1187984" cy="387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100" dirty="0">
                <a:solidFill>
                  <a:schemeClr val="accent1"/>
                </a:solidFill>
              </a:rPr>
              <a:t>French </a:t>
            </a:r>
            <a:r>
              <a:rPr lang="fr-BE" sz="1100" dirty="0" err="1">
                <a:solidFill>
                  <a:schemeClr val="accent1"/>
                </a:solidFill>
              </a:rPr>
              <a:t>co</a:t>
            </a:r>
            <a:r>
              <a:rPr lang="fr-BE" sz="1100" dirty="0">
                <a:solidFill>
                  <a:schemeClr val="accent1"/>
                </a:solidFill>
              </a:rPr>
              <a:t> </a:t>
            </a:r>
          </a:p>
        </p:txBody>
      </p:sp>
      <p:cxnSp>
        <p:nvCxnSpPr>
          <p:cNvPr id="10" name="Straight Connector 9">
            <a:extLst>
              <a:ext uri="{FF2B5EF4-FFF2-40B4-BE49-F238E27FC236}">
                <a16:creationId xmlns:a16="http://schemas.microsoft.com/office/drawing/2014/main" id="{905BEA59-D57B-48A2-883B-21705854A26A}"/>
              </a:ext>
            </a:extLst>
          </p:cNvPr>
          <p:cNvCxnSpPr>
            <a:cxnSpLocks/>
            <a:stCxn id="34" idx="2"/>
            <a:endCxn id="5" idx="0"/>
          </p:cNvCxnSpPr>
          <p:nvPr/>
        </p:nvCxnSpPr>
        <p:spPr>
          <a:xfrm>
            <a:off x="1051192" y="1851150"/>
            <a:ext cx="0" cy="492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Arrow: Down 1">
            <a:extLst>
              <a:ext uri="{FF2B5EF4-FFF2-40B4-BE49-F238E27FC236}">
                <a16:creationId xmlns:a16="http://schemas.microsoft.com/office/drawing/2014/main" id="{837B0DEE-CD8E-4B53-AB2E-903061538A6D}"/>
              </a:ext>
            </a:extLst>
          </p:cNvPr>
          <p:cNvSpPr/>
          <p:nvPr/>
        </p:nvSpPr>
        <p:spPr>
          <a:xfrm rot="16200000">
            <a:off x="2047240" y="1630265"/>
            <a:ext cx="228600" cy="5875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21" name="Picture 20">
            <a:extLst>
              <a:ext uri="{FF2B5EF4-FFF2-40B4-BE49-F238E27FC236}">
                <a16:creationId xmlns:a16="http://schemas.microsoft.com/office/drawing/2014/main" id="{3039CA28-5177-4A75-A02B-80D1F1699EA4}"/>
              </a:ext>
            </a:extLst>
          </p:cNvPr>
          <p:cNvPicPr>
            <a:picLocks noChangeAspect="1"/>
          </p:cNvPicPr>
          <p:nvPr/>
        </p:nvPicPr>
        <p:blipFill>
          <a:blip r:embed="rId12"/>
          <a:stretch>
            <a:fillRect/>
          </a:stretch>
        </p:blipFill>
        <p:spPr>
          <a:xfrm>
            <a:off x="1524000" y="2190750"/>
            <a:ext cx="228600" cy="151582"/>
          </a:xfrm>
          <a:prstGeom prst="rect">
            <a:avLst/>
          </a:prstGeom>
        </p:spPr>
      </p:pic>
      <p:pic>
        <p:nvPicPr>
          <p:cNvPr id="22" name="Content Placeholder 17">
            <a:extLst>
              <a:ext uri="{FF2B5EF4-FFF2-40B4-BE49-F238E27FC236}">
                <a16:creationId xmlns:a16="http://schemas.microsoft.com/office/drawing/2014/main" id="{A670BA3F-71BF-474F-9847-F0170EC99AA5}"/>
              </a:ext>
            </a:extLst>
          </p:cNvPr>
          <p:cNvPicPr>
            <a:picLocks noChangeAspect="1"/>
          </p:cNvPicPr>
          <p:nvPr/>
        </p:nvPicPr>
        <p:blipFill>
          <a:blip r:embed="rId7"/>
          <a:stretch>
            <a:fillRect/>
          </a:stretch>
        </p:blipFill>
        <p:spPr>
          <a:xfrm>
            <a:off x="2819400" y="2115368"/>
            <a:ext cx="174902" cy="151582"/>
          </a:xfrm>
          <a:prstGeom prst="rect">
            <a:avLst/>
          </a:prstGeom>
        </p:spPr>
      </p:pic>
    </p:spTree>
    <p:extLst>
      <p:ext uri="{BB962C8B-B14F-4D97-AF65-F5344CB8AC3E}">
        <p14:creationId xmlns:p14="http://schemas.microsoft.com/office/powerpoint/2010/main" val="21550635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6FE8021-67A4-40A4-99EF-421836366103}"/>
              </a:ext>
            </a:extLst>
          </p:cNvPr>
          <p:cNvSpPr>
            <a:spLocks noGrp="1"/>
          </p:cNvSpPr>
          <p:nvPr>
            <p:ph type="title"/>
          </p:nvPr>
        </p:nvSpPr>
        <p:spPr/>
        <p:txBody>
          <a:bodyPr/>
          <a:lstStyle/>
          <a:p>
            <a:r>
              <a:rPr lang="fr-BE" dirty="0"/>
              <a:t>FRANCE: société FR </a:t>
            </a:r>
          </a:p>
        </p:txBody>
      </p:sp>
      <p:pic>
        <p:nvPicPr>
          <p:cNvPr id="32" name="Picture 4" descr="Flag of Belgium - Wikipedia">
            <a:extLst>
              <a:ext uri="{FF2B5EF4-FFF2-40B4-BE49-F238E27FC236}">
                <a16:creationId xmlns:a16="http://schemas.microsoft.com/office/drawing/2014/main" id="{09E5F8E1-62E2-4ACF-86C2-764C7EE9B14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5893" y="1482436"/>
            <a:ext cx="201907" cy="174914"/>
          </a:xfrm>
          <a:prstGeom prst="rect">
            <a:avLst/>
          </a:prstGeom>
          <a:noFill/>
          <a:extLst>
            <a:ext uri="{909E8E84-426E-40DD-AFC4-6F175D3DCCD1}">
              <a14:hiddenFill xmlns:a14="http://schemas.microsoft.com/office/drawing/2010/main">
                <a:solidFill>
                  <a:srgbClr val="FFFFFF"/>
                </a:solidFill>
              </a14:hiddenFill>
            </a:ext>
          </a:extLst>
        </p:spPr>
      </p:pic>
      <p:pic>
        <p:nvPicPr>
          <p:cNvPr id="34" name="Graphic 33" descr="Man with cane with solid fill">
            <a:extLst>
              <a:ext uri="{FF2B5EF4-FFF2-40B4-BE49-F238E27FC236}">
                <a16:creationId xmlns:a16="http://schemas.microsoft.com/office/drawing/2014/main" id="{E69A8201-14E6-4754-8500-6649AABF205E}"/>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57392" y="1463550"/>
            <a:ext cx="387600" cy="387600"/>
          </a:xfrm>
          <a:prstGeom prst="rect">
            <a:avLst/>
          </a:prstGeom>
        </p:spPr>
      </p:pic>
      <p:pic>
        <p:nvPicPr>
          <p:cNvPr id="35" name="Graphic 34" descr="Add with solid fill">
            <a:extLst>
              <a:ext uri="{FF2B5EF4-FFF2-40B4-BE49-F238E27FC236}">
                <a16:creationId xmlns:a16="http://schemas.microsoft.com/office/drawing/2014/main" id="{A5CA697D-D0D7-4F57-ABEB-AFA886EF15A6}"/>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85800" y="1352550"/>
            <a:ext cx="228600" cy="228600"/>
          </a:xfrm>
          <a:prstGeom prst="rect">
            <a:avLst/>
          </a:prstGeom>
        </p:spPr>
      </p:pic>
      <p:pic>
        <p:nvPicPr>
          <p:cNvPr id="36" name="Content Placeholder 17">
            <a:extLst>
              <a:ext uri="{FF2B5EF4-FFF2-40B4-BE49-F238E27FC236}">
                <a16:creationId xmlns:a16="http://schemas.microsoft.com/office/drawing/2014/main" id="{6347CF99-F50E-4D1E-AC4F-D192A75F82D0}"/>
              </a:ext>
            </a:extLst>
          </p:cNvPr>
          <p:cNvPicPr>
            <a:picLocks noGrp="1" noChangeAspect="1"/>
          </p:cNvPicPr>
          <p:nvPr>
            <p:ph sz="half" idx="2"/>
          </p:nvPr>
        </p:nvPicPr>
        <p:blipFill>
          <a:blip r:embed="rId7"/>
          <a:stretch>
            <a:fillRect/>
          </a:stretch>
        </p:blipFill>
        <p:spPr>
          <a:xfrm>
            <a:off x="2819400" y="1441950"/>
            <a:ext cx="174902" cy="151582"/>
          </a:xfrm>
          <a:prstGeom prst="rect">
            <a:avLst/>
          </a:prstGeom>
        </p:spPr>
      </p:pic>
      <p:pic>
        <p:nvPicPr>
          <p:cNvPr id="37" name="Content Placeholder 24" descr="Woman with solid fill">
            <a:extLst>
              <a:ext uri="{FF2B5EF4-FFF2-40B4-BE49-F238E27FC236}">
                <a16:creationId xmlns:a16="http://schemas.microsoft.com/office/drawing/2014/main" id="{BB2B386B-0CBF-469B-A250-5971B01F1C0E}"/>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949298" y="1435350"/>
            <a:ext cx="387600" cy="387600"/>
          </a:xfrm>
          <a:prstGeom prst="rect">
            <a:avLst/>
          </a:prstGeom>
        </p:spPr>
      </p:pic>
      <p:pic>
        <p:nvPicPr>
          <p:cNvPr id="38" name="Content Placeholder 7" descr="Man with solid fill">
            <a:extLst>
              <a:ext uri="{FF2B5EF4-FFF2-40B4-BE49-F238E27FC236}">
                <a16:creationId xmlns:a16="http://schemas.microsoft.com/office/drawing/2014/main" id="{BBD5830E-064E-4529-8282-C4C38E515450}"/>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942698" y="2107950"/>
            <a:ext cx="387600" cy="387600"/>
          </a:xfrm>
          <a:prstGeom prst="rect">
            <a:avLst/>
          </a:prstGeom>
        </p:spPr>
      </p:pic>
      <p:cxnSp>
        <p:nvCxnSpPr>
          <p:cNvPr id="41" name="Straight Connector 40">
            <a:extLst>
              <a:ext uri="{FF2B5EF4-FFF2-40B4-BE49-F238E27FC236}">
                <a16:creationId xmlns:a16="http://schemas.microsoft.com/office/drawing/2014/main" id="{F8A9B90D-8704-4002-AD47-CF6641D051EB}"/>
              </a:ext>
            </a:extLst>
          </p:cNvPr>
          <p:cNvCxnSpPr>
            <a:cxnSpLocks/>
          </p:cNvCxnSpPr>
          <p:nvPr/>
        </p:nvCxnSpPr>
        <p:spPr>
          <a:xfrm>
            <a:off x="2133600" y="971550"/>
            <a:ext cx="0" cy="2133600"/>
          </a:xfrm>
          <a:prstGeom prst="line">
            <a:avLst/>
          </a:prstGeom>
        </p:spPr>
        <p:style>
          <a:lnRef idx="1">
            <a:schemeClr val="accent1"/>
          </a:lnRef>
          <a:fillRef idx="0">
            <a:schemeClr val="accent1"/>
          </a:fillRef>
          <a:effectRef idx="0">
            <a:schemeClr val="accent1"/>
          </a:effectRef>
          <a:fontRef idx="minor">
            <a:schemeClr val="tx1"/>
          </a:fontRef>
        </p:style>
      </p:cxnSp>
      <p:sp>
        <p:nvSpPr>
          <p:cNvPr id="42" name="Rectangle 41">
            <a:extLst>
              <a:ext uri="{FF2B5EF4-FFF2-40B4-BE49-F238E27FC236}">
                <a16:creationId xmlns:a16="http://schemas.microsoft.com/office/drawing/2014/main" id="{B991C2CD-724E-4C5F-B7A7-A4EC2C32EF19}"/>
              </a:ext>
            </a:extLst>
          </p:cNvPr>
          <p:cNvSpPr/>
          <p:nvPr/>
        </p:nvSpPr>
        <p:spPr>
          <a:xfrm>
            <a:off x="685800" y="826770"/>
            <a:ext cx="1066797" cy="228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a:solidFill>
                  <a:schemeClr val="tx1"/>
                </a:solidFill>
              </a:rPr>
              <a:t>Défunt </a:t>
            </a:r>
          </a:p>
        </p:txBody>
      </p:sp>
      <p:sp>
        <p:nvSpPr>
          <p:cNvPr id="43" name="Rectangle 42">
            <a:extLst>
              <a:ext uri="{FF2B5EF4-FFF2-40B4-BE49-F238E27FC236}">
                <a16:creationId xmlns:a16="http://schemas.microsoft.com/office/drawing/2014/main" id="{A4332910-F320-409C-8AE7-E9FE07B60809}"/>
              </a:ext>
            </a:extLst>
          </p:cNvPr>
          <p:cNvSpPr/>
          <p:nvPr/>
        </p:nvSpPr>
        <p:spPr>
          <a:xfrm>
            <a:off x="2438403" y="819150"/>
            <a:ext cx="1066797" cy="228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a:solidFill>
                  <a:schemeClr val="tx1"/>
                </a:solidFill>
              </a:rPr>
              <a:t>Héritiers </a:t>
            </a:r>
          </a:p>
        </p:txBody>
      </p:sp>
      <p:pic>
        <p:nvPicPr>
          <p:cNvPr id="44" name="Content Placeholder 17">
            <a:extLst>
              <a:ext uri="{FF2B5EF4-FFF2-40B4-BE49-F238E27FC236}">
                <a16:creationId xmlns:a16="http://schemas.microsoft.com/office/drawing/2014/main" id="{A7526E63-57A7-4443-91C5-7D481065F738}"/>
              </a:ext>
            </a:extLst>
          </p:cNvPr>
          <p:cNvPicPr>
            <a:picLocks noChangeAspect="1"/>
          </p:cNvPicPr>
          <p:nvPr/>
        </p:nvPicPr>
        <p:blipFill>
          <a:blip r:embed="rId7"/>
          <a:stretch>
            <a:fillRect/>
          </a:stretch>
        </p:blipFill>
        <p:spPr>
          <a:xfrm>
            <a:off x="2819400" y="2191568"/>
            <a:ext cx="174902" cy="151582"/>
          </a:xfrm>
          <a:prstGeom prst="rect">
            <a:avLst/>
          </a:prstGeom>
        </p:spPr>
      </p:pic>
      <p:sp>
        <p:nvSpPr>
          <p:cNvPr id="5" name="Oval 4">
            <a:extLst>
              <a:ext uri="{FF2B5EF4-FFF2-40B4-BE49-F238E27FC236}">
                <a16:creationId xmlns:a16="http://schemas.microsoft.com/office/drawing/2014/main" id="{14A7D176-94FA-4077-B1F3-ABEADB6049DF}"/>
              </a:ext>
            </a:extLst>
          </p:cNvPr>
          <p:cNvSpPr/>
          <p:nvPr/>
        </p:nvSpPr>
        <p:spPr>
          <a:xfrm>
            <a:off x="457200" y="2343150"/>
            <a:ext cx="1187984" cy="387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100" dirty="0">
                <a:solidFill>
                  <a:schemeClr val="accent1"/>
                </a:solidFill>
              </a:rPr>
              <a:t>French </a:t>
            </a:r>
            <a:r>
              <a:rPr lang="fr-BE" sz="1100" dirty="0" err="1">
                <a:solidFill>
                  <a:schemeClr val="accent1"/>
                </a:solidFill>
              </a:rPr>
              <a:t>co</a:t>
            </a:r>
            <a:r>
              <a:rPr lang="fr-BE" sz="1100" dirty="0">
                <a:solidFill>
                  <a:schemeClr val="accent1"/>
                </a:solidFill>
              </a:rPr>
              <a:t> </a:t>
            </a:r>
          </a:p>
        </p:txBody>
      </p:sp>
      <p:cxnSp>
        <p:nvCxnSpPr>
          <p:cNvPr id="10" name="Straight Connector 9">
            <a:extLst>
              <a:ext uri="{FF2B5EF4-FFF2-40B4-BE49-F238E27FC236}">
                <a16:creationId xmlns:a16="http://schemas.microsoft.com/office/drawing/2014/main" id="{905BEA59-D57B-48A2-883B-21705854A26A}"/>
              </a:ext>
            </a:extLst>
          </p:cNvPr>
          <p:cNvCxnSpPr>
            <a:cxnSpLocks/>
            <a:stCxn id="34" idx="2"/>
            <a:endCxn id="5" idx="0"/>
          </p:cNvCxnSpPr>
          <p:nvPr/>
        </p:nvCxnSpPr>
        <p:spPr>
          <a:xfrm>
            <a:off x="1051192" y="1851150"/>
            <a:ext cx="0" cy="492000"/>
          </a:xfrm>
          <a:prstGeom prst="line">
            <a:avLst/>
          </a:prstGeom>
        </p:spPr>
        <p:style>
          <a:lnRef idx="1">
            <a:schemeClr val="accent1"/>
          </a:lnRef>
          <a:fillRef idx="0">
            <a:schemeClr val="accent1"/>
          </a:fillRef>
          <a:effectRef idx="0">
            <a:schemeClr val="accent1"/>
          </a:effectRef>
          <a:fontRef idx="minor">
            <a:schemeClr val="tx1"/>
          </a:fontRef>
        </p:style>
      </p:cxnSp>
      <p:sp>
        <p:nvSpPr>
          <p:cNvPr id="2" name="Arrow: Down 1">
            <a:extLst>
              <a:ext uri="{FF2B5EF4-FFF2-40B4-BE49-F238E27FC236}">
                <a16:creationId xmlns:a16="http://schemas.microsoft.com/office/drawing/2014/main" id="{837B0DEE-CD8E-4B53-AB2E-903061538A6D}"/>
              </a:ext>
            </a:extLst>
          </p:cNvPr>
          <p:cNvSpPr/>
          <p:nvPr/>
        </p:nvSpPr>
        <p:spPr>
          <a:xfrm rot="16200000">
            <a:off x="2047240" y="1630265"/>
            <a:ext cx="228600" cy="5875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graphicFrame>
        <p:nvGraphicFramePr>
          <p:cNvPr id="3" name="Table 5">
            <a:extLst>
              <a:ext uri="{FF2B5EF4-FFF2-40B4-BE49-F238E27FC236}">
                <a16:creationId xmlns:a16="http://schemas.microsoft.com/office/drawing/2014/main" id="{C250F57B-C7DC-4642-BFD6-A89621EFE67D}"/>
              </a:ext>
            </a:extLst>
          </p:cNvPr>
          <p:cNvGraphicFramePr>
            <a:graphicFrameLocks noGrp="1"/>
          </p:cNvGraphicFramePr>
          <p:nvPr>
            <p:extLst>
              <p:ext uri="{D42A27DB-BD31-4B8C-83A1-F6EECF244321}">
                <p14:modId xmlns:p14="http://schemas.microsoft.com/office/powerpoint/2010/main" val="2775971552"/>
              </p:ext>
            </p:extLst>
          </p:nvPr>
        </p:nvGraphicFramePr>
        <p:xfrm>
          <a:off x="152400" y="539750"/>
          <a:ext cx="8839200" cy="4328160"/>
        </p:xfrm>
        <a:graphic>
          <a:graphicData uri="http://schemas.openxmlformats.org/drawingml/2006/table">
            <a:tbl>
              <a:tblPr firstRow="1" bandRow="1">
                <a:tableStyleId>{5C22544A-7EE6-4342-B048-85BDC9FD1C3A}</a:tableStyleId>
              </a:tblPr>
              <a:tblGrid>
                <a:gridCol w="838200">
                  <a:extLst>
                    <a:ext uri="{9D8B030D-6E8A-4147-A177-3AD203B41FA5}">
                      <a16:colId xmlns:a16="http://schemas.microsoft.com/office/drawing/2014/main" val="331780536"/>
                    </a:ext>
                  </a:extLst>
                </a:gridCol>
                <a:gridCol w="3696694">
                  <a:extLst>
                    <a:ext uri="{9D8B030D-6E8A-4147-A177-3AD203B41FA5}">
                      <a16:colId xmlns:a16="http://schemas.microsoft.com/office/drawing/2014/main" val="4076127873"/>
                    </a:ext>
                  </a:extLst>
                </a:gridCol>
                <a:gridCol w="2229016">
                  <a:extLst>
                    <a:ext uri="{9D8B030D-6E8A-4147-A177-3AD203B41FA5}">
                      <a16:colId xmlns:a16="http://schemas.microsoft.com/office/drawing/2014/main" val="4177873397"/>
                    </a:ext>
                  </a:extLst>
                </a:gridCol>
                <a:gridCol w="2075290">
                  <a:extLst>
                    <a:ext uri="{9D8B030D-6E8A-4147-A177-3AD203B41FA5}">
                      <a16:colId xmlns:a16="http://schemas.microsoft.com/office/drawing/2014/main" val="745862430"/>
                    </a:ext>
                  </a:extLst>
                </a:gridCol>
              </a:tblGrid>
              <a:tr h="370840">
                <a:tc>
                  <a:txBody>
                    <a:bodyPr/>
                    <a:lstStyle/>
                    <a:p>
                      <a:endParaRPr lang="fr-BE" sz="1000" dirty="0"/>
                    </a:p>
                  </a:txBody>
                  <a:tcPr/>
                </a:tc>
                <a:tc>
                  <a:txBody>
                    <a:bodyPr/>
                    <a:lstStyle/>
                    <a:p>
                      <a:r>
                        <a:rPr lang="fr-BE" sz="1000" dirty="0"/>
                        <a:t>Pacte Dutreil </a:t>
                      </a:r>
                    </a:p>
                  </a:txBody>
                  <a:tcPr/>
                </a:tc>
                <a:tc>
                  <a:txBody>
                    <a:bodyPr/>
                    <a:lstStyle/>
                    <a:p>
                      <a:r>
                        <a:rPr lang="fr-BE" sz="1000" dirty="0"/>
                        <a:t>Entreprises familiales RW</a:t>
                      </a:r>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fr-BE" sz="1000" dirty="0"/>
                        <a:t>Entreprises familiales RF/RB</a:t>
                      </a:r>
                    </a:p>
                    <a:p>
                      <a:endParaRPr lang="fr-BE" sz="1000" dirty="0"/>
                    </a:p>
                  </a:txBody>
                  <a:tcPr/>
                </a:tc>
                <a:extLst>
                  <a:ext uri="{0D108BD9-81ED-4DB2-BD59-A6C34878D82A}">
                    <a16:rowId xmlns:a16="http://schemas.microsoft.com/office/drawing/2014/main" val="253052646"/>
                  </a:ext>
                </a:extLst>
              </a:tr>
              <a:tr h="370840">
                <a:tc>
                  <a:txBody>
                    <a:bodyPr/>
                    <a:lstStyle/>
                    <a:p>
                      <a:r>
                        <a:rPr lang="fr-BE" sz="1000" dirty="0"/>
                        <a:t>Entités visées</a:t>
                      </a:r>
                    </a:p>
                  </a:txBody>
                  <a:tcPr/>
                </a:tc>
                <a:tc>
                  <a:txBody>
                    <a:bodyPr/>
                    <a:lstStyle/>
                    <a:p>
                      <a:r>
                        <a:rPr lang="fr-BE" sz="1000" b="0" i="0" dirty="0">
                          <a:solidFill>
                            <a:schemeClr val="dk1"/>
                          </a:solidFill>
                          <a:effectLst/>
                          <a:latin typeface="+mn-lt"/>
                          <a:ea typeface="+mn-ea"/>
                          <a:cs typeface="+mn-cs"/>
                        </a:rPr>
                        <a:t>activité industrielle, commerciale, artisanale, agricole ou libérale ou « holding animatrices ». </a:t>
                      </a:r>
                    </a:p>
                    <a:p>
                      <a:endParaRPr lang="fr-BE" sz="1000" dirty="0"/>
                    </a:p>
                  </a:txBody>
                  <a:tcPr/>
                </a:tc>
                <a:tc>
                  <a:txBody>
                    <a:bodyPr/>
                    <a:lstStyle/>
                    <a:p>
                      <a:r>
                        <a:rPr lang="fr-BE" sz="1000" dirty="0"/>
                        <a:t>Activité «économique » </a:t>
                      </a:r>
                    </a:p>
                    <a:p>
                      <a:r>
                        <a:rPr lang="fr-BE" sz="1000" dirty="0"/>
                        <a:t>+ présomptions </a:t>
                      </a:r>
                    </a:p>
                  </a:txBody>
                  <a:tcPr/>
                </a:tc>
                <a:tc>
                  <a:txBody>
                    <a:bodyPr/>
                    <a:lstStyle/>
                    <a:p>
                      <a:r>
                        <a:rPr lang="fr-BE" sz="1000" dirty="0"/>
                        <a:t>activité industrielle, commerciale, artisanale, agricole ou forestière, libérale, charge ou office </a:t>
                      </a:r>
                    </a:p>
                  </a:txBody>
                  <a:tcPr/>
                </a:tc>
                <a:extLst>
                  <a:ext uri="{0D108BD9-81ED-4DB2-BD59-A6C34878D82A}">
                    <a16:rowId xmlns:a16="http://schemas.microsoft.com/office/drawing/2014/main" val="2494448014"/>
                  </a:ext>
                </a:extLst>
              </a:tr>
              <a:tr h="370840">
                <a:tc>
                  <a:txBody>
                    <a:bodyPr/>
                    <a:lstStyle/>
                    <a:p>
                      <a:r>
                        <a:rPr lang="fr-BE" sz="1000" dirty="0"/>
                        <a:t>conditions</a:t>
                      </a:r>
                    </a:p>
                  </a:txBody>
                  <a:tcPr/>
                </a:tc>
                <a:tc>
                  <a:txBody>
                    <a:bodyPr/>
                    <a:lstStyle/>
                    <a:p>
                      <a:pPr marL="171450" indent="-171450">
                        <a:buFont typeface="Arial" panose="020B0604020202020204" pitchFamily="34" charset="0"/>
                        <a:buChar char="•"/>
                      </a:pPr>
                      <a:r>
                        <a:rPr lang="fr-BE" sz="1000" u="sng" dirty="0"/>
                        <a:t>Avant la date de transmission </a:t>
                      </a:r>
                      <a:r>
                        <a:rPr lang="fr-BE" sz="1000" dirty="0"/>
                        <a:t>: </a:t>
                      </a:r>
                      <a:r>
                        <a:rPr lang="fr-BE" sz="1000" b="0" dirty="0">
                          <a:solidFill>
                            <a:srgbClr val="C00000"/>
                          </a:solidFill>
                        </a:rPr>
                        <a:t>engagement collectif</a:t>
                      </a:r>
                      <a:r>
                        <a:rPr lang="fr-BE" sz="1000" dirty="0"/>
                        <a:t>, entre un associé et les donataires, de </a:t>
                      </a:r>
                      <a:r>
                        <a:rPr lang="fr-BE" sz="1000" b="1" dirty="0"/>
                        <a:t>conservation des titres, durant une durée min de 2 ans</a:t>
                      </a:r>
                      <a:r>
                        <a:rPr lang="fr-BE" sz="1000" dirty="0"/>
                        <a:t>. Acte enregistré.</a:t>
                      </a:r>
                    </a:p>
                    <a:p>
                      <a:pPr marL="0" indent="0">
                        <a:buFont typeface="Arial" panose="020B0604020202020204" pitchFamily="34" charset="0"/>
                        <a:buNone/>
                      </a:pPr>
                      <a:endParaRPr lang="fr-BE" sz="1000" dirty="0"/>
                    </a:p>
                    <a:p>
                      <a:pPr marL="171450" indent="-171450">
                        <a:buFont typeface="Arial" panose="020B0604020202020204" pitchFamily="34" charset="0"/>
                        <a:buChar char="•"/>
                      </a:pPr>
                      <a:r>
                        <a:rPr lang="fr-BE" sz="1000" dirty="0"/>
                        <a:t>L’ engagement doit </a:t>
                      </a:r>
                      <a:r>
                        <a:rPr lang="fr-BE" sz="1000" dirty="0">
                          <a:solidFill>
                            <a:schemeClr val="tx1"/>
                          </a:solidFill>
                        </a:rPr>
                        <a:t>porter sur au moins 17 % des droits financiers et 34 % des droits de vote si sociétés non cotées (10 % des droits financiers et 20 % des droits de vote si sociétés cotées).</a:t>
                      </a:r>
                    </a:p>
                    <a:p>
                      <a:pPr marL="0" indent="0">
                        <a:buFont typeface="Arial" panose="020B0604020202020204" pitchFamily="34" charset="0"/>
                        <a:buNone/>
                      </a:pPr>
                      <a:endParaRPr lang="fr-BE" sz="1000" dirty="0"/>
                    </a:p>
                    <a:p>
                      <a:pPr marL="171450" indent="-171450">
                        <a:buFont typeface="Arial" panose="020B0604020202020204" pitchFamily="34" charset="0"/>
                        <a:buChar char="•"/>
                      </a:pPr>
                      <a:r>
                        <a:rPr lang="fr-BE" sz="1000" u="sng" dirty="0"/>
                        <a:t>Au moment de la transmission</a:t>
                      </a:r>
                      <a:r>
                        <a:rPr lang="fr-BE" sz="1000" dirty="0"/>
                        <a:t>, chaque donataire (ou héritier) doit prendre un </a:t>
                      </a:r>
                      <a:r>
                        <a:rPr lang="fr-BE" sz="1000" b="0" dirty="0">
                          <a:solidFill>
                            <a:srgbClr val="C00000"/>
                          </a:solidFill>
                        </a:rPr>
                        <a:t>engagement individuel </a:t>
                      </a:r>
                      <a:r>
                        <a:rPr lang="fr-BE" sz="1000" b="1" dirty="0"/>
                        <a:t>de conserver les titres pendant 4 années supplémentaires</a:t>
                      </a:r>
                      <a:r>
                        <a:rPr lang="fr-BE" sz="1000" dirty="0"/>
                        <a:t>, à compter de la fin de l’engagement collectif.</a:t>
                      </a:r>
                    </a:p>
                    <a:p>
                      <a:pPr marL="0" indent="0">
                        <a:buFont typeface="Arial" panose="020B0604020202020204" pitchFamily="34" charset="0"/>
                        <a:buNone/>
                      </a:pPr>
                      <a:endParaRPr lang="fr-BE" sz="1000" dirty="0"/>
                    </a:p>
                    <a:p>
                      <a:pPr marL="171450" indent="-171450">
                        <a:buFont typeface="Arial" panose="020B0604020202020204" pitchFamily="34" charset="0"/>
                        <a:buChar char="•"/>
                      </a:pPr>
                      <a:r>
                        <a:rPr lang="fr-BE" sz="1000" b="1" u="none" dirty="0"/>
                        <a:t>Direction de la société </a:t>
                      </a:r>
                      <a:r>
                        <a:rPr lang="fr-BE" sz="1000" dirty="0"/>
                        <a:t>à assurer pendant la durée de l’engagement collectif, et pendant les </a:t>
                      </a:r>
                      <a:r>
                        <a:rPr lang="fr-BE" sz="1000" b="1" dirty="0"/>
                        <a:t>3 années </a:t>
                      </a:r>
                      <a:r>
                        <a:rPr lang="fr-BE" sz="1000" dirty="0"/>
                        <a:t>qui suivent la transmission par l’un des donataires (ou héritiers) ou associé signataire de l’engagement collectif.</a:t>
                      </a:r>
                    </a:p>
                    <a:p>
                      <a:pPr marL="0" indent="0">
                        <a:buFont typeface="Arial" panose="020B0604020202020204" pitchFamily="34" charset="0"/>
                        <a:buNone/>
                      </a:pPr>
                      <a:endParaRPr lang="fr-BE" sz="1000" dirty="0"/>
                    </a:p>
                  </a:txBody>
                  <a:tcPr/>
                </a:tc>
                <a:tc>
                  <a:txBody>
                    <a:bodyPr/>
                    <a:lstStyle/>
                    <a:p>
                      <a:pPr marL="171450" indent="-171450">
                        <a:buFont typeface="Arial" panose="020B0604020202020204" pitchFamily="34" charset="0"/>
                        <a:buChar char="•"/>
                      </a:pPr>
                      <a:r>
                        <a:rPr lang="fr-BE" sz="1000" dirty="0">
                          <a:solidFill>
                            <a:schemeClr val="tx1"/>
                          </a:solidFill>
                        </a:rPr>
                        <a:t>Min 10% des droits de vote</a:t>
                      </a:r>
                    </a:p>
                    <a:p>
                      <a:pPr marL="171450" indent="-171450">
                        <a:buFont typeface="Arial" panose="020B0604020202020204" pitchFamily="34" charset="0"/>
                        <a:buChar char="•"/>
                      </a:pPr>
                      <a:r>
                        <a:rPr lang="fr-BE" sz="1000" dirty="0"/>
                        <a:t>Créances visées</a:t>
                      </a:r>
                    </a:p>
                    <a:p>
                      <a:pPr marL="171450" indent="-171450">
                        <a:buFont typeface="Arial" panose="020B0604020202020204" pitchFamily="34" charset="0"/>
                        <a:buChar char="•"/>
                      </a:pPr>
                      <a:r>
                        <a:rPr lang="fr-BE" sz="1000" dirty="0"/>
                        <a:t>Condition de maintien d’emploi </a:t>
                      </a:r>
                    </a:p>
                    <a:p>
                      <a:pPr marL="171450" indent="-171450">
                        <a:buFont typeface="Arial" panose="020B0604020202020204" pitchFamily="34" charset="0"/>
                        <a:buChar char="•"/>
                      </a:pPr>
                      <a:r>
                        <a:rPr lang="fr-BE" sz="1000" dirty="0"/>
                        <a:t>Pacte d’actionnaire (50/)</a:t>
                      </a:r>
                    </a:p>
                    <a:p>
                      <a:pPr marL="0" indent="0">
                        <a:buFont typeface="Arial" panose="020B0604020202020204" pitchFamily="34" charset="0"/>
                        <a:buNone/>
                      </a:pPr>
                      <a:endParaRPr lang="fr-BE" sz="1000" dirty="0"/>
                    </a:p>
                    <a:p>
                      <a:pPr marL="171450" indent="-171450">
                        <a:buFont typeface="Arial" panose="020B0604020202020204" pitchFamily="34" charset="0"/>
                        <a:buChar char="•"/>
                      </a:pPr>
                      <a:r>
                        <a:rPr lang="fr-BE" sz="1000" u="sng" dirty="0"/>
                        <a:t>Durée probatoire de 5 ans</a:t>
                      </a:r>
                      <a:r>
                        <a:rPr lang="fr-BE" sz="1000" dirty="0"/>
                        <a:t>: </a:t>
                      </a:r>
                    </a:p>
                    <a:p>
                      <a:pPr marL="628650" lvl="1" indent="-171450">
                        <a:buFont typeface="Arial" panose="020B0604020202020204" pitchFamily="34" charset="0"/>
                        <a:buChar char="•"/>
                      </a:pPr>
                      <a:r>
                        <a:rPr lang="fr-BE" sz="1000" b="1" dirty="0"/>
                        <a:t>maintien de l’activité</a:t>
                      </a:r>
                    </a:p>
                    <a:p>
                      <a:pPr marL="628650" lvl="1" indent="-171450">
                        <a:buFont typeface="Arial" panose="020B0604020202020204" pitchFamily="34" charset="0"/>
                        <a:buChar char="•"/>
                      </a:pPr>
                      <a:r>
                        <a:rPr lang="fr-BE" sz="1000" dirty="0"/>
                        <a:t>Maintien du capital social </a:t>
                      </a:r>
                    </a:p>
                    <a:p>
                      <a:pPr marL="628650" lvl="1" indent="-171450">
                        <a:buFont typeface="Arial" panose="020B0604020202020204" pitchFamily="34" charset="0"/>
                        <a:buChar char="•"/>
                      </a:pPr>
                      <a:r>
                        <a:rPr lang="fr-BE" sz="1000" dirty="0"/>
                        <a:t>En principe, pas de limitation à la cession pendant les 5 ans ( parfois discussions en pratique) </a:t>
                      </a:r>
                    </a:p>
                  </a:txBody>
                  <a:tcPr/>
                </a:tc>
                <a:tc>
                  <a:txBody>
                    <a:bodyPr/>
                    <a:lstStyle/>
                    <a:p>
                      <a:pPr marL="171450" indent="-171450">
                        <a:buFont typeface="Arial" panose="020B0604020202020204" pitchFamily="34" charset="0"/>
                        <a:buChar char="•"/>
                      </a:pPr>
                      <a:r>
                        <a:rPr lang="fr-BE" sz="1000" dirty="0">
                          <a:solidFill>
                            <a:schemeClr val="tx1"/>
                          </a:solidFill>
                        </a:rPr>
                        <a:t>Min 50% ou 30%</a:t>
                      </a:r>
                    </a:p>
                    <a:p>
                      <a:pPr marL="171450" indent="-171450">
                        <a:buFont typeface="Arial" panose="020B0604020202020204" pitchFamily="34" charset="0"/>
                        <a:buChar char="•"/>
                      </a:pPr>
                      <a:r>
                        <a:rPr lang="fr-BE" sz="1000" dirty="0"/>
                        <a:t>Créances non visées</a:t>
                      </a:r>
                    </a:p>
                    <a:p>
                      <a:pPr marL="171450" indent="-171450">
                        <a:buFont typeface="Arial" panose="020B0604020202020204" pitchFamily="34" charset="0"/>
                        <a:buChar char="•"/>
                      </a:pPr>
                      <a:r>
                        <a:rPr lang="fr-BE" sz="1000" dirty="0"/>
                        <a:t>Pas maintien d’emploi/pas pacte d’actionnaire </a:t>
                      </a:r>
                    </a:p>
                    <a:p>
                      <a:pPr marL="0" indent="0">
                        <a:buFont typeface="Arial" panose="020B0604020202020204" pitchFamily="34" charset="0"/>
                        <a:buNone/>
                      </a:pPr>
                      <a:endParaRPr lang="fr-BE" sz="1000" dirty="0"/>
                    </a:p>
                    <a:p>
                      <a:pPr marL="171450" indent="-171450">
                        <a:buFont typeface="Arial" panose="020B0604020202020204" pitchFamily="34" charset="0"/>
                        <a:buChar char="•"/>
                      </a:pPr>
                      <a:r>
                        <a:rPr lang="fr-BE" sz="1000" u="sng" dirty="0"/>
                        <a:t>Durée probatoire de 3 ans</a:t>
                      </a:r>
                      <a:r>
                        <a:rPr lang="fr-BE" sz="1000" dirty="0"/>
                        <a:t>: </a:t>
                      </a:r>
                    </a:p>
                    <a:p>
                      <a:pPr marL="628650" lvl="1" indent="-171450">
                        <a:buFont typeface="Arial" panose="020B0604020202020204" pitchFamily="34" charset="0"/>
                        <a:buChar char="•"/>
                      </a:pPr>
                      <a:r>
                        <a:rPr lang="fr-BE" sz="1000" b="1" dirty="0"/>
                        <a:t>Maintien de l’activité</a:t>
                      </a:r>
                    </a:p>
                    <a:p>
                      <a:pPr marL="628650" lvl="1" indent="-171450">
                        <a:buFont typeface="Arial" panose="020B0604020202020204" pitchFamily="34" charset="0"/>
                        <a:buChar char="•"/>
                      </a:pPr>
                      <a:r>
                        <a:rPr lang="fr-BE" sz="1000" dirty="0"/>
                        <a:t>(</a:t>
                      </a:r>
                      <a:r>
                        <a:rPr lang="fr-BE" sz="1000" dirty="0" err="1"/>
                        <a:t>Bxls</a:t>
                      </a:r>
                      <a:r>
                        <a:rPr lang="fr-BE" sz="1000" dirty="0"/>
                        <a:t>: même activité)</a:t>
                      </a:r>
                    </a:p>
                    <a:p>
                      <a:pPr marL="628650" lvl="1" indent="-171450">
                        <a:buFont typeface="Arial" panose="020B0604020202020204" pitchFamily="34" charset="0"/>
                        <a:buChar char="•"/>
                      </a:pPr>
                      <a:r>
                        <a:rPr lang="fr-BE" sz="1000" dirty="0"/>
                        <a:t>Maintien du capital social </a:t>
                      </a:r>
                    </a:p>
                    <a:p>
                      <a:pPr marL="628650" lvl="1" indent="-171450">
                        <a:buFont typeface="Arial" panose="020B0604020202020204" pitchFamily="34" charset="0"/>
                        <a:buChar char="•"/>
                      </a:pPr>
                      <a:r>
                        <a:rPr lang="fr-BE" sz="1000" dirty="0"/>
                        <a:t>Pas de limitation à la cession </a:t>
                      </a:r>
                    </a:p>
                  </a:txBody>
                  <a:tcPr/>
                </a:tc>
                <a:extLst>
                  <a:ext uri="{0D108BD9-81ED-4DB2-BD59-A6C34878D82A}">
                    <a16:rowId xmlns:a16="http://schemas.microsoft.com/office/drawing/2014/main" val="1687388703"/>
                  </a:ext>
                </a:extLst>
              </a:tr>
              <a:tr h="370840">
                <a:tc>
                  <a:txBody>
                    <a:bodyPr/>
                    <a:lstStyle/>
                    <a:p>
                      <a:r>
                        <a:rPr lang="fr-BE" sz="1000" dirty="0"/>
                        <a:t>Avantage </a:t>
                      </a:r>
                    </a:p>
                  </a:txBody>
                  <a:tcPr/>
                </a:tc>
                <a:tc>
                  <a:txBody>
                    <a:bodyPr/>
                    <a:lstStyle/>
                    <a:p>
                      <a:r>
                        <a:rPr lang="fr-BE" sz="1000" b="1" i="0" dirty="0">
                          <a:solidFill>
                            <a:schemeClr val="dk1"/>
                          </a:solidFill>
                          <a:effectLst/>
                          <a:latin typeface="+mn-lt"/>
                          <a:ea typeface="+mn-ea"/>
                          <a:cs typeface="+mn-cs"/>
                        </a:rPr>
                        <a:t>abattement de 75 % de la valeur des titres ou de l’entreprise. </a:t>
                      </a:r>
                      <a:endParaRPr lang="fr-BE" sz="1000" b="0" i="0" dirty="0">
                        <a:solidFill>
                          <a:schemeClr val="dk1"/>
                        </a:solidFill>
                        <a:effectLst/>
                        <a:latin typeface="+mn-lt"/>
                        <a:ea typeface="+mn-ea"/>
                        <a:cs typeface="+mn-cs"/>
                      </a:endParaRPr>
                    </a:p>
                  </a:txBody>
                  <a:tcPr/>
                </a:tc>
                <a:tc>
                  <a:txBody>
                    <a:bodyPr/>
                    <a:lstStyle/>
                    <a:p>
                      <a:r>
                        <a:rPr lang="fr-BE" sz="1000" dirty="0"/>
                        <a:t>Donation: 0% </a:t>
                      </a:r>
                    </a:p>
                    <a:p>
                      <a:r>
                        <a:rPr lang="fr-BE" sz="1000" dirty="0"/>
                        <a:t>Succession: 0%</a:t>
                      </a:r>
                    </a:p>
                  </a:txBody>
                  <a:tcPr/>
                </a:tc>
                <a:tc>
                  <a:txBody>
                    <a:bodyPr/>
                    <a:lstStyle/>
                    <a:p>
                      <a:r>
                        <a:rPr lang="fr-BE" sz="1000" dirty="0"/>
                        <a:t>Donations: 0%</a:t>
                      </a:r>
                    </a:p>
                    <a:p>
                      <a:r>
                        <a:rPr lang="fr-BE" sz="1000" dirty="0"/>
                        <a:t>Succession: 3%</a:t>
                      </a:r>
                    </a:p>
                  </a:txBody>
                  <a:tcPr/>
                </a:tc>
                <a:extLst>
                  <a:ext uri="{0D108BD9-81ED-4DB2-BD59-A6C34878D82A}">
                    <a16:rowId xmlns:a16="http://schemas.microsoft.com/office/drawing/2014/main" val="2440273995"/>
                  </a:ext>
                </a:extLst>
              </a:tr>
            </a:tbl>
          </a:graphicData>
        </a:graphic>
      </p:graphicFrame>
    </p:spTree>
    <p:extLst>
      <p:ext uri="{BB962C8B-B14F-4D97-AF65-F5344CB8AC3E}">
        <p14:creationId xmlns:p14="http://schemas.microsoft.com/office/powerpoint/2010/main" val="29815880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6FE8021-67A4-40A4-99EF-421836366103}"/>
              </a:ext>
            </a:extLst>
          </p:cNvPr>
          <p:cNvSpPr>
            <a:spLocks noGrp="1"/>
          </p:cNvSpPr>
          <p:nvPr>
            <p:ph type="title"/>
          </p:nvPr>
        </p:nvSpPr>
        <p:spPr/>
        <p:txBody>
          <a:bodyPr/>
          <a:lstStyle/>
          <a:p>
            <a:r>
              <a:rPr lang="fr-BE" dirty="0"/>
              <a:t>France: SCI </a:t>
            </a:r>
          </a:p>
        </p:txBody>
      </p:sp>
      <p:sp>
        <p:nvSpPr>
          <p:cNvPr id="56" name="TextBox 55">
            <a:extLst>
              <a:ext uri="{FF2B5EF4-FFF2-40B4-BE49-F238E27FC236}">
                <a16:creationId xmlns:a16="http://schemas.microsoft.com/office/drawing/2014/main" id="{9B37CCCF-0FD8-4092-8165-F4FC006731F6}"/>
              </a:ext>
            </a:extLst>
          </p:cNvPr>
          <p:cNvSpPr txBox="1"/>
          <p:nvPr/>
        </p:nvSpPr>
        <p:spPr>
          <a:xfrm>
            <a:off x="3445922" y="641955"/>
            <a:ext cx="5545669" cy="3978012"/>
          </a:xfrm>
          <a:prstGeom prst="rect">
            <a:avLst/>
          </a:prstGeom>
          <a:noFill/>
          <a:ln w="15875">
            <a:solidFill>
              <a:schemeClr val="accent1"/>
            </a:solidFill>
          </a:ln>
        </p:spPr>
        <p:txBody>
          <a:bodyPr wrap="square" rtlCol="0">
            <a:spAutoFit/>
          </a:bodyPr>
          <a:lstStyle/>
          <a:p>
            <a:r>
              <a:rPr lang="fr-BE" sz="1100" dirty="0">
                <a:effectLst/>
                <a:latin typeface="Calibri" panose="020F0502020204030204" pitchFamily="34" charset="0"/>
                <a:ea typeface="Calibri" panose="020F0502020204030204" pitchFamily="34" charset="0"/>
              </a:rPr>
              <a:t> </a:t>
            </a:r>
            <a:r>
              <a:rPr lang="fr-BE" sz="1050" b="1" dirty="0">
                <a:effectLst/>
                <a:ea typeface="Calibri" panose="020F0502020204030204" pitchFamily="34" charset="0"/>
              </a:rPr>
              <a:t>Cas : parents résident belge qui détient un immeuble en France via une SCI </a:t>
            </a:r>
            <a:r>
              <a:rPr lang="fr-BE" sz="1050" b="1" dirty="0">
                <a:ea typeface="Calibri" panose="020F0502020204030204" pitchFamily="34" charset="0"/>
              </a:rPr>
              <a:t> « </a:t>
            </a:r>
            <a:r>
              <a:rPr lang="fr-BE" sz="1050" b="1" dirty="0">
                <a:effectLst/>
                <a:ea typeface="Calibri" panose="020F0502020204030204" pitchFamily="34" charset="0"/>
              </a:rPr>
              <a:t>translucide » : DONATION  versus SUCCESSSION </a:t>
            </a:r>
            <a:endParaRPr lang="fr-BE" sz="1050" dirty="0">
              <a:effectLst/>
              <a:ea typeface="Calibri" panose="020F0502020204030204" pitchFamily="34" charset="0"/>
            </a:endParaRPr>
          </a:p>
          <a:p>
            <a:r>
              <a:rPr lang="fr-BE" sz="1050" b="1" dirty="0">
                <a:effectLst/>
                <a:ea typeface="Calibri" panose="020F0502020204030204" pitchFamily="34" charset="0"/>
              </a:rPr>
              <a:t> </a:t>
            </a:r>
            <a:endParaRPr lang="fr-BE" sz="1050" dirty="0">
              <a:effectLst/>
              <a:ea typeface="Calibri" panose="020F0502020204030204" pitchFamily="34" charset="0"/>
            </a:endParaRPr>
          </a:p>
          <a:p>
            <a:pPr marL="342900" lvl="0" indent="-342900">
              <a:buFont typeface="+mj-lt"/>
              <a:buAutoNum type="arabicPeriod"/>
            </a:pPr>
            <a:r>
              <a:rPr lang="fr-BE" sz="1050" u="sng" dirty="0">
                <a:effectLst/>
                <a:ea typeface="Times New Roman" panose="02020603050405020304" pitchFamily="18" charset="0"/>
              </a:rPr>
              <a:t>en cas de succession</a:t>
            </a:r>
            <a:r>
              <a:rPr lang="fr-BE" sz="1050" b="1" u="sng" dirty="0">
                <a:effectLst/>
                <a:ea typeface="Times New Roman" panose="02020603050405020304" pitchFamily="18" charset="0"/>
              </a:rPr>
              <a:t> :</a:t>
            </a:r>
            <a:r>
              <a:rPr lang="fr-BE" sz="1050" b="1" dirty="0">
                <a:effectLst/>
                <a:ea typeface="Times New Roman" panose="02020603050405020304" pitchFamily="18" charset="0"/>
              </a:rPr>
              <a:t> </a:t>
            </a:r>
          </a:p>
          <a:p>
            <a:pPr marL="342900" lvl="0" indent="-342900">
              <a:buFont typeface="Wingdings" panose="05000000000000000000" pitchFamily="2" charset="2"/>
              <a:buChar char=""/>
            </a:pPr>
            <a:endParaRPr lang="fr-BE" sz="1050" b="1" dirty="0">
              <a:ea typeface="Times New Roman" panose="02020603050405020304" pitchFamily="18" charset="0"/>
            </a:endParaRPr>
          </a:p>
          <a:p>
            <a:pPr marL="342900" lvl="0" indent="-342900">
              <a:buFont typeface="Arial" panose="020B0604020202020204" pitchFamily="34" charset="0"/>
              <a:buChar char="•"/>
            </a:pPr>
            <a:r>
              <a:rPr lang="fr-BE" sz="1050" dirty="0">
                <a:solidFill>
                  <a:srgbClr val="0070C0"/>
                </a:solidFill>
                <a:effectLst/>
                <a:ea typeface="Times New Roman" panose="02020603050405020304" pitchFamily="18" charset="0"/>
              </a:rPr>
              <a:t>En FR</a:t>
            </a:r>
            <a:r>
              <a:rPr lang="fr-BE" sz="1050" dirty="0">
                <a:effectLst/>
                <a:ea typeface="Times New Roman" panose="02020603050405020304" pitchFamily="18" charset="0"/>
              </a:rPr>
              <a:t>: Cour de cassation compétente car droits de mutation à titre gratuits = impôts indirects </a:t>
            </a:r>
            <a:r>
              <a:rPr lang="fr-BE" sz="1050" dirty="0">
                <a:effectLst/>
                <a:ea typeface="Times New Roman" panose="02020603050405020304" pitchFamily="18" charset="0"/>
                <a:sym typeface="Wingdings" panose="05000000000000000000" pitchFamily="2" charset="2"/>
              </a:rPr>
              <a:t> </a:t>
            </a:r>
            <a:r>
              <a:rPr lang="fr-BE" sz="1050" dirty="0">
                <a:effectLst/>
                <a:ea typeface="Times New Roman" panose="02020603050405020304" pitchFamily="18" charset="0"/>
              </a:rPr>
              <a:t>arrêt Cour de cassation 2016 (SCI monégasque): parts de SCI à considérer comme un bien mobilier ( versus conseil d’état 26/04/2020 en impôts directs: bien immobilier) </a:t>
            </a:r>
            <a:r>
              <a:rPr lang="fr-BE" sz="1050" dirty="0">
                <a:effectLst/>
                <a:ea typeface="Times New Roman" panose="02020603050405020304" pitchFamily="18" charset="0"/>
                <a:sym typeface="Wingdings" panose="05000000000000000000" pitchFamily="2" charset="2"/>
              </a:rPr>
              <a:t> </a:t>
            </a:r>
            <a:r>
              <a:rPr lang="fr-BE" sz="1050" b="1" dirty="0">
                <a:effectLst/>
                <a:ea typeface="Times New Roman" panose="02020603050405020304" pitchFamily="18" charset="0"/>
                <a:sym typeface="Wingdings" panose="05000000000000000000" pitchFamily="2" charset="2"/>
              </a:rPr>
              <a:t>pas d’imposition en FR </a:t>
            </a:r>
            <a:r>
              <a:rPr lang="fr-BE" sz="1050" dirty="0">
                <a:ea typeface="Times New Roman" panose="02020603050405020304" pitchFamily="18" charset="0"/>
              </a:rPr>
              <a:t>sur base de convention double imposition</a:t>
            </a:r>
            <a:endParaRPr lang="fr-BE" sz="1050" dirty="0">
              <a:effectLst/>
              <a:ea typeface="Times New Roman" panose="02020603050405020304" pitchFamily="18" charset="0"/>
            </a:endParaRPr>
          </a:p>
          <a:p>
            <a:pPr marL="342900" lvl="0" indent="-342900">
              <a:buFont typeface="Arial" panose="020B0604020202020204" pitchFamily="34" charset="0"/>
              <a:buChar char="•"/>
            </a:pPr>
            <a:r>
              <a:rPr lang="fr-BE" sz="1050" dirty="0">
                <a:solidFill>
                  <a:srgbClr val="FF0000"/>
                </a:solidFill>
                <a:ea typeface="Times New Roman" panose="02020603050405020304" pitchFamily="18" charset="0"/>
              </a:rPr>
              <a:t>En BE</a:t>
            </a:r>
            <a:r>
              <a:rPr lang="fr-BE" sz="1050" dirty="0">
                <a:ea typeface="Times New Roman" panose="02020603050405020304" pitchFamily="18" charset="0"/>
              </a:rPr>
              <a:t>: I</a:t>
            </a:r>
            <a:r>
              <a:rPr lang="fr-BE" sz="1050" dirty="0">
                <a:effectLst/>
                <a:ea typeface="Times New Roman" panose="02020603050405020304" pitchFamily="18" charset="0"/>
              </a:rPr>
              <a:t>mposable en Belgique </a:t>
            </a:r>
            <a:r>
              <a:rPr lang="fr-BE" sz="1050" dirty="0">
                <a:effectLst/>
                <a:ea typeface="Times New Roman" panose="02020603050405020304" pitchFamily="18" charset="0"/>
                <a:sym typeface="Wingdings" panose="05000000000000000000" pitchFamily="2" charset="2"/>
              </a:rPr>
              <a:t> taux progressifs, </a:t>
            </a:r>
            <a:r>
              <a:rPr lang="fr-BE" sz="1050" b="1" dirty="0">
                <a:effectLst/>
                <a:ea typeface="Times New Roman" panose="02020603050405020304" pitchFamily="18" charset="0"/>
                <a:sym typeface="Wingdings" panose="05000000000000000000" pitchFamily="2" charset="2"/>
              </a:rPr>
              <a:t>30%</a:t>
            </a:r>
            <a:r>
              <a:rPr lang="fr-BE" sz="1050" dirty="0">
                <a:effectLst/>
                <a:ea typeface="Times New Roman" panose="02020603050405020304" pitchFamily="18" charset="0"/>
                <a:sym typeface="Wingdings" panose="05000000000000000000" pitchFamily="2" charset="2"/>
              </a:rPr>
              <a:t> max</a:t>
            </a:r>
          </a:p>
          <a:p>
            <a:pPr lvl="0"/>
            <a:endParaRPr lang="fr-BE" sz="1050" dirty="0">
              <a:effectLst/>
              <a:highlight>
                <a:srgbClr val="FFFF00"/>
              </a:highlight>
              <a:ea typeface="Calibri" panose="020F0502020204030204" pitchFamily="34" charset="0"/>
            </a:endParaRPr>
          </a:p>
          <a:p>
            <a:pPr marL="342900" lvl="0" indent="-342900">
              <a:buFont typeface="+mj-lt"/>
              <a:buAutoNum type="arabicPeriod" startAt="2"/>
            </a:pPr>
            <a:r>
              <a:rPr lang="fr-BE" sz="1050" u="sng" dirty="0">
                <a:effectLst/>
                <a:ea typeface="Times New Roman" panose="02020603050405020304" pitchFamily="18" charset="0"/>
              </a:rPr>
              <a:t>en cas de DONATION </a:t>
            </a:r>
            <a:r>
              <a:rPr lang="fr-BE" sz="1050" dirty="0">
                <a:effectLst/>
                <a:ea typeface="Times New Roman" panose="02020603050405020304" pitchFamily="18" charset="0"/>
              </a:rPr>
              <a:t>: </a:t>
            </a:r>
          </a:p>
          <a:p>
            <a:pPr lvl="0"/>
            <a:endParaRPr lang="fr-BE" sz="1050" dirty="0">
              <a:effectLst/>
              <a:ea typeface="Calibri" panose="020F0502020204030204" pitchFamily="34" charset="0"/>
            </a:endParaRPr>
          </a:p>
          <a:p>
            <a:pPr marL="285750" indent="-285750">
              <a:buFont typeface="Arial" panose="020B0604020202020204" pitchFamily="34" charset="0"/>
              <a:buChar char="•"/>
            </a:pPr>
            <a:r>
              <a:rPr lang="fr-BE" sz="1050" dirty="0">
                <a:solidFill>
                  <a:srgbClr val="0070C0"/>
                </a:solidFill>
                <a:effectLst/>
                <a:ea typeface="Times New Roman" panose="02020603050405020304" pitchFamily="18" charset="0"/>
              </a:rPr>
              <a:t>En FR</a:t>
            </a:r>
            <a:r>
              <a:rPr lang="fr-BE" sz="1050" dirty="0">
                <a:effectLst/>
                <a:ea typeface="Times New Roman" panose="02020603050405020304" pitchFamily="18" charset="0"/>
              </a:rPr>
              <a:t>: enregistrement </a:t>
            </a:r>
            <a:r>
              <a:rPr lang="fr-BE" sz="1050" dirty="0">
                <a:effectLst/>
                <a:ea typeface="Times New Roman" panose="02020603050405020304" pitchFamily="18" charset="0"/>
                <a:sym typeface="Wingdings" panose="05000000000000000000" pitchFamily="2" charset="2"/>
              </a:rPr>
              <a:t> </a:t>
            </a:r>
            <a:r>
              <a:rPr lang="fr-BE" sz="1050" dirty="0">
                <a:effectLst/>
                <a:ea typeface="Times New Roman" panose="02020603050405020304" pitchFamily="18" charset="0"/>
              </a:rPr>
              <a:t>droits de donation = droits de succession sur la valeur réelle des parts  </a:t>
            </a:r>
            <a:r>
              <a:rPr lang="fr-BE" sz="1050" dirty="0">
                <a:effectLst/>
                <a:ea typeface="Times New Roman" panose="02020603050405020304" pitchFamily="18" charset="0"/>
                <a:sym typeface="Wingdings" panose="05000000000000000000" pitchFamily="2" charset="2"/>
              </a:rPr>
              <a:t> cher (</a:t>
            </a:r>
            <a:r>
              <a:rPr lang="fr-BE" sz="1050" b="1" dirty="0">
                <a:effectLst/>
                <a:ea typeface="Times New Roman" panose="02020603050405020304" pitchFamily="18" charset="0"/>
                <a:sym typeface="Wingdings" panose="05000000000000000000" pitchFamily="2" charset="2"/>
              </a:rPr>
              <a:t>45%</a:t>
            </a:r>
            <a:r>
              <a:rPr lang="fr-BE" sz="1050" dirty="0">
                <a:effectLst/>
                <a:ea typeface="Times New Roman" panose="02020603050405020304" pitchFamily="18" charset="0"/>
                <a:sym typeface="Wingdings" panose="05000000000000000000" pitchFamily="2" charset="2"/>
              </a:rPr>
              <a:t> à partir de 1,8M) MAIS </a:t>
            </a:r>
          </a:p>
          <a:p>
            <a:pPr marL="742950" lvl="1" indent="-285750">
              <a:buFont typeface="Courier New" panose="02070309020205020404" pitchFamily="49" charset="0"/>
              <a:buChar char="o"/>
            </a:pPr>
            <a:r>
              <a:rPr lang="fr-BE" sz="1050" dirty="0">
                <a:ea typeface="Times New Roman" panose="02020603050405020304" pitchFamily="18" charset="0"/>
                <a:sym typeface="Wingdings" panose="05000000000000000000" pitchFamily="2" charset="2"/>
              </a:rPr>
              <a:t>Si Donation avec réserve d’usufruit  réduit la base imposable</a:t>
            </a:r>
          </a:p>
          <a:p>
            <a:pPr marL="742950" lvl="1" indent="-285750">
              <a:buFont typeface="Courier New" panose="02070309020205020404" pitchFamily="49" charset="0"/>
              <a:buChar char="o"/>
            </a:pPr>
            <a:r>
              <a:rPr lang="fr-BE" sz="1050" dirty="0">
                <a:effectLst/>
                <a:ea typeface="Times New Roman" panose="02020603050405020304" pitchFamily="18" charset="0"/>
              </a:rPr>
              <a:t>Si la société a un emprunt bancaire : réduit la base imposable (valeur réelle ) des parts de la SCI</a:t>
            </a:r>
          </a:p>
          <a:p>
            <a:pPr marL="742950" lvl="1" indent="-285750">
              <a:buFont typeface="Courier New" panose="02070309020205020404" pitchFamily="49" charset="0"/>
              <a:buChar char="o"/>
            </a:pPr>
            <a:r>
              <a:rPr lang="fr-BE" sz="1050" dirty="0">
                <a:ea typeface="Times New Roman" panose="02020603050405020304" pitchFamily="18" charset="0"/>
              </a:rPr>
              <a:t>Remarque : si la société a une dette vis-à-vis du père : réduit la valeur des parts de la SCI également mais créance vis-à-vis de la SCI taxable en BE en cas de décès ( </a:t>
            </a:r>
            <a:r>
              <a:rPr lang="fr-BE" sz="1050" dirty="0">
                <a:ea typeface="Times New Roman" panose="02020603050405020304" pitchFamily="18" charset="0"/>
                <a:sym typeface="Wingdings" panose="05000000000000000000" pitchFamily="2" charset="2"/>
              </a:rPr>
              <a:t>à anticiper si possible: compte courant vis-à-vis des enfants )</a:t>
            </a:r>
            <a:endParaRPr lang="fr-BE" sz="1050" dirty="0">
              <a:effectLst/>
              <a:ea typeface="Calibri" panose="020F0502020204030204" pitchFamily="34" charset="0"/>
            </a:endParaRPr>
          </a:p>
          <a:p>
            <a:pPr marL="285750" indent="-285750">
              <a:buFont typeface="Arial" panose="020B0604020202020204" pitchFamily="34" charset="0"/>
              <a:buChar char="•"/>
            </a:pPr>
            <a:r>
              <a:rPr lang="fr-BE" sz="1050" dirty="0">
                <a:solidFill>
                  <a:srgbClr val="FF0000"/>
                </a:solidFill>
                <a:effectLst/>
                <a:ea typeface="Times New Roman" panose="02020603050405020304" pitchFamily="18" charset="0"/>
              </a:rPr>
              <a:t>En BE</a:t>
            </a:r>
            <a:r>
              <a:rPr lang="fr-BE" sz="1050" dirty="0">
                <a:effectLst/>
                <a:ea typeface="Times New Roman" panose="02020603050405020304" pitchFamily="18" charset="0"/>
              </a:rPr>
              <a:t>: enregistrement en Belgique car acte notarié en France = donation MOBILIERE en Belgique – </a:t>
            </a:r>
            <a:r>
              <a:rPr lang="fr-BE" sz="1050" b="1" dirty="0">
                <a:effectLst/>
                <a:ea typeface="Times New Roman" panose="02020603050405020304" pitchFamily="18" charset="0"/>
              </a:rPr>
              <a:t>3% ou 3,3%</a:t>
            </a:r>
            <a:endParaRPr lang="fr-BE" sz="1050" b="1" dirty="0"/>
          </a:p>
        </p:txBody>
      </p:sp>
      <p:pic>
        <p:nvPicPr>
          <p:cNvPr id="5" name="Picture 4" descr="Flag of Belgium - Wikipedia">
            <a:extLst>
              <a:ext uri="{FF2B5EF4-FFF2-40B4-BE49-F238E27FC236}">
                <a16:creationId xmlns:a16="http://schemas.microsoft.com/office/drawing/2014/main" id="{B818BA95-F5F7-4609-8A22-E26A0186F58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17293" y="1482436"/>
            <a:ext cx="201907" cy="174914"/>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c 5" descr="Man with cane with solid fill">
            <a:extLst>
              <a:ext uri="{FF2B5EF4-FFF2-40B4-BE49-F238E27FC236}">
                <a16:creationId xmlns:a16="http://schemas.microsoft.com/office/drawing/2014/main" id="{F93EF748-06E2-457F-9FF4-34B397AFB4A9}"/>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8792" y="1463550"/>
            <a:ext cx="387600" cy="387600"/>
          </a:xfrm>
          <a:prstGeom prst="rect">
            <a:avLst/>
          </a:prstGeom>
        </p:spPr>
      </p:pic>
      <p:pic>
        <p:nvPicPr>
          <p:cNvPr id="7" name="Graphic 6" descr="Add with solid fill">
            <a:extLst>
              <a:ext uri="{FF2B5EF4-FFF2-40B4-BE49-F238E27FC236}">
                <a16:creationId xmlns:a16="http://schemas.microsoft.com/office/drawing/2014/main" id="{E3C0A2C2-A13B-47FA-BC19-2F871938BBCA}"/>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57200" y="1352550"/>
            <a:ext cx="228600" cy="228600"/>
          </a:xfrm>
          <a:prstGeom prst="rect">
            <a:avLst/>
          </a:prstGeom>
        </p:spPr>
      </p:pic>
      <p:pic>
        <p:nvPicPr>
          <p:cNvPr id="8" name="Content Placeholder 17">
            <a:extLst>
              <a:ext uri="{FF2B5EF4-FFF2-40B4-BE49-F238E27FC236}">
                <a16:creationId xmlns:a16="http://schemas.microsoft.com/office/drawing/2014/main" id="{854A9CCF-46E1-4FD3-A6E1-80BBE45BBA32}"/>
              </a:ext>
            </a:extLst>
          </p:cNvPr>
          <p:cNvPicPr>
            <a:picLocks noGrp="1" noChangeAspect="1"/>
          </p:cNvPicPr>
          <p:nvPr>
            <p:ph sz="half" idx="2"/>
          </p:nvPr>
        </p:nvPicPr>
        <p:blipFill>
          <a:blip r:embed="rId7"/>
          <a:stretch>
            <a:fillRect/>
          </a:stretch>
        </p:blipFill>
        <p:spPr>
          <a:xfrm>
            <a:off x="2590800" y="1441950"/>
            <a:ext cx="174902" cy="151582"/>
          </a:xfrm>
          <a:prstGeom prst="rect">
            <a:avLst/>
          </a:prstGeom>
        </p:spPr>
      </p:pic>
      <p:pic>
        <p:nvPicPr>
          <p:cNvPr id="9" name="Content Placeholder 24" descr="Woman with solid fill">
            <a:extLst>
              <a:ext uri="{FF2B5EF4-FFF2-40B4-BE49-F238E27FC236}">
                <a16:creationId xmlns:a16="http://schemas.microsoft.com/office/drawing/2014/main" id="{552F688A-9EEB-4312-88B3-7215AB4C7D4C}"/>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720698" y="1435350"/>
            <a:ext cx="387600" cy="387600"/>
          </a:xfrm>
          <a:prstGeom prst="rect">
            <a:avLst/>
          </a:prstGeom>
        </p:spPr>
      </p:pic>
      <p:pic>
        <p:nvPicPr>
          <p:cNvPr id="10" name="Content Placeholder 7" descr="Man with solid fill">
            <a:extLst>
              <a:ext uri="{FF2B5EF4-FFF2-40B4-BE49-F238E27FC236}">
                <a16:creationId xmlns:a16="http://schemas.microsoft.com/office/drawing/2014/main" id="{8C633751-50D0-4067-B0B9-C9EB91523FA9}"/>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714098" y="2412750"/>
            <a:ext cx="387600" cy="387600"/>
          </a:xfrm>
          <a:prstGeom prst="rect">
            <a:avLst/>
          </a:prstGeom>
        </p:spPr>
      </p:pic>
      <p:cxnSp>
        <p:nvCxnSpPr>
          <p:cNvPr id="11" name="Straight Connector 10">
            <a:extLst>
              <a:ext uri="{FF2B5EF4-FFF2-40B4-BE49-F238E27FC236}">
                <a16:creationId xmlns:a16="http://schemas.microsoft.com/office/drawing/2014/main" id="{AA04B8DD-0AC9-4816-A1BC-A37137B3B32B}"/>
              </a:ext>
            </a:extLst>
          </p:cNvPr>
          <p:cNvCxnSpPr>
            <a:cxnSpLocks/>
          </p:cNvCxnSpPr>
          <p:nvPr/>
        </p:nvCxnSpPr>
        <p:spPr>
          <a:xfrm>
            <a:off x="1905000" y="971550"/>
            <a:ext cx="0" cy="2133600"/>
          </a:xfrm>
          <a:prstGeom prst="line">
            <a:avLst/>
          </a:prstGeom>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9DAC2C42-106D-4F54-9F0B-F22DE0AB03D7}"/>
              </a:ext>
            </a:extLst>
          </p:cNvPr>
          <p:cNvSpPr/>
          <p:nvPr/>
        </p:nvSpPr>
        <p:spPr>
          <a:xfrm>
            <a:off x="457200" y="826770"/>
            <a:ext cx="1066797" cy="228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a:solidFill>
                  <a:schemeClr val="tx1"/>
                </a:solidFill>
              </a:rPr>
              <a:t>Défunt </a:t>
            </a:r>
          </a:p>
        </p:txBody>
      </p:sp>
      <p:sp>
        <p:nvSpPr>
          <p:cNvPr id="13" name="Rectangle 12">
            <a:extLst>
              <a:ext uri="{FF2B5EF4-FFF2-40B4-BE49-F238E27FC236}">
                <a16:creationId xmlns:a16="http://schemas.microsoft.com/office/drawing/2014/main" id="{4F593DDC-D854-4807-943F-63F457A823EF}"/>
              </a:ext>
            </a:extLst>
          </p:cNvPr>
          <p:cNvSpPr/>
          <p:nvPr/>
        </p:nvSpPr>
        <p:spPr>
          <a:xfrm>
            <a:off x="2209803" y="819150"/>
            <a:ext cx="1066797" cy="228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a:solidFill>
                  <a:schemeClr val="tx1"/>
                </a:solidFill>
              </a:rPr>
              <a:t>Héritiers </a:t>
            </a:r>
          </a:p>
        </p:txBody>
      </p:sp>
      <p:sp>
        <p:nvSpPr>
          <p:cNvPr id="14" name="Arrow: Down 13">
            <a:extLst>
              <a:ext uri="{FF2B5EF4-FFF2-40B4-BE49-F238E27FC236}">
                <a16:creationId xmlns:a16="http://schemas.microsoft.com/office/drawing/2014/main" id="{BDAC402F-C206-48DF-9A5F-D80CC2552733}"/>
              </a:ext>
            </a:extLst>
          </p:cNvPr>
          <p:cNvSpPr/>
          <p:nvPr/>
        </p:nvSpPr>
        <p:spPr>
          <a:xfrm rot="16200000">
            <a:off x="1818640" y="1706467"/>
            <a:ext cx="228600" cy="5875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15" name="Picture 14">
            <a:extLst>
              <a:ext uri="{FF2B5EF4-FFF2-40B4-BE49-F238E27FC236}">
                <a16:creationId xmlns:a16="http://schemas.microsoft.com/office/drawing/2014/main" id="{EE74E40C-CEAC-4289-B3B6-546969BCF22E}"/>
              </a:ext>
            </a:extLst>
          </p:cNvPr>
          <p:cNvPicPr>
            <a:picLocks noChangeAspect="1"/>
          </p:cNvPicPr>
          <p:nvPr/>
        </p:nvPicPr>
        <p:blipFill>
          <a:blip r:embed="rId12"/>
          <a:stretch>
            <a:fillRect/>
          </a:stretch>
        </p:blipFill>
        <p:spPr>
          <a:xfrm>
            <a:off x="1447800" y="2425119"/>
            <a:ext cx="222879" cy="146631"/>
          </a:xfrm>
          <a:prstGeom prst="rect">
            <a:avLst/>
          </a:prstGeom>
        </p:spPr>
      </p:pic>
      <p:pic>
        <p:nvPicPr>
          <p:cNvPr id="17" name="Graphic 16" descr="Home with solid fill">
            <a:extLst>
              <a:ext uri="{FF2B5EF4-FFF2-40B4-BE49-F238E27FC236}">
                <a16:creationId xmlns:a16="http://schemas.microsoft.com/office/drawing/2014/main" id="{48C20425-5CD5-4E2F-BF39-A364858A8D0C}"/>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609600" y="2800390"/>
            <a:ext cx="457160" cy="457160"/>
          </a:xfrm>
          <a:prstGeom prst="rect">
            <a:avLst/>
          </a:prstGeom>
        </p:spPr>
      </p:pic>
      <p:sp>
        <p:nvSpPr>
          <p:cNvPr id="18" name="Oval 17">
            <a:extLst>
              <a:ext uri="{FF2B5EF4-FFF2-40B4-BE49-F238E27FC236}">
                <a16:creationId xmlns:a16="http://schemas.microsoft.com/office/drawing/2014/main" id="{85C8121C-0B7D-4E01-9CEF-628EC1FAF970}"/>
              </a:ext>
            </a:extLst>
          </p:cNvPr>
          <p:cNvSpPr/>
          <p:nvPr/>
        </p:nvSpPr>
        <p:spPr>
          <a:xfrm>
            <a:off x="228600" y="2343150"/>
            <a:ext cx="1187984" cy="387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100" dirty="0">
                <a:solidFill>
                  <a:schemeClr val="accent1"/>
                </a:solidFill>
              </a:rPr>
              <a:t>SCI</a:t>
            </a:r>
          </a:p>
        </p:txBody>
      </p:sp>
      <p:cxnSp>
        <p:nvCxnSpPr>
          <p:cNvPr id="19" name="Straight Connector 18">
            <a:extLst>
              <a:ext uri="{FF2B5EF4-FFF2-40B4-BE49-F238E27FC236}">
                <a16:creationId xmlns:a16="http://schemas.microsoft.com/office/drawing/2014/main" id="{F56C8EA8-E774-4B74-A40A-90B137036063}"/>
              </a:ext>
            </a:extLst>
          </p:cNvPr>
          <p:cNvCxnSpPr>
            <a:cxnSpLocks/>
            <a:endCxn id="18" idx="0"/>
          </p:cNvCxnSpPr>
          <p:nvPr/>
        </p:nvCxnSpPr>
        <p:spPr>
          <a:xfrm>
            <a:off x="822592" y="1851150"/>
            <a:ext cx="0" cy="492000"/>
          </a:xfrm>
          <a:prstGeom prst="line">
            <a:avLst/>
          </a:prstGeom>
        </p:spPr>
        <p:style>
          <a:lnRef idx="1">
            <a:schemeClr val="accent1"/>
          </a:lnRef>
          <a:fillRef idx="0">
            <a:schemeClr val="accent1"/>
          </a:fillRef>
          <a:effectRef idx="0">
            <a:schemeClr val="accent1"/>
          </a:effectRef>
          <a:fontRef idx="minor">
            <a:schemeClr val="tx1"/>
          </a:fontRef>
        </p:style>
      </p:cxnSp>
      <p:pic>
        <p:nvPicPr>
          <p:cNvPr id="20" name="Picture 19">
            <a:extLst>
              <a:ext uri="{FF2B5EF4-FFF2-40B4-BE49-F238E27FC236}">
                <a16:creationId xmlns:a16="http://schemas.microsoft.com/office/drawing/2014/main" id="{9C28BB19-7416-4AFE-850F-ED2320960183}"/>
              </a:ext>
            </a:extLst>
          </p:cNvPr>
          <p:cNvPicPr>
            <a:picLocks noChangeAspect="1"/>
          </p:cNvPicPr>
          <p:nvPr/>
        </p:nvPicPr>
        <p:blipFill>
          <a:blip r:embed="rId12"/>
          <a:stretch>
            <a:fillRect/>
          </a:stretch>
        </p:blipFill>
        <p:spPr>
          <a:xfrm>
            <a:off x="1148721" y="3034719"/>
            <a:ext cx="222879" cy="146631"/>
          </a:xfrm>
          <a:prstGeom prst="rect">
            <a:avLst/>
          </a:prstGeom>
        </p:spPr>
      </p:pic>
      <p:pic>
        <p:nvPicPr>
          <p:cNvPr id="21" name="Content Placeholder 17">
            <a:extLst>
              <a:ext uri="{FF2B5EF4-FFF2-40B4-BE49-F238E27FC236}">
                <a16:creationId xmlns:a16="http://schemas.microsoft.com/office/drawing/2014/main" id="{F23306F6-C75B-41B6-B89D-6EDD7619A841}"/>
              </a:ext>
            </a:extLst>
          </p:cNvPr>
          <p:cNvPicPr>
            <a:picLocks noChangeAspect="1"/>
          </p:cNvPicPr>
          <p:nvPr/>
        </p:nvPicPr>
        <p:blipFill>
          <a:blip r:embed="rId7"/>
          <a:stretch>
            <a:fillRect/>
          </a:stretch>
        </p:blipFill>
        <p:spPr>
          <a:xfrm>
            <a:off x="2590800" y="2496368"/>
            <a:ext cx="174902" cy="151582"/>
          </a:xfrm>
          <a:prstGeom prst="rect">
            <a:avLst/>
          </a:prstGeom>
        </p:spPr>
      </p:pic>
    </p:spTree>
    <p:extLst>
      <p:ext uri="{BB962C8B-B14F-4D97-AF65-F5344CB8AC3E}">
        <p14:creationId xmlns:p14="http://schemas.microsoft.com/office/powerpoint/2010/main" val="14058902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6FE8021-67A4-40A4-99EF-421836366103}"/>
              </a:ext>
            </a:extLst>
          </p:cNvPr>
          <p:cNvSpPr>
            <a:spLocks noGrp="1"/>
          </p:cNvSpPr>
          <p:nvPr>
            <p:ph type="title"/>
          </p:nvPr>
        </p:nvSpPr>
        <p:spPr/>
        <p:txBody>
          <a:bodyPr/>
          <a:lstStyle/>
          <a:p>
            <a:r>
              <a:rPr lang="fr-BE" dirty="0"/>
              <a:t>France : assurance-vie  </a:t>
            </a:r>
          </a:p>
        </p:txBody>
      </p:sp>
      <p:sp>
        <p:nvSpPr>
          <p:cNvPr id="56" name="TextBox 55">
            <a:extLst>
              <a:ext uri="{FF2B5EF4-FFF2-40B4-BE49-F238E27FC236}">
                <a16:creationId xmlns:a16="http://schemas.microsoft.com/office/drawing/2014/main" id="{9B37CCCF-0FD8-4092-8165-F4FC006731F6}"/>
              </a:ext>
            </a:extLst>
          </p:cNvPr>
          <p:cNvSpPr txBox="1"/>
          <p:nvPr/>
        </p:nvSpPr>
        <p:spPr>
          <a:xfrm>
            <a:off x="3505200" y="826770"/>
            <a:ext cx="5029200" cy="3624069"/>
          </a:xfrm>
          <a:prstGeom prst="rect">
            <a:avLst/>
          </a:prstGeom>
          <a:noFill/>
          <a:ln w="15875">
            <a:solidFill>
              <a:schemeClr val="accent1"/>
            </a:solidFill>
          </a:ln>
        </p:spPr>
        <p:txBody>
          <a:bodyPr wrap="square" rtlCol="0">
            <a:spAutoFit/>
          </a:bodyPr>
          <a:lstStyle/>
          <a:p>
            <a:r>
              <a:rPr lang="fr-BE" sz="1050" b="1" dirty="0">
                <a:effectLst/>
                <a:ea typeface="Calibri" panose="020F0502020204030204" pitchFamily="34" charset="0"/>
              </a:rPr>
              <a:t>Cas :  assurance vie souscrite par résident Belge avec bénéficiaire résident français </a:t>
            </a:r>
            <a:endParaRPr lang="fr-BE" sz="1050" dirty="0">
              <a:effectLst/>
              <a:ea typeface="Calibri" panose="020F0502020204030204" pitchFamily="34" charset="0"/>
            </a:endParaRPr>
          </a:p>
          <a:p>
            <a:r>
              <a:rPr lang="fr-BE" sz="1050" dirty="0">
                <a:effectLst/>
                <a:ea typeface="Calibri" panose="020F0502020204030204" pitchFamily="34" charset="0"/>
              </a:rPr>
              <a:t> </a:t>
            </a:r>
            <a:endParaRPr lang="fr-BE" sz="1050" b="1" dirty="0">
              <a:solidFill>
                <a:schemeClr val="accent1"/>
              </a:solidFill>
              <a:effectLst/>
              <a:ea typeface="Calibri" panose="020F0502020204030204" pitchFamily="34" charset="0"/>
            </a:endParaRPr>
          </a:p>
          <a:p>
            <a:pPr lvl="0"/>
            <a:r>
              <a:rPr lang="fr-BE" sz="1050" b="1" dirty="0">
                <a:solidFill>
                  <a:schemeClr val="accent1"/>
                </a:solidFill>
                <a:effectLst/>
                <a:ea typeface="Times New Roman" panose="02020603050405020304" pitchFamily="18" charset="0"/>
              </a:rPr>
              <a:t>Si primes payées avant 70 ans </a:t>
            </a:r>
            <a:r>
              <a:rPr lang="fr-BE" sz="1050" dirty="0">
                <a:effectLst/>
                <a:ea typeface="Times New Roman" panose="02020603050405020304" pitchFamily="18" charset="0"/>
              </a:rPr>
              <a:t>: </a:t>
            </a:r>
          </a:p>
          <a:p>
            <a:pPr lvl="0"/>
            <a:endParaRPr lang="fr-BE" sz="1050" dirty="0">
              <a:effectLst/>
              <a:ea typeface="Times New Roman" panose="02020603050405020304" pitchFamily="18" charset="0"/>
            </a:endParaRPr>
          </a:p>
          <a:p>
            <a:pPr marL="171450" lvl="0" indent="-171450">
              <a:buFont typeface="Arial" panose="020B0604020202020204" pitchFamily="34" charset="0"/>
              <a:buChar char="•"/>
            </a:pPr>
            <a:r>
              <a:rPr lang="fr-BE" sz="1050" dirty="0">
                <a:solidFill>
                  <a:srgbClr val="0070C0"/>
                </a:solidFill>
                <a:ea typeface="Times New Roman" panose="02020603050405020304" pitchFamily="18" charset="0"/>
              </a:rPr>
              <a:t>EN FR</a:t>
            </a:r>
            <a:r>
              <a:rPr lang="fr-BE" sz="1050" dirty="0">
                <a:ea typeface="Times New Roman" panose="02020603050405020304" pitchFamily="18" charset="0"/>
              </a:rPr>
              <a:t>: </a:t>
            </a:r>
            <a:r>
              <a:rPr lang="fr-BE" sz="1050" dirty="0">
                <a:effectLst/>
                <a:ea typeface="Times New Roman" panose="02020603050405020304" pitchFamily="18" charset="0"/>
              </a:rPr>
              <a:t>régime favorable en cas de décès : « prélèvement » avec </a:t>
            </a:r>
          </a:p>
          <a:p>
            <a:pPr marL="800100" lvl="1" indent="-342900">
              <a:buFont typeface="Courier New" panose="02070309020205020404" pitchFamily="49" charset="0"/>
              <a:buChar char="o"/>
            </a:pPr>
            <a:r>
              <a:rPr lang="fr-BE" sz="1050" dirty="0">
                <a:effectLst/>
                <a:ea typeface="Times New Roman" panose="02020603050405020304" pitchFamily="18" charset="0"/>
              </a:rPr>
              <a:t>Abattement 152,5k€ par bénéficiaire</a:t>
            </a:r>
          </a:p>
          <a:p>
            <a:pPr marL="800100" lvl="1" indent="-342900">
              <a:buFont typeface="Courier New" panose="02070309020205020404" pitchFamily="49" charset="0"/>
              <a:buChar char="o"/>
            </a:pPr>
            <a:r>
              <a:rPr lang="fr-BE" sz="1050" dirty="0">
                <a:effectLst/>
                <a:ea typeface="Times New Roman" panose="02020603050405020304" pitchFamily="18" charset="0"/>
              </a:rPr>
              <a:t>Taxation forfaitaire </a:t>
            </a:r>
            <a:r>
              <a:rPr lang="fr-BE" sz="1050" b="1" dirty="0">
                <a:effectLst/>
                <a:ea typeface="Times New Roman" panose="02020603050405020304" pitchFamily="18" charset="0"/>
              </a:rPr>
              <a:t>20%</a:t>
            </a:r>
            <a:r>
              <a:rPr lang="fr-BE" sz="1050" dirty="0">
                <a:effectLst/>
                <a:ea typeface="Times New Roman" panose="02020603050405020304" pitchFamily="18" charset="0"/>
              </a:rPr>
              <a:t> jusque 700k€/</a:t>
            </a:r>
          </a:p>
          <a:p>
            <a:pPr marL="800100" lvl="1" indent="-342900">
              <a:buFont typeface="Courier New" panose="02070309020205020404" pitchFamily="49" charset="0"/>
              <a:buChar char="o"/>
            </a:pPr>
            <a:r>
              <a:rPr lang="fr-BE" sz="1050" b="1" dirty="0">
                <a:effectLst/>
                <a:ea typeface="Times New Roman" panose="02020603050405020304" pitchFamily="18" charset="0"/>
              </a:rPr>
              <a:t>31,25%</a:t>
            </a:r>
            <a:r>
              <a:rPr lang="fr-BE" sz="1050" dirty="0">
                <a:effectLst/>
                <a:ea typeface="Times New Roman" panose="02020603050405020304" pitchFamily="18" charset="0"/>
              </a:rPr>
              <a:t> au-delà de 700k€</a:t>
            </a:r>
          </a:p>
          <a:p>
            <a:pPr lvl="1"/>
            <a:endParaRPr lang="fr-BE" sz="1050" dirty="0">
              <a:ea typeface="Calibri" panose="020F0502020204030204" pitchFamily="34" charset="0"/>
            </a:endParaRPr>
          </a:p>
          <a:p>
            <a:pPr marL="171450" indent="-171450">
              <a:buFont typeface="Arial" panose="020B0604020202020204" pitchFamily="34" charset="0"/>
              <a:buChar char="•"/>
            </a:pPr>
            <a:r>
              <a:rPr lang="fr-BE" sz="1050" dirty="0">
                <a:solidFill>
                  <a:srgbClr val="FF0000"/>
                </a:solidFill>
                <a:effectLst/>
                <a:ea typeface="Calibri" panose="020F0502020204030204" pitchFamily="34" charset="0"/>
              </a:rPr>
              <a:t>En BE: </a:t>
            </a:r>
            <a:r>
              <a:rPr lang="fr-BE" sz="1050" dirty="0">
                <a:effectLst/>
                <a:ea typeface="Calibri" panose="020F0502020204030204" pitchFamily="34" charset="0"/>
              </a:rPr>
              <a:t>prélèvement  sui generis </a:t>
            </a:r>
            <a:r>
              <a:rPr lang="fr-BE" sz="1050" u="sng" dirty="0">
                <a:effectLst/>
                <a:ea typeface="Calibri" panose="020F0502020204030204" pitchFamily="34" charset="0"/>
              </a:rPr>
              <a:t>non visé par la convention Belgique -France </a:t>
            </a:r>
            <a:r>
              <a:rPr lang="fr-BE" sz="1050" dirty="0">
                <a:effectLst/>
                <a:ea typeface="Calibri" panose="020F0502020204030204" pitchFamily="34" charset="0"/>
                <a:sym typeface="Wingdings" panose="05000000000000000000" pitchFamily="2" charset="2"/>
              </a:rPr>
              <a:t> </a:t>
            </a:r>
            <a:r>
              <a:rPr lang="fr-BE" sz="1050" dirty="0">
                <a:effectLst/>
                <a:ea typeface="Calibri" panose="020F0502020204030204" pitchFamily="34" charset="0"/>
              </a:rPr>
              <a:t> imposition en Belgique ( défunt belge) tarif progressif max 30%</a:t>
            </a:r>
          </a:p>
          <a:p>
            <a:pPr marL="857250" indent="-171450">
              <a:buFont typeface="Wingdings" panose="05000000000000000000" pitchFamily="2" charset="2"/>
              <a:buChar char="§"/>
            </a:pPr>
            <a:endParaRPr lang="fr-BE" sz="1050" dirty="0">
              <a:effectLst/>
              <a:ea typeface="Calibri" panose="020F0502020204030204" pitchFamily="34" charset="0"/>
            </a:endParaRPr>
          </a:p>
          <a:p>
            <a:pPr lvl="0"/>
            <a:r>
              <a:rPr lang="fr-BE" sz="1050" b="1" dirty="0">
                <a:solidFill>
                  <a:schemeClr val="accent1"/>
                </a:solidFill>
                <a:effectLst/>
                <a:ea typeface="Times New Roman" panose="02020603050405020304" pitchFamily="18" charset="0"/>
              </a:rPr>
              <a:t>Si primes payées après 70 ans</a:t>
            </a:r>
          </a:p>
          <a:p>
            <a:pPr lvl="0"/>
            <a:r>
              <a:rPr lang="fr-BE" sz="1050" b="1" dirty="0">
                <a:solidFill>
                  <a:schemeClr val="accent1"/>
                </a:solidFill>
                <a:effectLst/>
                <a:ea typeface="Times New Roman" panose="02020603050405020304" pitchFamily="18" charset="0"/>
              </a:rPr>
              <a:t> </a:t>
            </a:r>
            <a:endParaRPr lang="fr-BE" sz="1050" b="1" dirty="0">
              <a:solidFill>
                <a:schemeClr val="accent1"/>
              </a:solidFill>
              <a:ea typeface="Times New Roman" panose="02020603050405020304" pitchFamily="18" charset="0"/>
            </a:endParaRPr>
          </a:p>
          <a:p>
            <a:pPr marL="171450" lvl="0" indent="-171450">
              <a:buFont typeface="Arial" panose="020B0604020202020204" pitchFamily="34" charset="0"/>
              <a:buChar char="•"/>
            </a:pPr>
            <a:r>
              <a:rPr lang="fr-BE" sz="1050" dirty="0">
                <a:solidFill>
                  <a:srgbClr val="0070C0"/>
                </a:solidFill>
                <a:ea typeface="Times New Roman" panose="02020603050405020304" pitchFamily="18" charset="0"/>
              </a:rPr>
              <a:t>EN FR</a:t>
            </a:r>
            <a:r>
              <a:rPr lang="fr-BE" sz="1050" dirty="0">
                <a:ea typeface="Times New Roman" panose="02020603050405020304" pitchFamily="18" charset="0"/>
              </a:rPr>
              <a:t>: droits de succession visés par </a:t>
            </a:r>
            <a:r>
              <a:rPr lang="fr-BE" sz="1050" dirty="0">
                <a:ea typeface="Calibri" panose="020F0502020204030204" pitchFamily="34" charset="0"/>
              </a:rPr>
              <a:t>convention Belgique -France </a:t>
            </a:r>
            <a:r>
              <a:rPr lang="fr-BE" sz="1050" dirty="0">
                <a:ea typeface="Calibri" panose="020F0502020204030204" pitchFamily="34" charset="0"/>
                <a:sym typeface="Wingdings" panose="05000000000000000000" pitchFamily="2" charset="2"/>
              </a:rPr>
              <a:t> </a:t>
            </a:r>
            <a:r>
              <a:rPr lang="fr-BE" sz="1050" dirty="0">
                <a:ea typeface="Calibri" panose="020F0502020204030204" pitchFamily="34" charset="0"/>
              </a:rPr>
              <a:t> pas d’imposition en FR</a:t>
            </a:r>
            <a:endParaRPr lang="fr-BE" sz="1050" dirty="0">
              <a:ea typeface="Times New Roman" panose="02020603050405020304" pitchFamily="18" charset="0"/>
            </a:endParaRPr>
          </a:p>
          <a:p>
            <a:pPr lvl="1"/>
            <a:endParaRPr lang="fr-BE" sz="1050" dirty="0">
              <a:ea typeface="Calibri" panose="020F0502020204030204" pitchFamily="34" charset="0"/>
            </a:endParaRPr>
          </a:p>
          <a:p>
            <a:pPr marL="171450" indent="-171450">
              <a:buFont typeface="Arial" panose="020B0604020202020204" pitchFamily="34" charset="0"/>
              <a:buChar char="•"/>
            </a:pPr>
            <a:r>
              <a:rPr lang="fr-BE" sz="1050" dirty="0">
                <a:solidFill>
                  <a:srgbClr val="FF0000"/>
                </a:solidFill>
                <a:ea typeface="Calibri" panose="020F0502020204030204" pitchFamily="34" charset="0"/>
              </a:rPr>
              <a:t>En BE: </a:t>
            </a:r>
            <a:r>
              <a:rPr lang="fr-BE" sz="1050" dirty="0">
                <a:ea typeface="Calibri" panose="020F0502020204030204" pitchFamily="34" charset="0"/>
              </a:rPr>
              <a:t>droits de succession tarif progressif max 30%</a:t>
            </a:r>
          </a:p>
          <a:p>
            <a:endParaRPr lang="fr-BE" sz="1200" dirty="0"/>
          </a:p>
          <a:p>
            <a:endParaRPr lang="fr-BE" dirty="0"/>
          </a:p>
        </p:txBody>
      </p:sp>
      <p:pic>
        <p:nvPicPr>
          <p:cNvPr id="5" name="Picture 4" descr="Flag of Belgium - Wikipedia">
            <a:extLst>
              <a:ext uri="{FF2B5EF4-FFF2-40B4-BE49-F238E27FC236}">
                <a16:creationId xmlns:a16="http://schemas.microsoft.com/office/drawing/2014/main" id="{149A9E0C-2BED-40E5-97AE-AA860A61C27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93493" y="1482436"/>
            <a:ext cx="201907" cy="174914"/>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c 5" descr="Man with cane with solid fill">
            <a:extLst>
              <a:ext uri="{FF2B5EF4-FFF2-40B4-BE49-F238E27FC236}">
                <a16:creationId xmlns:a16="http://schemas.microsoft.com/office/drawing/2014/main" id="{7534416D-9C21-4B00-A9C7-DEEA36A8C618}"/>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04992" y="1463550"/>
            <a:ext cx="387600" cy="387600"/>
          </a:xfrm>
          <a:prstGeom prst="rect">
            <a:avLst/>
          </a:prstGeom>
        </p:spPr>
      </p:pic>
      <p:pic>
        <p:nvPicPr>
          <p:cNvPr id="7" name="Graphic 6" descr="Add with solid fill">
            <a:extLst>
              <a:ext uri="{FF2B5EF4-FFF2-40B4-BE49-F238E27FC236}">
                <a16:creationId xmlns:a16="http://schemas.microsoft.com/office/drawing/2014/main" id="{861B239D-E7F3-4DA4-8D9A-BAAA3B20746B}"/>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33400" y="1352550"/>
            <a:ext cx="228600" cy="228600"/>
          </a:xfrm>
          <a:prstGeom prst="rect">
            <a:avLst/>
          </a:prstGeom>
        </p:spPr>
      </p:pic>
      <p:pic>
        <p:nvPicPr>
          <p:cNvPr id="9" name="Content Placeholder 24" descr="Woman with solid fill">
            <a:extLst>
              <a:ext uri="{FF2B5EF4-FFF2-40B4-BE49-F238E27FC236}">
                <a16:creationId xmlns:a16="http://schemas.microsoft.com/office/drawing/2014/main" id="{A5F42953-0725-4E96-B4F0-35542921A725}"/>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796898" y="1435350"/>
            <a:ext cx="387600" cy="387600"/>
          </a:xfrm>
          <a:prstGeom prst="rect">
            <a:avLst/>
          </a:prstGeom>
        </p:spPr>
      </p:pic>
      <p:sp>
        <p:nvSpPr>
          <p:cNvPr id="12" name="Rectangle 11">
            <a:extLst>
              <a:ext uri="{FF2B5EF4-FFF2-40B4-BE49-F238E27FC236}">
                <a16:creationId xmlns:a16="http://schemas.microsoft.com/office/drawing/2014/main" id="{C9BB0A88-E850-4ED6-ADCE-756C7E677FC7}"/>
              </a:ext>
            </a:extLst>
          </p:cNvPr>
          <p:cNvSpPr/>
          <p:nvPr/>
        </p:nvSpPr>
        <p:spPr>
          <a:xfrm>
            <a:off x="533400" y="826770"/>
            <a:ext cx="1066797" cy="228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a:solidFill>
                  <a:schemeClr val="tx1"/>
                </a:solidFill>
              </a:rPr>
              <a:t>Défunt </a:t>
            </a:r>
          </a:p>
        </p:txBody>
      </p:sp>
      <p:sp>
        <p:nvSpPr>
          <p:cNvPr id="13" name="Rectangle 12">
            <a:extLst>
              <a:ext uri="{FF2B5EF4-FFF2-40B4-BE49-F238E27FC236}">
                <a16:creationId xmlns:a16="http://schemas.microsoft.com/office/drawing/2014/main" id="{0863A87C-A81F-4D7C-BCE3-B3C3EEAE7049}"/>
              </a:ext>
            </a:extLst>
          </p:cNvPr>
          <p:cNvSpPr/>
          <p:nvPr/>
        </p:nvSpPr>
        <p:spPr>
          <a:xfrm>
            <a:off x="2286003" y="819150"/>
            <a:ext cx="1066797" cy="228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a:solidFill>
                  <a:schemeClr val="tx1"/>
                </a:solidFill>
              </a:rPr>
              <a:t>Héritiers </a:t>
            </a:r>
          </a:p>
        </p:txBody>
      </p:sp>
      <p:sp>
        <p:nvSpPr>
          <p:cNvPr id="14" name="Arrow: Down 13">
            <a:extLst>
              <a:ext uri="{FF2B5EF4-FFF2-40B4-BE49-F238E27FC236}">
                <a16:creationId xmlns:a16="http://schemas.microsoft.com/office/drawing/2014/main" id="{3A1EDAA0-15F9-4C32-9B15-DEFF60778973}"/>
              </a:ext>
            </a:extLst>
          </p:cNvPr>
          <p:cNvSpPr/>
          <p:nvPr/>
        </p:nvSpPr>
        <p:spPr>
          <a:xfrm rot="16200000">
            <a:off x="1894840" y="1249266"/>
            <a:ext cx="228600" cy="5875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15" name="Picture 14">
            <a:extLst>
              <a:ext uri="{FF2B5EF4-FFF2-40B4-BE49-F238E27FC236}">
                <a16:creationId xmlns:a16="http://schemas.microsoft.com/office/drawing/2014/main" id="{AD629761-693C-408F-89C4-C5DA6EFAE539}"/>
              </a:ext>
            </a:extLst>
          </p:cNvPr>
          <p:cNvPicPr>
            <a:picLocks noChangeAspect="1"/>
          </p:cNvPicPr>
          <p:nvPr/>
        </p:nvPicPr>
        <p:blipFill>
          <a:blip r:embed="rId9"/>
          <a:stretch>
            <a:fillRect/>
          </a:stretch>
        </p:blipFill>
        <p:spPr>
          <a:xfrm>
            <a:off x="2596521" y="1352550"/>
            <a:ext cx="222879" cy="146631"/>
          </a:xfrm>
          <a:prstGeom prst="rect">
            <a:avLst/>
          </a:prstGeom>
        </p:spPr>
      </p:pic>
      <p:sp>
        <p:nvSpPr>
          <p:cNvPr id="21" name="TextBox 20">
            <a:extLst>
              <a:ext uri="{FF2B5EF4-FFF2-40B4-BE49-F238E27FC236}">
                <a16:creationId xmlns:a16="http://schemas.microsoft.com/office/drawing/2014/main" id="{67DDE9BB-60C4-492A-8582-1B7F63DECB15}"/>
              </a:ext>
            </a:extLst>
          </p:cNvPr>
          <p:cNvSpPr txBox="1"/>
          <p:nvPr/>
        </p:nvSpPr>
        <p:spPr>
          <a:xfrm>
            <a:off x="457203" y="2386340"/>
            <a:ext cx="1066797" cy="261610"/>
          </a:xfrm>
          <a:prstGeom prst="rect">
            <a:avLst/>
          </a:prstGeom>
          <a:noFill/>
        </p:spPr>
        <p:txBody>
          <a:bodyPr wrap="square" rtlCol="0">
            <a:spAutoFit/>
          </a:bodyPr>
          <a:lstStyle/>
          <a:p>
            <a:r>
              <a:rPr lang="fr-BE" sz="1100" dirty="0"/>
              <a:t>Assurance vie </a:t>
            </a:r>
          </a:p>
        </p:txBody>
      </p:sp>
      <p:pic>
        <p:nvPicPr>
          <p:cNvPr id="3" name="Graphic 2" descr="Contract with solid fill">
            <a:extLst>
              <a:ext uri="{FF2B5EF4-FFF2-40B4-BE49-F238E27FC236}">
                <a16:creationId xmlns:a16="http://schemas.microsoft.com/office/drawing/2014/main" id="{6A4EB42D-3018-4BAA-9C81-7A625F9E84CF}"/>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85800" y="1885950"/>
            <a:ext cx="457200" cy="457200"/>
          </a:xfrm>
          <a:prstGeom prst="rect">
            <a:avLst/>
          </a:prstGeom>
        </p:spPr>
      </p:pic>
    </p:spTree>
    <p:extLst>
      <p:ext uri="{BB962C8B-B14F-4D97-AF65-F5344CB8AC3E}">
        <p14:creationId xmlns:p14="http://schemas.microsoft.com/office/powerpoint/2010/main" val="10534277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6FE8021-67A4-40A4-99EF-421836366103}"/>
              </a:ext>
            </a:extLst>
          </p:cNvPr>
          <p:cNvSpPr>
            <a:spLocks noGrp="1"/>
          </p:cNvSpPr>
          <p:nvPr>
            <p:ph type="title"/>
          </p:nvPr>
        </p:nvSpPr>
        <p:spPr/>
        <p:txBody>
          <a:bodyPr/>
          <a:lstStyle/>
          <a:p>
            <a:r>
              <a:rPr lang="fr-BE" dirty="0"/>
              <a:t>PAYS-BAS: immeuble </a:t>
            </a:r>
          </a:p>
        </p:txBody>
      </p:sp>
      <p:sp>
        <p:nvSpPr>
          <p:cNvPr id="56" name="TextBox 55">
            <a:extLst>
              <a:ext uri="{FF2B5EF4-FFF2-40B4-BE49-F238E27FC236}">
                <a16:creationId xmlns:a16="http://schemas.microsoft.com/office/drawing/2014/main" id="{9B37CCCF-0FD8-4092-8165-F4FC006731F6}"/>
              </a:ext>
            </a:extLst>
          </p:cNvPr>
          <p:cNvSpPr txBox="1"/>
          <p:nvPr/>
        </p:nvSpPr>
        <p:spPr>
          <a:xfrm>
            <a:off x="3429001" y="514350"/>
            <a:ext cx="5562597" cy="4478149"/>
          </a:xfrm>
          <a:prstGeom prst="rect">
            <a:avLst/>
          </a:prstGeom>
          <a:noFill/>
          <a:ln w="15875">
            <a:solidFill>
              <a:schemeClr val="accent1"/>
            </a:solidFill>
          </a:ln>
        </p:spPr>
        <p:txBody>
          <a:bodyPr wrap="square" rtlCol="0">
            <a:spAutoFit/>
          </a:bodyPr>
          <a:lstStyle/>
          <a:p>
            <a:r>
              <a:rPr lang="fr-BE" sz="1050" b="1" dirty="0">
                <a:effectLst/>
                <a:ea typeface="Calibri" panose="020F0502020204030204" pitchFamily="34" charset="0"/>
              </a:rPr>
              <a:t>CAS : défunt résident belge et enfants résident aux Pays Bas </a:t>
            </a:r>
            <a:endParaRPr lang="fr-BE" sz="1050" dirty="0">
              <a:effectLst/>
              <a:ea typeface="Calibri" panose="020F0502020204030204" pitchFamily="34" charset="0"/>
            </a:endParaRPr>
          </a:p>
          <a:p>
            <a:r>
              <a:rPr lang="fr-BE" sz="1050" dirty="0">
                <a:effectLst/>
                <a:ea typeface="Calibri" panose="020F0502020204030204" pitchFamily="34" charset="0"/>
              </a:rPr>
              <a:t> </a:t>
            </a:r>
          </a:p>
          <a:p>
            <a:pPr marL="342900" lvl="0" indent="-342900">
              <a:buFont typeface="Arial" panose="020B0604020202020204" pitchFamily="34" charset="0"/>
              <a:buChar char="•"/>
            </a:pPr>
            <a:r>
              <a:rPr lang="fr-BE" sz="1050" dirty="0">
                <a:solidFill>
                  <a:srgbClr val="FF0000"/>
                </a:solidFill>
                <a:effectLst/>
                <a:ea typeface="Times New Roman" panose="02020603050405020304" pitchFamily="18" charset="0"/>
              </a:rPr>
              <a:t>BE</a:t>
            </a:r>
            <a:r>
              <a:rPr lang="fr-BE" sz="1050" dirty="0">
                <a:effectLst/>
                <a:ea typeface="Times New Roman" panose="02020603050405020304" pitchFamily="18" charset="0"/>
              </a:rPr>
              <a:t>: taxation sur patrimoine mondial: inclus immeuble aux PB avec déduction éventuelle des droits payés au PB (if </a:t>
            </a:r>
            <a:r>
              <a:rPr lang="fr-BE" sz="1050" dirty="0" err="1">
                <a:effectLst/>
                <a:ea typeface="Times New Roman" panose="02020603050405020304" pitchFamily="18" charset="0"/>
              </a:rPr>
              <a:t>any</a:t>
            </a:r>
            <a:r>
              <a:rPr lang="fr-BE" sz="1050" dirty="0">
                <a:effectLst/>
                <a:ea typeface="Times New Roman" panose="02020603050405020304" pitchFamily="18" charset="0"/>
              </a:rPr>
              <a:t>)</a:t>
            </a:r>
          </a:p>
          <a:p>
            <a:pPr marL="342900" lvl="0" indent="-342900">
              <a:buFont typeface="Arial" panose="020B0604020202020204" pitchFamily="34" charset="0"/>
              <a:buChar char="•"/>
            </a:pPr>
            <a:endParaRPr lang="fr-BE" sz="1050" dirty="0">
              <a:ea typeface="Times New Roman" panose="02020603050405020304" pitchFamily="18" charset="0"/>
            </a:endParaRPr>
          </a:p>
          <a:p>
            <a:pPr marL="342900" lvl="0" indent="-342900">
              <a:buFont typeface="Arial" panose="020B0604020202020204" pitchFamily="34" charset="0"/>
              <a:buChar char="•"/>
            </a:pPr>
            <a:r>
              <a:rPr lang="fr-BE" sz="1050" dirty="0">
                <a:solidFill>
                  <a:schemeClr val="accent1"/>
                </a:solidFill>
                <a:effectLst/>
                <a:ea typeface="Times New Roman" panose="02020603050405020304" pitchFamily="18" charset="0"/>
              </a:rPr>
              <a:t>PB</a:t>
            </a:r>
            <a:r>
              <a:rPr lang="fr-BE" sz="1050" dirty="0">
                <a:effectLst/>
                <a:ea typeface="Times New Roman" panose="02020603050405020304" pitchFamily="18" charset="0"/>
              </a:rPr>
              <a:t>: Pas de droits de succession sur immeubles situés aux pays bas et appartenant à défunt belge depuis 2010</a:t>
            </a:r>
          </a:p>
          <a:p>
            <a:pPr lvl="0"/>
            <a:endParaRPr lang="fr-BE" sz="1050" dirty="0">
              <a:effectLst/>
              <a:ea typeface="Calibri" panose="020F0502020204030204" pitchFamily="34" charset="0"/>
            </a:endParaRPr>
          </a:p>
          <a:p>
            <a:pPr marL="342900" lvl="0" indent="-342900">
              <a:buFont typeface="Arial" panose="020B0604020202020204" pitchFamily="34" charset="0"/>
              <a:buChar char="•"/>
            </a:pPr>
            <a:r>
              <a:rPr lang="fr-BE" sz="1050" dirty="0">
                <a:effectLst/>
                <a:ea typeface="Times New Roman" panose="02020603050405020304" pitchFamily="18" charset="0"/>
              </a:rPr>
              <a:t>MAIS Impact sur les héritiers en impôts sur les revenus </a:t>
            </a:r>
          </a:p>
          <a:p>
            <a:pPr marL="628650" lvl="1" indent="-171450">
              <a:buFont typeface="Courier New" panose="02070309020205020404" pitchFamily="49" charset="0"/>
              <a:buChar char="o"/>
            </a:pPr>
            <a:r>
              <a:rPr lang="fr-BE" sz="1050" dirty="0">
                <a:effectLst/>
                <a:ea typeface="Calibri" panose="020F0502020204030204" pitchFamily="34" charset="0"/>
              </a:rPr>
              <a:t>3</a:t>
            </a:r>
            <a:r>
              <a:rPr lang="fr-BE" sz="1050" baseline="30000" dirty="0">
                <a:effectLst/>
                <a:ea typeface="Calibri" panose="020F0502020204030204" pitchFamily="34" charset="0"/>
              </a:rPr>
              <a:t>ème</a:t>
            </a:r>
            <a:r>
              <a:rPr lang="fr-BE" sz="1050" dirty="0">
                <a:effectLst/>
                <a:ea typeface="Calibri" panose="020F0502020204030204" pitchFamily="34" charset="0"/>
              </a:rPr>
              <a:t> catégorie de revenus « </a:t>
            </a:r>
            <a:r>
              <a:rPr lang="fr-BE" sz="1050" b="1" dirty="0">
                <a:effectLst/>
                <a:ea typeface="Calibri" panose="020F0502020204030204" pitchFamily="34" charset="0"/>
              </a:rPr>
              <a:t>Box 3</a:t>
            </a:r>
            <a:r>
              <a:rPr lang="fr-BE" sz="1050" dirty="0">
                <a:effectLst/>
                <a:ea typeface="Calibri" panose="020F0502020204030204" pitchFamily="34" charset="0"/>
              </a:rPr>
              <a:t> » : revenu forfaitaire pour revenus d’épargne et placement, entre autre placement en biens immobiliers ( « </a:t>
            </a:r>
            <a:r>
              <a:rPr lang="fr-BE" sz="1050" dirty="0" err="1">
                <a:effectLst/>
                <a:ea typeface="Calibri" panose="020F0502020204030204" pitchFamily="34" charset="0"/>
              </a:rPr>
              <a:t>sparen</a:t>
            </a:r>
            <a:r>
              <a:rPr lang="fr-BE" sz="1050" dirty="0">
                <a:effectLst/>
                <a:ea typeface="Calibri" panose="020F0502020204030204" pitchFamily="34" charset="0"/>
              </a:rPr>
              <a:t> en </a:t>
            </a:r>
            <a:r>
              <a:rPr lang="fr-BE" sz="1050" dirty="0" err="1">
                <a:effectLst/>
                <a:ea typeface="Calibri" panose="020F0502020204030204" pitchFamily="34" charset="0"/>
              </a:rPr>
              <a:t>beleggen</a:t>
            </a:r>
            <a:r>
              <a:rPr lang="fr-BE" sz="1050" dirty="0">
                <a:effectLst/>
                <a:ea typeface="Calibri" panose="020F0502020204030204" pitchFamily="34" charset="0"/>
              </a:rPr>
              <a:t> »)  </a:t>
            </a:r>
          </a:p>
          <a:p>
            <a:pPr marL="628650" lvl="1" indent="-171450">
              <a:buFont typeface="Courier New" panose="02070309020205020404" pitchFamily="49" charset="0"/>
              <a:buChar char="o"/>
            </a:pPr>
            <a:r>
              <a:rPr lang="fr-BE" sz="1050" dirty="0">
                <a:ea typeface="Calibri" panose="020F0502020204030204" pitchFamily="34" charset="0"/>
              </a:rPr>
              <a:t>D</a:t>
            </a:r>
            <a:r>
              <a:rPr lang="fr-BE" sz="1050" dirty="0">
                <a:effectLst/>
                <a:ea typeface="Calibri" panose="020F0502020204030204" pitchFamily="34" charset="0"/>
              </a:rPr>
              <a:t>epuis 2017: rendement fictif calculé sur </a:t>
            </a:r>
            <a:r>
              <a:rPr lang="fr-BE" sz="1050" dirty="0">
                <a:ea typeface="Calibri" panose="020F0502020204030204" pitchFamily="34" charset="0"/>
              </a:rPr>
              <a:t>l’épargne ( rendement -</a:t>
            </a:r>
            <a:r>
              <a:rPr lang="fr-BE" sz="1050" dirty="0">
                <a:effectLst/>
                <a:ea typeface="Calibri" panose="020F0502020204030204" pitchFamily="34" charset="0"/>
              </a:rPr>
              <a:t>0,01%) et les placements (rendements forfaitaires plus élevés: 5,53%) </a:t>
            </a:r>
          </a:p>
          <a:p>
            <a:pPr marL="628650" lvl="1" indent="-171450">
              <a:buFont typeface="Courier New" panose="02070309020205020404" pitchFamily="49" charset="0"/>
              <a:buChar char="o"/>
            </a:pPr>
            <a:endParaRPr lang="fr-BE" sz="1050" dirty="0">
              <a:ea typeface="Calibri" panose="020F0502020204030204" pitchFamily="34" charset="0"/>
            </a:endParaRPr>
          </a:p>
          <a:p>
            <a:pPr marL="628650" lvl="1" indent="-171450">
              <a:buFont typeface="Courier New" panose="02070309020205020404" pitchFamily="49" charset="0"/>
              <a:buChar char="o"/>
            </a:pPr>
            <a:endParaRPr lang="fr-BE" sz="1050" dirty="0">
              <a:effectLst/>
              <a:ea typeface="Calibri" panose="020F0502020204030204" pitchFamily="34" charset="0"/>
            </a:endParaRPr>
          </a:p>
          <a:p>
            <a:pPr marL="628650" lvl="1" indent="-171450">
              <a:buFont typeface="Courier New" panose="02070309020205020404" pitchFamily="49" charset="0"/>
              <a:buChar char="o"/>
            </a:pPr>
            <a:endParaRPr lang="fr-BE" sz="1050" dirty="0">
              <a:ea typeface="Calibri" panose="020F0502020204030204" pitchFamily="34" charset="0"/>
            </a:endParaRPr>
          </a:p>
          <a:p>
            <a:pPr marL="628650" lvl="1" indent="-171450">
              <a:buFont typeface="Courier New" panose="02070309020205020404" pitchFamily="49" charset="0"/>
              <a:buChar char="o"/>
            </a:pPr>
            <a:endParaRPr lang="fr-BE" sz="1050" dirty="0">
              <a:effectLst/>
              <a:ea typeface="Calibri" panose="020F0502020204030204" pitchFamily="34" charset="0"/>
            </a:endParaRPr>
          </a:p>
          <a:p>
            <a:pPr marL="628650" lvl="1" indent="-171450">
              <a:buFont typeface="Courier New" panose="02070309020205020404" pitchFamily="49" charset="0"/>
              <a:buChar char="o"/>
            </a:pPr>
            <a:endParaRPr lang="fr-BE" sz="1050" dirty="0">
              <a:ea typeface="Calibri" panose="020F0502020204030204" pitchFamily="34" charset="0"/>
            </a:endParaRPr>
          </a:p>
          <a:p>
            <a:pPr marL="628650" lvl="1" indent="-171450">
              <a:buFont typeface="Courier New" panose="02070309020205020404" pitchFamily="49" charset="0"/>
              <a:buChar char="o"/>
            </a:pPr>
            <a:endParaRPr lang="fr-BE" sz="1050" dirty="0">
              <a:effectLst/>
              <a:ea typeface="Calibri" panose="020F0502020204030204" pitchFamily="34" charset="0"/>
            </a:endParaRPr>
          </a:p>
          <a:p>
            <a:pPr marL="628650" lvl="1" indent="-171450">
              <a:buFont typeface="Courier New" panose="02070309020205020404" pitchFamily="49" charset="0"/>
              <a:buChar char="o"/>
            </a:pPr>
            <a:endParaRPr lang="fr-BE" sz="1050" dirty="0">
              <a:ea typeface="Calibri" panose="020F0502020204030204" pitchFamily="34" charset="0"/>
            </a:endParaRPr>
          </a:p>
          <a:p>
            <a:pPr marL="628650" lvl="1" indent="-171450">
              <a:buFont typeface="Courier New" panose="02070309020205020404" pitchFamily="49" charset="0"/>
              <a:buChar char="o"/>
            </a:pPr>
            <a:endParaRPr lang="fr-BE" sz="1050" dirty="0">
              <a:effectLst/>
              <a:ea typeface="Calibri" panose="020F0502020204030204" pitchFamily="34" charset="0"/>
            </a:endParaRPr>
          </a:p>
          <a:p>
            <a:pPr marL="628650" lvl="1" indent="-171450">
              <a:buFont typeface="Courier New" panose="02070309020205020404" pitchFamily="49" charset="0"/>
              <a:buChar char="o"/>
            </a:pPr>
            <a:r>
              <a:rPr lang="fr-BE" sz="1050" dirty="0">
                <a:ea typeface="Calibri" panose="020F0502020204030204" pitchFamily="34" charset="0"/>
              </a:rPr>
              <a:t>Taxation : 31% du rendement moyen (</a:t>
            </a:r>
            <a:r>
              <a:rPr lang="fr-BE" sz="1050" dirty="0" err="1">
                <a:ea typeface="Calibri" panose="020F0502020204030204" pitchFamily="34" charset="0"/>
              </a:rPr>
              <a:t>cf</a:t>
            </a:r>
            <a:r>
              <a:rPr lang="fr-BE" sz="1050" dirty="0">
                <a:ea typeface="Calibri" panose="020F0502020204030204" pitchFamily="34" charset="0"/>
              </a:rPr>
              <a:t> tableau)</a:t>
            </a:r>
          </a:p>
          <a:p>
            <a:pPr marL="628650" lvl="1" indent="-171450">
              <a:buFont typeface="Courier New" panose="02070309020205020404" pitchFamily="49" charset="0"/>
              <a:buChar char="o"/>
            </a:pPr>
            <a:r>
              <a:rPr lang="fr-BE" sz="1050" dirty="0">
                <a:ea typeface="Calibri" panose="020F0502020204030204" pitchFamily="34" charset="0"/>
                <a:sym typeface="Wingdings" panose="05000000000000000000" pitchFamily="2" charset="2"/>
              </a:rPr>
              <a:t>Exonération pour la première tranche de patrimoine de 50.650€ ( 101.300 avec partenaire)</a:t>
            </a:r>
          </a:p>
          <a:p>
            <a:pPr marL="628650" lvl="1" indent="-171450">
              <a:buFont typeface="Courier New" panose="02070309020205020404" pitchFamily="49" charset="0"/>
              <a:buChar char="o"/>
            </a:pPr>
            <a:r>
              <a:rPr lang="fr-BE" sz="1050" dirty="0">
                <a:ea typeface="Calibri" panose="020F0502020204030204" pitchFamily="34" charset="0"/>
                <a:sym typeface="Wingdings" panose="05000000000000000000" pitchFamily="2" charset="2"/>
              </a:rPr>
              <a:t>Imposition effective par tranche: </a:t>
            </a:r>
            <a:r>
              <a:rPr lang="fr-BE" sz="1050" b="1" dirty="0">
                <a:ea typeface="Calibri" panose="020F0502020204030204" pitchFamily="34" charset="0"/>
                <a:sym typeface="Wingdings" panose="05000000000000000000" pitchFamily="2" charset="2"/>
              </a:rPr>
              <a:t>0,56% - 1,35% - 1,71% </a:t>
            </a:r>
            <a:r>
              <a:rPr lang="fr-BE" sz="1050" dirty="0">
                <a:ea typeface="Calibri" panose="020F0502020204030204" pitchFamily="34" charset="0"/>
                <a:sym typeface="Wingdings" panose="05000000000000000000" pitchFamily="2" charset="2"/>
              </a:rPr>
              <a:t>( à partir de 962k€ )</a:t>
            </a:r>
            <a:endParaRPr lang="fr-BE" sz="1050" dirty="0">
              <a:ea typeface="Calibri" panose="020F0502020204030204" pitchFamily="34" charset="0"/>
            </a:endParaRPr>
          </a:p>
          <a:p>
            <a:pPr marL="441960"/>
            <a:endParaRPr lang="fr-BE" sz="1200" dirty="0">
              <a:effectLst/>
              <a:latin typeface="Calibri" panose="020F0502020204030204" pitchFamily="34" charset="0"/>
              <a:ea typeface="Calibri" panose="020F0502020204030204" pitchFamily="34" charset="0"/>
            </a:endParaRPr>
          </a:p>
        </p:txBody>
      </p:sp>
      <p:pic>
        <p:nvPicPr>
          <p:cNvPr id="5" name="Picture 4" descr="Flag of Belgium - Wikipedia">
            <a:extLst>
              <a:ext uri="{FF2B5EF4-FFF2-40B4-BE49-F238E27FC236}">
                <a16:creationId xmlns:a16="http://schemas.microsoft.com/office/drawing/2014/main" id="{605EB6E0-C8F1-49D2-9A98-88FC99BE95F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41093" y="1558636"/>
            <a:ext cx="201907" cy="174914"/>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c 5" descr="Man with cane with solid fill">
            <a:extLst>
              <a:ext uri="{FF2B5EF4-FFF2-40B4-BE49-F238E27FC236}">
                <a16:creationId xmlns:a16="http://schemas.microsoft.com/office/drawing/2014/main" id="{33A70C9F-E768-4F30-9F77-EC0CDC8A1D6C}"/>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2592" y="1539750"/>
            <a:ext cx="387600" cy="387600"/>
          </a:xfrm>
          <a:prstGeom prst="rect">
            <a:avLst/>
          </a:prstGeom>
        </p:spPr>
      </p:pic>
      <p:pic>
        <p:nvPicPr>
          <p:cNvPr id="7" name="Graphic 6" descr="Add with solid fill">
            <a:extLst>
              <a:ext uri="{FF2B5EF4-FFF2-40B4-BE49-F238E27FC236}">
                <a16:creationId xmlns:a16="http://schemas.microsoft.com/office/drawing/2014/main" id="{3C0592D9-E37F-462A-A646-E58F5C9263E0}"/>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1000" y="1428750"/>
            <a:ext cx="228600" cy="228600"/>
          </a:xfrm>
          <a:prstGeom prst="rect">
            <a:avLst/>
          </a:prstGeom>
        </p:spPr>
      </p:pic>
      <p:pic>
        <p:nvPicPr>
          <p:cNvPr id="8" name="Content Placeholder 17">
            <a:extLst>
              <a:ext uri="{FF2B5EF4-FFF2-40B4-BE49-F238E27FC236}">
                <a16:creationId xmlns:a16="http://schemas.microsoft.com/office/drawing/2014/main" id="{066198E8-636F-4EE5-9251-9AF624F3A6A3}"/>
              </a:ext>
            </a:extLst>
          </p:cNvPr>
          <p:cNvPicPr>
            <a:picLocks noGrp="1" noChangeAspect="1"/>
          </p:cNvPicPr>
          <p:nvPr>
            <p:ph sz="half" idx="2"/>
          </p:nvPr>
        </p:nvPicPr>
        <p:blipFill>
          <a:blip r:embed="rId7"/>
          <a:stretch>
            <a:fillRect/>
          </a:stretch>
        </p:blipFill>
        <p:spPr>
          <a:xfrm>
            <a:off x="2514600" y="1518150"/>
            <a:ext cx="174902" cy="151582"/>
          </a:xfrm>
          <a:prstGeom prst="rect">
            <a:avLst/>
          </a:prstGeom>
        </p:spPr>
      </p:pic>
      <p:pic>
        <p:nvPicPr>
          <p:cNvPr id="9" name="Content Placeholder 24" descr="Woman with solid fill">
            <a:extLst>
              <a:ext uri="{FF2B5EF4-FFF2-40B4-BE49-F238E27FC236}">
                <a16:creationId xmlns:a16="http://schemas.microsoft.com/office/drawing/2014/main" id="{9D1D66D3-F6DD-4DA2-B16C-F124E395EB82}"/>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644498" y="1511550"/>
            <a:ext cx="387600" cy="387600"/>
          </a:xfrm>
          <a:prstGeom prst="rect">
            <a:avLst/>
          </a:prstGeom>
        </p:spPr>
      </p:pic>
      <p:pic>
        <p:nvPicPr>
          <p:cNvPr id="10" name="Content Placeholder 7" descr="Man with solid fill">
            <a:extLst>
              <a:ext uri="{FF2B5EF4-FFF2-40B4-BE49-F238E27FC236}">
                <a16:creationId xmlns:a16="http://schemas.microsoft.com/office/drawing/2014/main" id="{39A32438-0668-43F3-9BFC-D119E1DE7080}"/>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637898" y="2488950"/>
            <a:ext cx="387600" cy="387600"/>
          </a:xfrm>
          <a:prstGeom prst="rect">
            <a:avLst/>
          </a:prstGeom>
        </p:spPr>
      </p:pic>
      <p:cxnSp>
        <p:nvCxnSpPr>
          <p:cNvPr id="11" name="Straight Connector 10">
            <a:extLst>
              <a:ext uri="{FF2B5EF4-FFF2-40B4-BE49-F238E27FC236}">
                <a16:creationId xmlns:a16="http://schemas.microsoft.com/office/drawing/2014/main" id="{BF24E875-CB2D-4509-B7D9-99941FE4EF25}"/>
              </a:ext>
            </a:extLst>
          </p:cNvPr>
          <p:cNvCxnSpPr>
            <a:cxnSpLocks/>
          </p:cNvCxnSpPr>
          <p:nvPr/>
        </p:nvCxnSpPr>
        <p:spPr>
          <a:xfrm>
            <a:off x="1828800" y="1047750"/>
            <a:ext cx="0" cy="2133600"/>
          </a:xfrm>
          <a:prstGeom prst="line">
            <a:avLst/>
          </a:prstGeom>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A39EC7BB-D287-47A4-A87A-5DBC96B9FD79}"/>
              </a:ext>
            </a:extLst>
          </p:cNvPr>
          <p:cNvSpPr/>
          <p:nvPr/>
        </p:nvSpPr>
        <p:spPr>
          <a:xfrm>
            <a:off x="381000" y="902970"/>
            <a:ext cx="1066797" cy="228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a:solidFill>
                  <a:schemeClr val="tx1"/>
                </a:solidFill>
              </a:rPr>
              <a:t>Défunt </a:t>
            </a:r>
          </a:p>
        </p:txBody>
      </p:sp>
      <p:sp>
        <p:nvSpPr>
          <p:cNvPr id="13" name="Rectangle 12">
            <a:extLst>
              <a:ext uri="{FF2B5EF4-FFF2-40B4-BE49-F238E27FC236}">
                <a16:creationId xmlns:a16="http://schemas.microsoft.com/office/drawing/2014/main" id="{4E1AE0D8-DAD1-4119-9947-FCB0C486A412}"/>
              </a:ext>
            </a:extLst>
          </p:cNvPr>
          <p:cNvSpPr/>
          <p:nvPr/>
        </p:nvSpPr>
        <p:spPr>
          <a:xfrm>
            <a:off x="2133603" y="895350"/>
            <a:ext cx="1066797" cy="228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a:solidFill>
                  <a:schemeClr val="tx1"/>
                </a:solidFill>
              </a:rPr>
              <a:t>Héritiers </a:t>
            </a:r>
          </a:p>
        </p:txBody>
      </p:sp>
      <p:sp>
        <p:nvSpPr>
          <p:cNvPr id="14" name="Arrow: Down 13">
            <a:extLst>
              <a:ext uri="{FF2B5EF4-FFF2-40B4-BE49-F238E27FC236}">
                <a16:creationId xmlns:a16="http://schemas.microsoft.com/office/drawing/2014/main" id="{FA9D9014-90B2-4C8B-A6AA-5153EC4BB1A5}"/>
              </a:ext>
            </a:extLst>
          </p:cNvPr>
          <p:cNvSpPr/>
          <p:nvPr/>
        </p:nvSpPr>
        <p:spPr>
          <a:xfrm rot="16200000">
            <a:off x="1742440" y="1782667"/>
            <a:ext cx="228600" cy="5875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16" name="Graphic 15" descr="Home with solid fill">
            <a:extLst>
              <a:ext uri="{FF2B5EF4-FFF2-40B4-BE49-F238E27FC236}">
                <a16:creationId xmlns:a16="http://schemas.microsoft.com/office/drawing/2014/main" id="{5021D902-5E3D-419E-99EC-2FA068D141CC}"/>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533440" y="2038350"/>
            <a:ext cx="457160" cy="457160"/>
          </a:xfrm>
          <a:prstGeom prst="rect">
            <a:avLst/>
          </a:prstGeom>
        </p:spPr>
      </p:pic>
      <p:pic>
        <p:nvPicPr>
          <p:cNvPr id="20" name="Content Placeholder 17">
            <a:extLst>
              <a:ext uri="{FF2B5EF4-FFF2-40B4-BE49-F238E27FC236}">
                <a16:creationId xmlns:a16="http://schemas.microsoft.com/office/drawing/2014/main" id="{2B9D33C7-E9FB-40F0-8D1B-9399C0D1CC69}"/>
              </a:ext>
            </a:extLst>
          </p:cNvPr>
          <p:cNvPicPr>
            <a:picLocks noChangeAspect="1"/>
          </p:cNvPicPr>
          <p:nvPr/>
        </p:nvPicPr>
        <p:blipFill>
          <a:blip r:embed="rId7"/>
          <a:stretch>
            <a:fillRect/>
          </a:stretch>
        </p:blipFill>
        <p:spPr>
          <a:xfrm>
            <a:off x="2514600" y="2572568"/>
            <a:ext cx="174902" cy="151582"/>
          </a:xfrm>
          <a:prstGeom prst="rect">
            <a:avLst/>
          </a:prstGeom>
        </p:spPr>
      </p:pic>
      <p:pic>
        <p:nvPicPr>
          <p:cNvPr id="2" name="Picture 1">
            <a:extLst>
              <a:ext uri="{FF2B5EF4-FFF2-40B4-BE49-F238E27FC236}">
                <a16:creationId xmlns:a16="http://schemas.microsoft.com/office/drawing/2014/main" id="{E8D44BA5-362D-4D3B-B86F-5D9A1E9EE6FC}"/>
              </a:ext>
            </a:extLst>
          </p:cNvPr>
          <p:cNvPicPr>
            <a:picLocks noChangeAspect="1"/>
          </p:cNvPicPr>
          <p:nvPr/>
        </p:nvPicPr>
        <p:blipFill>
          <a:blip r:embed="rId14"/>
          <a:stretch>
            <a:fillRect/>
          </a:stretch>
        </p:blipFill>
        <p:spPr>
          <a:xfrm flipV="1">
            <a:off x="1001740" y="2375977"/>
            <a:ext cx="293660" cy="195773"/>
          </a:xfrm>
          <a:prstGeom prst="rect">
            <a:avLst/>
          </a:prstGeom>
        </p:spPr>
      </p:pic>
      <p:pic>
        <p:nvPicPr>
          <p:cNvPr id="15" name="Picture 14">
            <a:extLst>
              <a:ext uri="{FF2B5EF4-FFF2-40B4-BE49-F238E27FC236}">
                <a16:creationId xmlns:a16="http://schemas.microsoft.com/office/drawing/2014/main" id="{D3221444-56B9-436E-9D53-90FB0A7A454C}"/>
              </a:ext>
            </a:extLst>
          </p:cNvPr>
          <p:cNvPicPr>
            <a:picLocks noChangeAspect="1"/>
          </p:cNvPicPr>
          <p:nvPr/>
        </p:nvPicPr>
        <p:blipFill>
          <a:blip r:embed="rId15"/>
          <a:stretch>
            <a:fillRect/>
          </a:stretch>
        </p:blipFill>
        <p:spPr>
          <a:xfrm>
            <a:off x="4191000" y="2876550"/>
            <a:ext cx="3509374" cy="1152525"/>
          </a:xfrm>
          <a:prstGeom prst="rect">
            <a:avLst/>
          </a:prstGeom>
        </p:spPr>
      </p:pic>
    </p:spTree>
    <p:extLst>
      <p:ext uri="{BB962C8B-B14F-4D97-AF65-F5344CB8AC3E}">
        <p14:creationId xmlns:p14="http://schemas.microsoft.com/office/powerpoint/2010/main" val="26743382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6FE8021-67A4-40A4-99EF-421836366103}"/>
              </a:ext>
            </a:extLst>
          </p:cNvPr>
          <p:cNvSpPr>
            <a:spLocks noGrp="1"/>
          </p:cNvSpPr>
          <p:nvPr>
            <p:ph type="title"/>
          </p:nvPr>
        </p:nvSpPr>
        <p:spPr/>
        <p:txBody>
          <a:bodyPr/>
          <a:lstStyle/>
          <a:p>
            <a:r>
              <a:rPr lang="fr-BE" dirty="0"/>
              <a:t>PAYS-BAS: immeuble  </a:t>
            </a:r>
          </a:p>
        </p:txBody>
      </p:sp>
      <p:sp>
        <p:nvSpPr>
          <p:cNvPr id="56" name="TextBox 55">
            <a:extLst>
              <a:ext uri="{FF2B5EF4-FFF2-40B4-BE49-F238E27FC236}">
                <a16:creationId xmlns:a16="http://schemas.microsoft.com/office/drawing/2014/main" id="{9B37CCCF-0FD8-4092-8165-F4FC006731F6}"/>
              </a:ext>
            </a:extLst>
          </p:cNvPr>
          <p:cNvSpPr txBox="1"/>
          <p:nvPr/>
        </p:nvSpPr>
        <p:spPr>
          <a:xfrm>
            <a:off x="3885471" y="644426"/>
            <a:ext cx="4877524" cy="2516073"/>
          </a:xfrm>
          <a:prstGeom prst="rect">
            <a:avLst/>
          </a:prstGeom>
          <a:noFill/>
          <a:ln w="15875">
            <a:solidFill>
              <a:schemeClr val="accent1"/>
            </a:solidFill>
          </a:ln>
        </p:spPr>
        <p:txBody>
          <a:bodyPr wrap="square" rtlCol="0">
            <a:spAutoFit/>
          </a:bodyPr>
          <a:lstStyle/>
          <a:p>
            <a:r>
              <a:rPr lang="fr-BE" sz="1050" b="1" dirty="0">
                <a:effectLst/>
                <a:ea typeface="Calibri" panose="020F0502020204030204" pitchFamily="34" charset="0"/>
              </a:rPr>
              <a:t>CAS : défunt résident belge et enfants résident aux Pays Bas (suite)</a:t>
            </a:r>
            <a:endParaRPr lang="fr-BE" sz="1050" dirty="0">
              <a:effectLst/>
              <a:ea typeface="Calibri" panose="020F0502020204030204" pitchFamily="34" charset="0"/>
            </a:endParaRPr>
          </a:p>
          <a:p>
            <a:r>
              <a:rPr lang="fr-BE" sz="1050" dirty="0">
                <a:effectLst/>
                <a:ea typeface="Calibri" panose="020F0502020204030204" pitchFamily="34" charset="0"/>
              </a:rPr>
              <a:t> </a:t>
            </a:r>
          </a:p>
          <a:p>
            <a:pPr marL="628650" lvl="1" indent="-171450">
              <a:buFont typeface="Arial" panose="020B0604020202020204" pitchFamily="34" charset="0"/>
              <a:buChar char="•"/>
            </a:pPr>
            <a:r>
              <a:rPr lang="fr-BE" sz="1050" dirty="0">
                <a:ea typeface="Calibri" panose="020F0502020204030204" pitchFamily="34" charset="0"/>
              </a:rPr>
              <a:t>MAIS: arrêt du </a:t>
            </a:r>
            <a:r>
              <a:rPr lang="fr-BE" sz="1050" dirty="0" err="1">
                <a:ea typeface="Calibri" panose="020F0502020204030204" pitchFamily="34" charset="0"/>
              </a:rPr>
              <a:t>Hoge</a:t>
            </a:r>
            <a:r>
              <a:rPr lang="fr-BE" sz="1050" dirty="0">
                <a:ea typeface="Calibri" panose="020F0502020204030204" pitchFamily="34" charset="0"/>
              </a:rPr>
              <a:t> </a:t>
            </a:r>
            <a:r>
              <a:rPr lang="fr-BE" sz="1050" dirty="0" err="1">
                <a:ea typeface="Calibri" panose="020F0502020204030204" pitchFamily="34" charset="0"/>
              </a:rPr>
              <a:t>Raad</a:t>
            </a:r>
            <a:r>
              <a:rPr lang="fr-BE" sz="1050" dirty="0">
                <a:ea typeface="Calibri" panose="020F0502020204030204" pitchFamily="34" charset="0"/>
              </a:rPr>
              <a:t> du 24/12/2021 conc. années 2017 &amp; 2018  (« </a:t>
            </a:r>
            <a:r>
              <a:rPr lang="fr-BE" sz="1050" dirty="0" err="1">
                <a:ea typeface="Calibri" panose="020F0502020204030204" pitchFamily="34" charset="0"/>
              </a:rPr>
              <a:t>Kerstarrest</a:t>
            </a:r>
            <a:r>
              <a:rPr lang="fr-BE" sz="1050" dirty="0">
                <a:ea typeface="Calibri" panose="020F0502020204030204" pitchFamily="34" charset="0"/>
              </a:rPr>
              <a:t> »): contraire à la CEDH </a:t>
            </a:r>
          </a:p>
          <a:p>
            <a:pPr marL="1085850" lvl="2" indent="-171450">
              <a:buFont typeface="Arial" panose="020B0604020202020204" pitchFamily="34" charset="0"/>
              <a:buChar char="•"/>
            </a:pPr>
            <a:r>
              <a:rPr lang="fr-BE" sz="1050" dirty="0">
                <a:ea typeface="Calibri" panose="020F0502020204030204" pitchFamily="34" charset="0"/>
              </a:rPr>
              <a:t>l’</a:t>
            </a:r>
            <a:r>
              <a:rPr lang="fr-BE" sz="1050" dirty="0">
                <a:solidFill>
                  <a:srgbClr val="C00000"/>
                </a:solidFill>
                <a:ea typeface="Calibri" panose="020F0502020204030204" pitchFamily="34" charset="0"/>
              </a:rPr>
              <a:t>interdiction de</a:t>
            </a:r>
            <a:r>
              <a:rPr lang="fr-BE" sz="1050" dirty="0">
                <a:ea typeface="Calibri" panose="020F0502020204030204" pitchFamily="34" charset="0"/>
              </a:rPr>
              <a:t> </a:t>
            </a:r>
            <a:r>
              <a:rPr lang="fr-BE" sz="1050" dirty="0">
                <a:solidFill>
                  <a:srgbClr val="C00000"/>
                </a:solidFill>
                <a:ea typeface="Calibri" panose="020F0502020204030204" pitchFamily="34" charset="0"/>
              </a:rPr>
              <a:t>discrimination</a:t>
            </a:r>
            <a:r>
              <a:rPr lang="fr-BE" sz="1050" dirty="0">
                <a:ea typeface="Calibri" panose="020F0502020204030204" pitchFamily="34" charset="0"/>
              </a:rPr>
              <a:t> (article 14 CEDH) et à</a:t>
            </a:r>
          </a:p>
          <a:p>
            <a:pPr marL="1085850" lvl="2" indent="-171450">
              <a:buFont typeface="Arial" panose="020B0604020202020204" pitchFamily="34" charset="0"/>
              <a:buChar char="•"/>
            </a:pPr>
            <a:r>
              <a:rPr lang="fr-BE" sz="1050" dirty="0">
                <a:ea typeface="Calibri" panose="020F0502020204030204" pitchFamily="34" charset="0"/>
              </a:rPr>
              <a:t>La  </a:t>
            </a:r>
            <a:r>
              <a:rPr lang="fr-BE" sz="1050" dirty="0">
                <a:solidFill>
                  <a:srgbClr val="C00000"/>
                </a:solidFill>
                <a:ea typeface="Calibri" panose="020F0502020204030204" pitchFamily="34" charset="0"/>
              </a:rPr>
              <a:t>protection de la propriété </a:t>
            </a:r>
            <a:r>
              <a:rPr lang="fr-BE" sz="1050" dirty="0">
                <a:ea typeface="Calibri" panose="020F0502020204030204" pitchFamily="34" charset="0"/>
              </a:rPr>
              <a:t>(article 1 du protocole  additionnel à la CEDH ) </a:t>
            </a:r>
          </a:p>
          <a:p>
            <a:pPr marL="1085850" lvl="2" indent="-171450">
              <a:buFont typeface="Arial" panose="020B0604020202020204" pitchFamily="34" charset="0"/>
              <a:buChar char="•"/>
            </a:pPr>
            <a:endParaRPr lang="fr-BE" sz="1050" dirty="0">
              <a:ea typeface="Calibri" panose="020F0502020204030204" pitchFamily="34" charset="0"/>
            </a:endParaRPr>
          </a:p>
          <a:p>
            <a:pPr marL="628650" lvl="1" indent="-171450">
              <a:buFont typeface="Arial" panose="020B0604020202020204" pitchFamily="34" charset="0"/>
              <a:buChar char="•"/>
            </a:pPr>
            <a:r>
              <a:rPr lang="fr-BE" sz="1050" dirty="0">
                <a:effectLst/>
                <a:ea typeface="Calibri" panose="020F0502020204030204" pitchFamily="34" charset="0"/>
              </a:rPr>
              <a:t>Effet immédiat sur toutes les réclamations introduites pour les années 2017 à 2020 : proposition de “réparation” sur base d’un forfait plus avantageux. </a:t>
            </a:r>
          </a:p>
          <a:p>
            <a:pPr lvl="1"/>
            <a:endParaRPr lang="fr-BE" sz="1050" dirty="0">
              <a:effectLst/>
              <a:ea typeface="Calibri" panose="020F0502020204030204" pitchFamily="34" charset="0"/>
            </a:endParaRPr>
          </a:p>
          <a:p>
            <a:pPr marL="628650" lvl="1" indent="-171450">
              <a:buFont typeface="Arial" panose="020B0604020202020204" pitchFamily="34" charset="0"/>
              <a:buChar char="•"/>
            </a:pPr>
            <a:r>
              <a:rPr lang="fr-BE" sz="1050" dirty="0">
                <a:ea typeface="Calibri" panose="020F0502020204030204" pitchFamily="34" charset="0"/>
              </a:rPr>
              <a:t>Nouvelles règles en cours d’élaboration pour 2023/2024  – règles intermédiaires pour les années 2021 et 2022</a:t>
            </a:r>
          </a:p>
          <a:p>
            <a:pPr lvl="1"/>
            <a:endParaRPr lang="fr-BE" sz="1050" dirty="0">
              <a:ea typeface="Calibri" panose="020F0502020204030204" pitchFamily="34" charset="0"/>
            </a:endParaRPr>
          </a:p>
        </p:txBody>
      </p:sp>
      <p:pic>
        <p:nvPicPr>
          <p:cNvPr id="5" name="Picture 4" descr="Flag of Belgium - Wikipedia">
            <a:extLst>
              <a:ext uri="{FF2B5EF4-FFF2-40B4-BE49-F238E27FC236}">
                <a16:creationId xmlns:a16="http://schemas.microsoft.com/office/drawing/2014/main" id="{605EB6E0-C8F1-49D2-9A98-88FC99BE95F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41093" y="1558636"/>
            <a:ext cx="201907" cy="174914"/>
          </a:xfrm>
          <a:prstGeom prst="rect">
            <a:avLst/>
          </a:prstGeom>
          <a:noFill/>
          <a:extLst>
            <a:ext uri="{909E8E84-426E-40DD-AFC4-6F175D3DCCD1}">
              <a14:hiddenFill xmlns:a14="http://schemas.microsoft.com/office/drawing/2010/main">
                <a:solidFill>
                  <a:srgbClr val="FFFFFF"/>
                </a:solidFill>
              </a14:hiddenFill>
            </a:ext>
          </a:extLst>
        </p:spPr>
      </p:pic>
      <p:pic>
        <p:nvPicPr>
          <p:cNvPr id="6" name="Graphic 5" descr="Man with cane with solid fill">
            <a:extLst>
              <a:ext uri="{FF2B5EF4-FFF2-40B4-BE49-F238E27FC236}">
                <a16:creationId xmlns:a16="http://schemas.microsoft.com/office/drawing/2014/main" id="{33A70C9F-E768-4F30-9F77-EC0CDC8A1D6C}"/>
              </a:ext>
            </a:extLst>
          </p:cNvPr>
          <p:cNvPicPr>
            <a:picLocks noChangeAspect="1"/>
          </p:cNvPicPr>
          <p:nvPr/>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2592" y="1539750"/>
            <a:ext cx="387600" cy="387600"/>
          </a:xfrm>
          <a:prstGeom prst="rect">
            <a:avLst/>
          </a:prstGeom>
        </p:spPr>
      </p:pic>
      <p:pic>
        <p:nvPicPr>
          <p:cNvPr id="7" name="Graphic 6" descr="Add with solid fill">
            <a:extLst>
              <a:ext uri="{FF2B5EF4-FFF2-40B4-BE49-F238E27FC236}">
                <a16:creationId xmlns:a16="http://schemas.microsoft.com/office/drawing/2014/main" id="{3C0592D9-E37F-462A-A646-E58F5C9263E0}"/>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81000" y="1428750"/>
            <a:ext cx="228600" cy="228600"/>
          </a:xfrm>
          <a:prstGeom prst="rect">
            <a:avLst/>
          </a:prstGeom>
        </p:spPr>
      </p:pic>
      <p:pic>
        <p:nvPicPr>
          <p:cNvPr id="8" name="Content Placeholder 17">
            <a:extLst>
              <a:ext uri="{FF2B5EF4-FFF2-40B4-BE49-F238E27FC236}">
                <a16:creationId xmlns:a16="http://schemas.microsoft.com/office/drawing/2014/main" id="{066198E8-636F-4EE5-9251-9AF624F3A6A3}"/>
              </a:ext>
            </a:extLst>
          </p:cNvPr>
          <p:cNvPicPr>
            <a:picLocks noGrp="1" noChangeAspect="1"/>
          </p:cNvPicPr>
          <p:nvPr>
            <p:ph sz="half" idx="2"/>
          </p:nvPr>
        </p:nvPicPr>
        <p:blipFill>
          <a:blip r:embed="rId7"/>
          <a:stretch>
            <a:fillRect/>
          </a:stretch>
        </p:blipFill>
        <p:spPr>
          <a:xfrm>
            <a:off x="2514600" y="1518150"/>
            <a:ext cx="174902" cy="151582"/>
          </a:xfrm>
          <a:prstGeom prst="rect">
            <a:avLst/>
          </a:prstGeom>
        </p:spPr>
      </p:pic>
      <p:pic>
        <p:nvPicPr>
          <p:cNvPr id="9" name="Content Placeholder 24" descr="Woman with solid fill">
            <a:extLst>
              <a:ext uri="{FF2B5EF4-FFF2-40B4-BE49-F238E27FC236}">
                <a16:creationId xmlns:a16="http://schemas.microsoft.com/office/drawing/2014/main" id="{9D1D66D3-F6DD-4DA2-B16C-F124E395EB82}"/>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2644498" y="1511550"/>
            <a:ext cx="387600" cy="387600"/>
          </a:xfrm>
          <a:prstGeom prst="rect">
            <a:avLst/>
          </a:prstGeom>
        </p:spPr>
      </p:pic>
      <p:pic>
        <p:nvPicPr>
          <p:cNvPr id="10" name="Content Placeholder 7" descr="Man with solid fill">
            <a:extLst>
              <a:ext uri="{FF2B5EF4-FFF2-40B4-BE49-F238E27FC236}">
                <a16:creationId xmlns:a16="http://schemas.microsoft.com/office/drawing/2014/main" id="{39A32438-0668-43F3-9BFC-D119E1DE7080}"/>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2637898" y="2488950"/>
            <a:ext cx="387600" cy="387600"/>
          </a:xfrm>
          <a:prstGeom prst="rect">
            <a:avLst/>
          </a:prstGeom>
        </p:spPr>
      </p:pic>
      <p:cxnSp>
        <p:nvCxnSpPr>
          <p:cNvPr id="11" name="Straight Connector 10">
            <a:extLst>
              <a:ext uri="{FF2B5EF4-FFF2-40B4-BE49-F238E27FC236}">
                <a16:creationId xmlns:a16="http://schemas.microsoft.com/office/drawing/2014/main" id="{BF24E875-CB2D-4509-B7D9-99941FE4EF25}"/>
              </a:ext>
            </a:extLst>
          </p:cNvPr>
          <p:cNvCxnSpPr>
            <a:cxnSpLocks/>
          </p:cNvCxnSpPr>
          <p:nvPr/>
        </p:nvCxnSpPr>
        <p:spPr>
          <a:xfrm>
            <a:off x="1828800" y="1047750"/>
            <a:ext cx="0" cy="2133600"/>
          </a:xfrm>
          <a:prstGeom prst="line">
            <a:avLst/>
          </a:prstGeom>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A39EC7BB-D287-47A4-A87A-5DBC96B9FD79}"/>
              </a:ext>
            </a:extLst>
          </p:cNvPr>
          <p:cNvSpPr/>
          <p:nvPr/>
        </p:nvSpPr>
        <p:spPr>
          <a:xfrm>
            <a:off x="381000" y="902970"/>
            <a:ext cx="1066797" cy="228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a:solidFill>
                  <a:schemeClr val="tx1"/>
                </a:solidFill>
              </a:rPr>
              <a:t>Défunt </a:t>
            </a:r>
          </a:p>
        </p:txBody>
      </p:sp>
      <p:sp>
        <p:nvSpPr>
          <p:cNvPr id="13" name="Rectangle 12">
            <a:extLst>
              <a:ext uri="{FF2B5EF4-FFF2-40B4-BE49-F238E27FC236}">
                <a16:creationId xmlns:a16="http://schemas.microsoft.com/office/drawing/2014/main" id="{4E1AE0D8-DAD1-4119-9947-FCB0C486A412}"/>
              </a:ext>
            </a:extLst>
          </p:cNvPr>
          <p:cNvSpPr/>
          <p:nvPr/>
        </p:nvSpPr>
        <p:spPr>
          <a:xfrm>
            <a:off x="2133603" y="895350"/>
            <a:ext cx="1066797" cy="228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a:solidFill>
                  <a:schemeClr val="tx1"/>
                </a:solidFill>
              </a:rPr>
              <a:t>Héritiers </a:t>
            </a:r>
          </a:p>
        </p:txBody>
      </p:sp>
      <p:sp>
        <p:nvSpPr>
          <p:cNvPr id="14" name="Arrow: Down 13">
            <a:extLst>
              <a:ext uri="{FF2B5EF4-FFF2-40B4-BE49-F238E27FC236}">
                <a16:creationId xmlns:a16="http://schemas.microsoft.com/office/drawing/2014/main" id="{FA9D9014-90B2-4C8B-A6AA-5153EC4BB1A5}"/>
              </a:ext>
            </a:extLst>
          </p:cNvPr>
          <p:cNvSpPr/>
          <p:nvPr/>
        </p:nvSpPr>
        <p:spPr>
          <a:xfrm rot="16200000">
            <a:off x="1742440" y="1782667"/>
            <a:ext cx="228600" cy="5875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16" name="Graphic 15" descr="Home with solid fill">
            <a:extLst>
              <a:ext uri="{FF2B5EF4-FFF2-40B4-BE49-F238E27FC236}">
                <a16:creationId xmlns:a16="http://schemas.microsoft.com/office/drawing/2014/main" id="{5021D902-5E3D-419E-99EC-2FA068D141CC}"/>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533440" y="2038350"/>
            <a:ext cx="457160" cy="457160"/>
          </a:xfrm>
          <a:prstGeom prst="rect">
            <a:avLst/>
          </a:prstGeom>
        </p:spPr>
      </p:pic>
      <p:pic>
        <p:nvPicPr>
          <p:cNvPr id="20" name="Content Placeholder 17">
            <a:extLst>
              <a:ext uri="{FF2B5EF4-FFF2-40B4-BE49-F238E27FC236}">
                <a16:creationId xmlns:a16="http://schemas.microsoft.com/office/drawing/2014/main" id="{2B9D33C7-E9FB-40F0-8D1B-9399C0D1CC69}"/>
              </a:ext>
            </a:extLst>
          </p:cNvPr>
          <p:cNvPicPr>
            <a:picLocks noChangeAspect="1"/>
          </p:cNvPicPr>
          <p:nvPr/>
        </p:nvPicPr>
        <p:blipFill>
          <a:blip r:embed="rId7"/>
          <a:stretch>
            <a:fillRect/>
          </a:stretch>
        </p:blipFill>
        <p:spPr>
          <a:xfrm>
            <a:off x="2514600" y="2572568"/>
            <a:ext cx="174902" cy="151582"/>
          </a:xfrm>
          <a:prstGeom prst="rect">
            <a:avLst/>
          </a:prstGeom>
        </p:spPr>
      </p:pic>
      <p:pic>
        <p:nvPicPr>
          <p:cNvPr id="2" name="Picture 1">
            <a:extLst>
              <a:ext uri="{FF2B5EF4-FFF2-40B4-BE49-F238E27FC236}">
                <a16:creationId xmlns:a16="http://schemas.microsoft.com/office/drawing/2014/main" id="{E8D44BA5-362D-4D3B-B86F-5D9A1E9EE6FC}"/>
              </a:ext>
            </a:extLst>
          </p:cNvPr>
          <p:cNvPicPr>
            <a:picLocks noChangeAspect="1"/>
          </p:cNvPicPr>
          <p:nvPr/>
        </p:nvPicPr>
        <p:blipFill>
          <a:blip r:embed="rId14"/>
          <a:stretch>
            <a:fillRect/>
          </a:stretch>
        </p:blipFill>
        <p:spPr>
          <a:xfrm flipV="1">
            <a:off x="1001740" y="2375977"/>
            <a:ext cx="293660" cy="195773"/>
          </a:xfrm>
          <a:prstGeom prst="rect">
            <a:avLst/>
          </a:prstGeom>
        </p:spPr>
      </p:pic>
      <p:sp>
        <p:nvSpPr>
          <p:cNvPr id="18" name="TextBox 17">
            <a:extLst>
              <a:ext uri="{FF2B5EF4-FFF2-40B4-BE49-F238E27FC236}">
                <a16:creationId xmlns:a16="http://schemas.microsoft.com/office/drawing/2014/main" id="{1A47E10F-EAA3-4914-BC3B-0B26B851D017}"/>
              </a:ext>
            </a:extLst>
          </p:cNvPr>
          <p:cNvSpPr txBox="1"/>
          <p:nvPr/>
        </p:nvSpPr>
        <p:spPr>
          <a:xfrm>
            <a:off x="304811" y="3257550"/>
            <a:ext cx="8534387" cy="1631216"/>
          </a:xfrm>
          <a:prstGeom prst="rect">
            <a:avLst/>
          </a:prstGeom>
          <a:noFill/>
          <a:ln w="15875">
            <a:solidFill>
              <a:schemeClr val="accent1"/>
            </a:solidFill>
          </a:ln>
        </p:spPr>
        <p:txBody>
          <a:bodyPr wrap="square" rtlCol="0">
            <a:spAutoFit/>
          </a:bodyPr>
          <a:lstStyle/>
          <a:p>
            <a:r>
              <a:rPr lang="fr-BE" sz="1000" i="1" dirty="0">
                <a:solidFill>
                  <a:schemeClr val="accent1"/>
                </a:solidFill>
                <a:latin typeface="Calibri" panose="020F0502020204030204" pitchFamily="34" charset="0"/>
                <a:ea typeface="Calibri" panose="020F0502020204030204" pitchFamily="34" charset="0"/>
              </a:rPr>
              <a:t>Article 1 du protocole CEDH – protection de la propriété  </a:t>
            </a:r>
          </a:p>
          <a:p>
            <a:r>
              <a:rPr lang="fr-BE" sz="1000" i="1" dirty="0">
                <a:latin typeface="Calibri" panose="020F0502020204030204" pitchFamily="34" charset="0"/>
                <a:ea typeface="Calibri" panose="020F0502020204030204" pitchFamily="34" charset="0"/>
              </a:rPr>
              <a:t>Toute personne physique ou morale a droit au respect de ses biens. Nul ne peut être privé de sa propriété que pour cause d'utilité publique et dans les conditions prévues par la loi et les principes généraux du droit international.</a:t>
            </a:r>
          </a:p>
          <a:p>
            <a:r>
              <a:rPr lang="fr-BE" sz="1000" i="1" dirty="0">
                <a:latin typeface="Calibri" panose="020F0502020204030204" pitchFamily="34" charset="0"/>
                <a:ea typeface="Calibri" panose="020F0502020204030204" pitchFamily="34" charset="0"/>
              </a:rPr>
              <a:t>Les dispositions précédentes ne portent pas atteinte au droit que possèdent les États de mettre en vigueur les lois qu'ils jugent nécessaires pour réglementer l'usage des biens conformément à l'intérêt général ou pour assurer le paiement des impôts ou d'autres contributions ou des amendes. </a:t>
            </a:r>
          </a:p>
          <a:p>
            <a:endParaRPr lang="fr-BE" sz="1000" i="1" dirty="0">
              <a:latin typeface="Calibri" panose="020F0502020204030204" pitchFamily="34" charset="0"/>
              <a:ea typeface="Calibri" panose="020F0502020204030204" pitchFamily="34" charset="0"/>
            </a:endParaRPr>
          </a:p>
          <a:p>
            <a:r>
              <a:rPr lang="fr-BE" sz="1000" i="1" dirty="0">
                <a:solidFill>
                  <a:schemeClr val="accent1"/>
                </a:solidFill>
                <a:latin typeface="Calibri" panose="020F0502020204030204" pitchFamily="34" charset="0"/>
                <a:ea typeface="Calibri" panose="020F0502020204030204" pitchFamily="34" charset="0"/>
              </a:rPr>
              <a:t>Article 14 CEDH : Interdiction de discrimination</a:t>
            </a:r>
          </a:p>
          <a:p>
            <a:r>
              <a:rPr lang="fr-BE" sz="1000" i="1" dirty="0">
                <a:latin typeface="Calibri" panose="020F0502020204030204" pitchFamily="34" charset="0"/>
                <a:ea typeface="Calibri" panose="020F0502020204030204" pitchFamily="34" charset="0"/>
              </a:rPr>
              <a:t>La jouissance des droits et libertés reconnus dans la présente Convention doit être assurée, sans distinction aucune, fondée notamment sur le sexe, la race, la couleur, la langue, la religion, les opinions politiques ou toutes autres opinions, l’origine nationale ou sociale, l’appartenance à une minorité nationale, la fortune, la naissance ou toute autre situation. </a:t>
            </a:r>
            <a:endParaRPr lang="fr-BE" sz="10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7651844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6FE8021-67A4-40A4-99EF-421836366103}"/>
              </a:ext>
            </a:extLst>
          </p:cNvPr>
          <p:cNvSpPr>
            <a:spLocks noGrp="1"/>
          </p:cNvSpPr>
          <p:nvPr>
            <p:ph type="title"/>
          </p:nvPr>
        </p:nvSpPr>
        <p:spPr/>
        <p:txBody>
          <a:bodyPr/>
          <a:lstStyle/>
          <a:p>
            <a:r>
              <a:rPr lang="fr-BE" dirty="0"/>
              <a:t>Espagne  </a:t>
            </a:r>
          </a:p>
        </p:txBody>
      </p:sp>
      <p:sp>
        <p:nvSpPr>
          <p:cNvPr id="56" name="TextBox 55">
            <a:extLst>
              <a:ext uri="{FF2B5EF4-FFF2-40B4-BE49-F238E27FC236}">
                <a16:creationId xmlns:a16="http://schemas.microsoft.com/office/drawing/2014/main" id="{9B37CCCF-0FD8-4092-8165-F4FC006731F6}"/>
              </a:ext>
            </a:extLst>
          </p:cNvPr>
          <p:cNvSpPr txBox="1"/>
          <p:nvPr/>
        </p:nvSpPr>
        <p:spPr>
          <a:xfrm>
            <a:off x="4076395" y="743962"/>
            <a:ext cx="4610406" cy="2831544"/>
          </a:xfrm>
          <a:prstGeom prst="rect">
            <a:avLst/>
          </a:prstGeom>
          <a:noFill/>
          <a:ln w="15875">
            <a:solidFill>
              <a:schemeClr val="accent1"/>
            </a:solidFill>
          </a:ln>
        </p:spPr>
        <p:txBody>
          <a:bodyPr wrap="square" rtlCol="0">
            <a:spAutoFit/>
          </a:bodyPr>
          <a:lstStyle/>
          <a:p>
            <a:endParaRPr lang="fr-BE" sz="1200" b="1" dirty="0">
              <a:effectLst/>
              <a:latin typeface="Calibri" panose="020F0502020204030204" pitchFamily="34" charset="0"/>
              <a:ea typeface="Calibri" panose="020F0502020204030204" pitchFamily="34" charset="0"/>
            </a:endParaRPr>
          </a:p>
          <a:p>
            <a:endParaRPr lang="fr-BE" sz="1100" b="1" dirty="0">
              <a:ea typeface="Calibri" panose="020F0502020204030204" pitchFamily="34" charset="0"/>
            </a:endParaRPr>
          </a:p>
          <a:p>
            <a:r>
              <a:rPr lang="fr-BE" sz="1100" b="1" dirty="0">
                <a:effectLst/>
                <a:ea typeface="Calibri" panose="020F0502020204030204" pitchFamily="34" charset="0"/>
              </a:rPr>
              <a:t>CAS : défunt résident Espagnol et enfants résidents belges – la maison en Espagne dans laquelle habite Mr appartient aux enfants </a:t>
            </a:r>
            <a:endParaRPr lang="fr-BE" sz="1100" dirty="0">
              <a:effectLst/>
              <a:ea typeface="Calibri" panose="020F0502020204030204" pitchFamily="34" charset="0"/>
            </a:endParaRPr>
          </a:p>
          <a:p>
            <a:endParaRPr lang="fr-BE" sz="1100" dirty="0">
              <a:ea typeface="Calibri" panose="020F0502020204030204" pitchFamily="34" charset="0"/>
            </a:endParaRPr>
          </a:p>
          <a:p>
            <a:endParaRPr lang="fr-BE" sz="1100" dirty="0">
              <a:effectLst/>
              <a:ea typeface="Calibri" panose="020F0502020204030204" pitchFamily="34" charset="0"/>
            </a:endParaRPr>
          </a:p>
          <a:p>
            <a:pPr marL="171450" indent="-171450">
              <a:buFont typeface="Arial" panose="020B0604020202020204" pitchFamily="34" charset="0"/>
              <a:buChar char="•"/>
            </a:pPr>
            <a:r>
              <a:rPr lang="fr-BE" sz="1100" dirty="0">
                <a:solidFill>
                  <a:srgbClr val="F18728"/>
                </a:solidFill>
                <a:ea typeface="Calibri" panose="020F0502020204030204" pitchFamily="34" charset="0"/>
              </a:rPr>
              <a:t>ESP</a:t>
            </a:r>
            <a:r>
              <a:rPr lang="fr-BE" sz="1100" dirty="0">
                <a:ea typeface="Calibri" panose="020F0502020204030204" pitchFamily="34" charset="0"/>
              </a:rPr>
              <a:t>: Pas de taxation en Espagne car critère de rattachement </a:t>
            </a:r>
          </a:p>
          <a:p>
            <a:pPr lvl="1"/>
            <a:r>
              <a:rPr lang="fr-BE" sz="1100" dirty="0">
                <a:ea typeface="Calibri" panose="020F0502020204030204" pitchFamily="34" charset="0"/>
              </a:rPr>
              <a:t>= résidence des héritiers </a:t>
            </a:r>
          </a:p>
          <a:p>
            <a:pPr lvl="1"/>
            <a:r>
              <a:rPr lang="fr-BE" sz="1100" dirty="0">
                <a:ea typeface="Calibri" panose="020F0502020204030204" pitchFamily="34" charset="0"/>
              </a:rPr>
              <a:t>= lieu de situation des biens </a:t>
            </a:r>
          </a:p>
          <a:p>
            <a:pPr marL="171450" indent="-171450">
              <a:buFont typeface="Arial" panose="020B0604020202020204" pitchFamily="34" charset="0"/>
              <a:buChar char="•"/>
            </a:pPr>
            <a:endParaRPr lang="fr-BE" sz="1100" dirty="0">
              <a:ea typeface="Calibri" panose="020F0502020204030204" pitchFamily="34" charset="0"/>
            </a:endParaRPr>
          </a:p>
          <a:p>
            <a:pPr marL="171450" indent="-171450">
              <a:buFont typeface="Arial" panose="020B0604020202020204" pitchFamily="34" charset="0"/>
              <a:buChar char="•"/>
            </a:pPr>
            <a:r>
              <a:rPr lang="fr-BE" sz="1100" dirty="0">
                <a:solidFill>
                  <a:srgbClr val="FF0000"/>
                </a:solidFill>
                <a:ea typeface="Calibri" panose="020F0502020204030204" pitchFamily="34" charset="0"/>
              </a:rPr>
              <a:t>BE:</a:t>
            </a:r>
            <a:r>
              <a:rPr lang="fr-BE" sz="1100" dirty="0">
                <a:ea typeface="Calibri" panose="020F0502020204030204" pitchFamily="34" charset="0"/>
              </a:rPr>
              <a:t> Pas de taxation en Belgique car critère de rattachement </a:t>
            </a:r>
          </a:p>
          <a:p>
            <a:pPr lvl="1"/>
            <a:r>
              <a:rPr lang="fr-BE" sz="1100" dirty="0">
                <a:ea typeface="Calibri" panose="020F0502020204030204" pitchFamily="34" charset="0"/>
              </a:rPr>
              <a:t>= lieu de résidence du défunt</a:t>
            </a:r>
          </a:p>
          <a:p>
            <a:pPr lvl="1"/>
            <a:r>
              <a:rPr lang="fr-BE" sz="1100" dirty="0">
                <a:ea typeface="Calibri" panose="020F0502020204030204" pitchFamily="34" charset="0"/>
              </a:rPr>
              <a:t>= lieu de situation des biens mais uniquement pour biens immeubles &gt;&lt; biens meubles ( actions d’une société </a:t>
            </a:r>
            <a:r>
              <a:rPr lang="fr-BE" sz="1100" dirty="0" err="1">
                <a:ea typeface="Calibri" panose="020F0502020204030204" pitchFamily="34" charset="0"/>
              </a:rPr>
              <a:t>immo</a:t>
            </a:r>
            <a:r>
              <a:rPr lang="fr-BE" sz="1100" dirty="0">
                <a:ea typeface="Calibri" panose="020F0502020204030204" pitchFamily="34" charset="0"/>
              </a:rPr>
              <a:t>)</a:t>
            </a:r>
          </a:p>
          <a:p>
            <a:endParaRPr lang="fr-BE" sz="1100" dirty="0">
              <a:effectLst/>
              <a:ea typeface="Calibri" panose="020F0502020204030204" pitchFamily="34" charset="0"/>
            </a:endParaRPr>
          </a:p>
          <a:p>
            <a:pPr marL="441960"/>
            <a:endParaRPr lang="fr-BE" sz="1200" dirty="0">
              <a:effectLst/>
              <a:latin typeface="Calibri" panose="020F0502020204030204" pitchFamily="34" charset="0"/>
              <a:ea typeface="Calibri" panose="020F0502020204030204" pitchFamily="34" charset="0"/>
            </a:endParaRPr>
          </a:p>
        </p:txBody>
      </p:sp>
      <p:pic>
        <p:nvPicPr>
          <p:cNvPr id="6" name="Graphic 5" descr="Man with cane with solid fill">
            <a:extLst>
              <a:ext uri="{FF2B5EF4-FFF2-40B4-BE49-F238E27FC236}">
                <a16:creationId xmlns:a16="http://schemas.microsoft.com/office/drawing/2014/main" id="{33A70C9F-E768-4F30-9F77-EC0CDC8A1D6C}"/>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1192" y="1539750"/>
            <a:ext cx="387600" cy="387600"/>
          </a:xfrm>
          <a:prstGeom prst="rect">
            <a:avLst/>
          </a:prstGeom>
        </p:spPr>
      </p:pic>
      <p:pic>
        <p:nvPicPr>
          <p:cNvPr id="7" name="Graphic 6" descr="Add with solid fill">
            <a:extLst>
              <a:ext uri="{FF2B5EF4-FFF2-40B4-BE49-F238E27FC236}">
                <a16:creationId xmlns:a16="http://schemas.microsoft.com/office/drawing/2014/main" id="{3C0592D9-E37F-462A-A646-E58F5C9263E0}"/>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09600" y="1428750"/>
            <a:ext cx="228600" cy="228600"/>
          </a:xfrm>
          <a:prstGeom prst="rect">
            <a:avLst/>
          </a:prstGeom>
        </p:spPr>
      </p:pic>
      <p:pic>
        <p:nvPicPr>
          <p:cNvPr id="8" name="Content Placeholder 17">
            <a:extLst>
              <a:ext uri="{FF2B5EF4-FFF2-40B4-BE49-F238E27FC236}">
                <a16:creationId xmlns:a16="http://schemas.microsoft.com/office/drawing/2014/main" id="{066198E8-636F-4EE5-9251-9AF624F3A6A3}"/>
              </a:ext>
            </a:extLst>
          </p:cNvPr>
          <p:cNvPicPr>
            <a:picLocks noGrp="1" noChangeAspect="1"/>
          </p:cNvPicPr>
          <p:nvPr>
            <p:ph sz="half" idx="2"/>
          </p:nvPr>
        </p:nvPicPr>
        <p:blipFill>
          <a:blip r:embed="rId6"/>
          <a:stretch>
            <a:fillRect/>
          </a:stretch>
        </p:blipFill>
        <p:spPr>
          <a:xfrm>
            <a:off x="2743200" y="1518150"/>
            <a:ext cx="174902" cy="151582"/>
          </a:xfrm>
          <a:prstGeom prst="rect">
            <a:avLst/>
          </a:prstGeom>
        </p:spPr>
      </p:pic>
      <p:pic>
        <p:nvPicPr>
          <p:cNvPr id="9" name="Content Placeholder 24" descr="Woman with solid fill">
            <a:extLst>
              <a:ext uri="{FF2B5EF4-FFF2-40B4-BE49-F238E27FC236}">
                <a16:creationId xmlns:a16="http://schemas.microsoft.com/office/drawing/2014/main" id="{9D1D66D3-F6DD-4DA2-B16C-F124E395EB82}"/>
              </a:ext>
            </a:extLst>
          </p:cNvPr>
          <p:cNvPicPr>
            <a:picLocks noChangeAspect="1"/>
          </p:cNvPicPr>
          <p:nvPr/>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873098" y="1511550"/>
            <a:ext cx="387600" cy="387600"/>
          </a:xfrm>
          <a:prstGeom prst="rect">
            <a:avLst/>
          </a:prstGeom>
        </p:spPr>
      </p:pic>
      <p:pic>
        <p:nvPicPr>
          <p:cNvPr id="10" name="Content Placeholder 7" descr="Man with solid fill">
            <a:extLst>
              <a:ext uri="{FF2B5EF4-FFF2-40B4-BE49-F238E27FC236}">
                <a16:creationId xmlns:a16="http://schemas.microsoft.com/office/drawing/2014/main" id="{39A32438-0668-43F3-9BFC-D119E1DE7080}"/>
              </a:ext>
            </a:extLst>
          </p:cNvPr>
          <p:cNvPicPr>
            <a:picLocks noChangeAspect="1"/>
          </p:cNvPicPr>
          <p:nvPr/>
        </p:nvPicPr>
        <p:blipFill>
          <a:blip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866498" y="2190750"/>
            <a:ext cx="387600" cy="387600"/>
          </a:xfrm>
          <a:prstGeom prst="rect">
            <a:avLst/>
          </a:prstGeom>
        </p:spPr>
      </p:pic>
      <p:cxnSp>
        <p:nvCxnSpPr>
          <p:cNvPr id="11" name="Straight Connector 10">
            <a:extLst>
              <a:ext uri="{FF2B5EF4-FFF2-40B4-BE49-F238E27FC236}">
                <a16:creationId xmlns:a16="http://schemas.microsoft.com/office/drawing/2014/main" id="{BF24E875-CB2D-4509-B7D9-99941FE4EF25}"/>
              </a:ext>
            </a:extLst>
          </p:cNvPr>
          <p:cNvCxnSpPr>
            <a:cxnSpLocks/>
          </p:cNvCxnSpPr>
          <p:nvPr/>
        </p:nvCxnSpPr>
        <p:spPr>
          <a:xfrm>
            <a:off x="2057400" y="1047750"/>
            <a:ext cx="0" cy="2133600"/>
          </a:xfrm>
          <a:prstGeom prst="line">
            <a:avLst/>
          </a:prstGeom>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A39EC7BB-D287-47A4-A87A-5DBC96B9FD79}"/>
              </a:ext>
            </a:extLst>
          </p:cNvPr>
          <p:cNvSpPr/>
          <p:nvPr/>
        </p:nvSpPr>
        <p:spPr>
          <a:xfrm>
            <a:off x="609600" y="902970"/>
            <a:ext cx="1066797" cy="228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a:solidFill>
                  <a:schemeClr val="tx1"/>
                </a:solidFill>
              </a:rPr>
              <a:t>Défunt </a:t>
            </a:r>
          </a:p>
        </p:txBody>
      </p:sp>
      <p:sp>
        <p:nvSpPr>
          <p:cNvPr id="13" name="Rectangle 12">
            <a:extLst>
              <a:ext uri="{FF2B5EF4-FFF2-40B4-BE49-F238E27FC236}">
                <a16:creationId xmlns:a16="http://schemas.microsoft.com/office/drawing/2014/main" id="{4E1AE0D8-DAD1-4119-9947-FCB0C486A412}"/>
              </a:ext>
            </a:extLst>
          </p:cNvPr>
          <p:cNvSpPr/>
          <p:nvPr/>
        </p:nvSpPr>
        <p:spPr>
          <a:xfrm>
            <a:off x="2362203" y="895350"/>
            <a:ext cx="1066797" cy="228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dirty="0">
                <a:solidFill>
                  <a:schemeClr val="tx1"/>
                </a:solidFill>
              </a:rPr>
              <a:t>Héritiers </a:t>
            </a:r>
          </a:p>
        </p:txBody>
      </p:sp>
      <p:sp>
        <p:nvSpPr>
          <p:cNvPr id="14" name="Arrow: Down 13">
            <a:extLst>
              <a:ext uri="{FF2B5EF4-FFF2-40B4-BE49-F238E27FC236}">
                <a16:creationId xmlns:a16="http://schemas.microsoft.com/office/drawing/2014/main" id="{FA9D9014-90B2-4C8B-A6AA-5153EC4BB1A5}"/>
              </a:ext>
            </a:extLst>
          </p:cNvPr>
          <p:cNvSpPr/>
          <p:nvPr/>
        </p:nvSpPr>
        <p:spPr>
          <a:xfrm rot="16200000">
            <a:off x="1971040" y="1782667"/>
            <a:ext cx="228600" cy="5875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16" name="Graphic 15" descr="Home with solid fill">
            <a:extLst>
              <a:ext uri="{FF2B5EF4-FFF2-40B4-BE49-F238E27FC236}">
                <a16:creationId xmlns:a16="http://schemas.microsoft.com/office/drawing/2014/main" id="{5021D902-5E3D-419E-99EC-2FA068D141CC}"/>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457200" y="2952751"/>
            <a:ext cx="228600" cy="228600"/>
          </a:xfrm>
          <a:prstGeom prst="rect">
            <a:avLst/>
          </a:prstGeom>
        </p:spPr>
      </p:pic>
      <p:pic>
        <p:nvPicPr>
          <p:cNvPr id="20" name="Content Placeholder 17">
            <a:extLst>
              <a:ext uri="{FF2B5EF4-FFF2-40B4-BE49-F238E27FC236}">
                <a16:creationId xmlns:a16="http://schemas.microsoft.com/office/drawing/2014/main" id="{2B9D33C7-E9FB-40F0-8D1B-9399C0D1CC69}"/>
              </a:ext>
            </a:extLst>
          </p:cNvPr>
          <p:cNvPicPr>
            <a:picLocks noChangeAspect="1"/>
          </p:cNvPicPr>
          <p:nvPr/>
        </p:nvPicPr>
        <p:blipFill>
          <a:blip r:embed="rId6"/>
          <a:stretch>
            <a:fillRect/>
          </a:stretch>
        </p:blipFill>
        <p:spPr>
          <a:xfrm>
            <a:off x="2743200" y="2274368"/>
            <a:ext cx="174902" cy="151582"/>
          </a:xfrm>
          <a:prstGeom prst="rect">
            <a:avLst/>
          </a:prstGeom>
        </p:spPr>
      </p:pic>
      <p:pic>
        <p:nvPicPr>
          <p:cNvPr id="3" name="Picture 2">
            <a:extLst>
              <a:ext uri="{FF2B5EF4-FFF2-40B4-BE49-F238E27FC236}">
                <a16:creationId xmlns:a16="http://schemas.microsoft.com/office/drawing/2014/main" id="{7C1994E0-C167-4764-93DE-3840F602BA02}"/>
              </a:ext>
            </a:extLst>
          </p:cNvPr>
          <p:cNvPicPr>
            <a:picLocks noChangeAspect="1"/>
          </p:cNvPicPr>
          <p:nvPr/>
        </p:nvPicPr>
        <p:blipFill>
          <a:blip r:embed="rId13"/>
          <a:stretch>
            <a:fillRect/>
          </a:stretch>
        </p:blipFill>
        <p:spPr>
          <a:xfrm>
            <a:off x="1156164" y="1352550"/>
            <a:ext cx="291636" cy="194424"/>
          </a:xfrm>
          <a:prstGeom prst="rect">
            <a:avLst/>
          </a:prstGeom>
        </p:spPr>
      </p:pic>
      <p:sp>
        <p:nvSpPr>
          <p:cNvPr id="21" name="Oval 20">
            <a:extLst>
              <a:ext uri="{FF2B5EF4-FFF2-40B4-BE49-F238E27FC236}">
                <a16:creationId xmlns:a16="http://schemas.microsoft.com/office/drawing/2014/main" id="{B64ABB2B-4AE8-46D7-B8A9-12283E02E66F}"/>
              </a:ext>
            </a:extLst>
          </p:cNvPr>
          <p:cNvSpPr/>
          <p:nvPr/>
        </p:nvSpPr>
        <p:spPr>
          <a:xfrm>
            <a:off x="304800" y="2641350"/>
            <a:ext cx="914401" cy="2700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BE" sz="1100" dirty="0">
                <a:solidFill>
                  <a:schemeClr val="accent1"/>
                </a:solidFill>
              </a:rPr>
              <a:t>SRL</a:t>
            </a:r>
          </a:p>
        </p:txBody>
      </p:sp>
      <p:cxnSp>
        <p:nvCxnSpPr>
          <p:cNvPr id="22" name="Straight Connector 21">
            <a:extLst>
              <a:ext uri="{FF2B5EF4-FFF2-40B4-BE49-F238E27FC236}">
                <a16:creationId xmlns:a16="http://schemas.microsoft.com/office/drawing/2014/main" id="{5C7F21D4-A5FE-43BF-85A3-556E38270FC9}"/>
              </a:ext>
            </a:extLst>
          </p:cNvPr>
          <p:cNvCxnSpPr>
            <a:cxnSpLocks/>
            <a:stCxn id="6" idx="2"/>
            <a:endCxn id="21" idx="0"/>
          </p:cNvCxnSpPr>
          <p:nvPr/>
        </p:nvCxnSpPr>
        <p:spPr>
          <a:xfrm flipH="1">
            <a:off x="762001" y="1927350"/>
            <a:ext cx="212991" cy="714000"/>
          </a:xfrm>
          <a:prstGeom prst="line">
            <a:avLst/>
          </a:prstGeom>
        </p:spPr>
        <p:style>
          <a:lnRef idx="1">
            <a:schemeClr val="accent1"/>
          </a:lnRef>
          <a:fillRef idx="0">
            <a:schemeClr val="accent1"/>
          </a:fillRef>
          <a:effectRef idx="0">
            <a:schemeClr val="accent1"/>
          </a:effectRef>
          <a:fontRef idx="minor">
            <a:schemeClr val="tx1"/>
          </a:fontRef>
        </p:style>
      </p:cxnSp>
      <p:pic>
        <p:nvPicPr>
          <p:cNvPr id="26" name="Graphic 25" descr="Piggy Bank with solid fill">
            <a:extLst>
              <a:ext uri="{FF2B5EF4-FFF2-40B4-BE49-F238E27FC236}">
                <a16:creationId xmlns:a16="http://schemas.microsoft.com/office/drawing/2014/main" id="{C88991A8-7AF4-4D5A-91C2-7FA1CA576A2F}"/>
              </a:ext>
            </a:extLst>
          </p:cNvPr>
          <p:cNvPicPr>
            <a:picLocks noChangeAspect="1"/>
          </p:cNvPicPr>
          <p:nvPr/>
        </p:nvPicPr>
        <p:blipFill>
          <a:blip r:embed="rId14" cstate="print">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371600" y="2586494"/>
            <a:ext cx="380996" cy="380996"/>
          </a:xfrm>
          <a:prstGeom prst="rect">
            <a:avLst/>
          </a:prstGeom>
        </p:spPr>
      </p:pic>
      <p:cxnSp>
        <p:nvCxnSpPr>
          <p:cNvPr id="27" name="Straight Connector 26">
            <a:extLst>
              <a:ext uri="{FF2B5EF4-FFF2-40B4-BE49-F238E27FC236}">
                <a16:creationId xmlns:a16="http://schemas.microsoft.com/office/drawing/2014/main" id="{91110A05-F358-4974-91B2-AF6BD182FB9B}"/>
              </a:ext>
            </a:extLst>
          </p:cNvPr>
          <p:cNvCxnSpPr>
            <a:cxnSpLocks/>
            <a:stCxn id="6" idx="2"/>
            <a:endCxn id="26" idx="0"/>
          </p:cNvCxnSpPr>
          <p:nvPr/>
        </p:nvCxnSpPr>
        <p:spPr>
          <a:xfrm>
            <a:off x="974992" y="1927350"/>
            <a:ext cx="587106" cy="659144"/>
          </a:xfrm>
          <a:prstGeom prst="line">
            <a:avLst/>
          </a:prstGeom>
        </p:spPr>
        <p:style>
          <a:lnRef idx="1">
            <a:schemeClr val="accent1"/>
          </a:lnRef>
          <a:fillRef idx="0">
            <a:schemeClr val="accent1"/>
          </a:fillRef>
          <a:effectRef idx="0">
            <a:schemeClr val="accent1"/>
          </a:effectRef>
          <a:fontRef idx="minor">
            <a:schemeClr val="tx1"/>
          </a:fontRef>
        </p:style>
      </p:cxnSp>
      <p:pic>
        <p:nvPicPr>
          <p:cNvPr id="30" name="Content Placeholder 17">
            <a:extLst>
              <a:ext uri="{FF2B5EF4-FFF2-40B4-BE49-F238E27FC236}">
                <a16:creationId xmlns:a16="http://schemas.microsoft.com/office/drawing/2014/main" id="{85390859-3169-4335-A506-6919E92A1EB8}"/>
              </a:ext>
            </a:extLst>
          </p:cNvPr>
          <p:cNvPicPr>
            <a:picLocks noChangeAspect="1"/>
          </p:cNvPicPr>
          <p:nvPr/>
        </p:nvPicPr>
        <p:blipFill>
          <a:blip r:embed="rId6"/>
          <a:stretch>
            <a:fillRect/>
          </a:stretch>
        </p:blipFill>
        <p:spPr>
          <a:xfrm>
            <a:off x="358498" y="2495550"/>
            <a:ext cx="174902" cy="151582"/>
          </a:xfrm>
          <a:prstGeom prst="rect">
            <a:avLst/>
          </a:prstGeom>
        </p:spPr>
      </p:pic>
      <p:pic>
        <p:nvPicPr>
          <p:cNvPr id="31" name="Content Placeholder 17">
            <a:extLst>
              <a:ext uri="{FF2B5EF4-FFF2-40B4-BE49-F238E27FC236}">
                <a16:creationId xmlns:a16="http://schemas.microsoft.com/office/drawing/2014/main" id="{5C994051-F224-4ECA-8323-E3C89BEB6105}"/>
              </a:ext>
            </a:extLst>
          </p:cNvPr>
          <p:cNvPicPr>
            <a:picLocks noChangeAspect="1"/>
          </p:cNvPicPr>
          <p:nvPr/>
        </p:nvPicPr>
        <p:blipFill>
          <a:blip r:embed="rId6"/>
          <a:stretch>
            <a:fillRect/>
          </a:stretch>
        </p:blipFill>
        <p:spPr>
          <a:xfrm>
            <a:off x="1600200" y="2495550"/>
            <a:ext cx="174902" cy="151582"/>
          </a:xfrm>
          <a:prstGeom prst="rect">
            <a:avLst/>
          </a:prstGeom>
        </p:spPr>
      </p:pic>
      <p:pic>
        <p:nvPicPr>
          <p:cNvPr id="32" name="Graphic 31" descr="Home with solid fill">
            <a:extLst>
              <a:ext uri="{FF2B5EF4-FFF2-40B4-BE49-F238E27FC236}">
                <a16:creationId xmlns:a16="http://schemas.microsoft.com/office/drawing/2014/main" id="{BC615F49-08E0-447D-ABA1-229E3E88EA6D}"/>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2819400" y="3028950"/>
            <a:ext cx="380997" cy="380997"/>
          </a:xfrm>
          <a:prstGeom prst="rect">
            <a:avLst/>
          </a:prstGeom>
        </p:spPr>
      </p:pic>
      <p:pic>
        <p:nvPicPr>
          <p:cNvPr id="33" name="Picture 32">
            <a:extLst>
              <a:ext uri="{FF2B5EF4-FFF2-40B4-BE49-F238E27FC236}">
                <a16:creationId xmlns:a16="http://schemas.microsoft.com/office/drawing/2014/main" id="{D1D9FDE2-08CF-4EA6-B5D6-7070DAA25064}"/>
              </a:ext>
            </a:extLst>
          </p:cNvPr>
          <p:cNvPicPr>
            <a:picLocks noChangeAspect="1"/>
          </p:cNvPicPr>
          <p:nvPr/>
        </p:nvPicPr>
        <p:blipFill>
          <a:blip r:embed="rId13"/>
          <a:stretch>
            <a:fillRect/>
          </a:stretch>
        </p:blipFill>
        <p:spPr>
          <a:xfrm>
            <a:off x="2668227" y="2953568"/>
            <a:ext cx="227373" cy="151582"/>
          </a:xfrm>
          <a:prstGeom prst="rect">
            <a:avLst/>
          </a:prstGeom>
        </p:spPr>
      </p:pic>
      <p:pic>
        <p:nvPicPr>
          <p:cNvPr id="34" name="Graphic 33" descr="Home with solid fill">
            <a:extLst>
              <a:ext uri="{FF2B5EF4-FFF2-40B4-BE49-F238E27FC236}">
                <a16:creationId xmlns:a16="http://schemas.microsoft.com/office/drawing/2014/main" id="{FAB1FD04-8CA5-4652-882F-D43032FB9F72}"/>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85801" y="2952751"/>
            <a:ext cx="228600" cy="228600"/>
          </a:xfrm>
          <a:prstGeom prst="rect">
            <a:avLst/>
          </a:prstGeom>
        </p:spPr>
      </p:pic>
      <p:pic>
        <p:nvPicPr>
          <p:cNvPr id="35" name="Graphic 34" descr="Home with solid fill">
            <a:extLst>
              <a:ext uri="{FF2B5EF4-FFF2-40B4-BE49-F238E27FC236}">
                <a16:creationId xmlns:a16="http://schemas.microsoft.com/office/drawing/2014/main" id="{BA396015-607B-4AEE-92F8-95AF7129FE13}"/>
              </a:ext>
            </a:extLst>
          </p:cNvPr>
          <p:cNvPicPr>
            <a:picLocks noChangeAspect="1"/>
          </p:cNvPicPr>
          <p:nvPr/>
        </p:nvPicPr>
        <p:blipFill>
          <a:blip r:embed="rId11" cstate="print">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914400" y="2952751"/>
            <a:ext cx="228600" cy="228600"/>
          </a:xfrm>
          <a:prstGeom prst="rect">
            <a:avLst/>
          </a:prstGeom>
        </p:spPr>
      </p:pic>
    </p:spTree>
    <p:extLst>
      <p:ext uri="{BB962C8B-B14F-4D97-AF65-F5344CB8AC3E}">
        <p14:creationId xmlns:p14="http://schemas.microsoft.com/office/powerpoint/2010/main" val="7997281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B1B5C-9003-4AFF-BE92-08F8E346FE1D}"/>
              </a:ext>
            </a:extLst>
          </p:cNvPr>
          <p:cNvSpPr>
            <a:spLocks noGrp="1"/>
          </p:cNvSpPr>
          <p:nvPr>
            <p:ph type="ctrTitle"/>
          </p:nvPr>
        </p:nvSpPr>
        <p:spPr/>
        <p:txBody>
          <a:bodyPr/>
          <a:lstStyle/>
          <a:p>
            <a:pPr>
              <a:buClr>
                <a:schemeClr val="accent6">
                  <a:lumMod val="50000"/>
                </a:schemeClr>
              </a:buClr>
            </a:pPr>
            <a:r>
              <a:rPr lang="fr-BE" sz="2000" b="1" dirty="0"/>
              <a:t>EMIGRATION – IMIGRATION </a:t>
            </a:r>
            <a:br>
              <a:rPr lang="fr-BE" sz="2000" b="1" dirty="0"/>
            </a:br>
            <a:r>
              <a:rPr lang="fr-BE" sz="2000" b="1" dirty="0"/>
              <a:t>effets retardataires</a:t>
            </a:r>
          </a:p>
        </p:txBody>
      </p:sp>
      <p:sp>
        <p:nvSpPr>
          <p:cNvPr id="3" name="Subtitle 2">
            <a:extLst>
              <a:ext uri="{FF2B5EF4-FFF2-40B4-BE49-F238E27FC236}">
                <a16:creationId xmlns:a16="http://schemas.microsoft.com/office/drawing/2014/main" id="{D91D5F38-FB17-45E6-A6BE-1F75C185FB85}"/>
              </a:ext>
            </a:extLst>
          </p:cNvPr>
          <p:cNvSpPr>
            <a:spLocks noGrp="1"/>
          </p:cNvSpPr>
          <p:nvPr>
            <p:ph type="subTitle" idx="1"/>
          </p:nvPr>
        </p:nvSpPr>
        <p:spPr/>
        <p:txBody>
          <a:bodyPr/>
          <a:lstStyle/>
          <a:p>
            <a:endParaRPr lang="fr-BE" dirty="0"/>
          </a:p>
        </p:txBody>
      </p:sp>
    </p:spTree>
    <p:extLst>
      <p:ext uri="{BB962C8B-B14F-4D97-AF65-F5344CB8AC3E}">
        <p14:creationId xmlns:p14="http://schemas.microsoft.com/office/powerpoint/2010/main" val="22161426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67FDC-6F47-4737-A876-AAAC6634A4E7}"/>
              </a:ext>
            </a:extLst>
          </p:cNvPr>
          <p:cNvSpPr>
            <a:spLocks noGrp="1"/>
          </p:cNvSpPr>
          <p:nvPr>
            <p:ph type="title"/>
          </p:nvPr>
        </p:nvSpPr>
        <p:spPr>
          <a:xfrm>
            <a:off x="447519" y="133350"/>
            <a:ext cx="6791482" cy="540000"/>
          </a:xfrm>
        </p:spPr>
        <p:txBody>
          <a:bodyPr/>
          <a:lstStyle/>
          <a:p>
            <a:r>
              <a:rPr lang="fr-BE" dirty="0"/>
              <a:t>déménagement</a:t>
            </a:r>
          </a:p>
        </p:txBody>
      </p:sp>
      <p:sp>
        <p:nvSpPr>
          <p:cNvPr id="3" name="Text Placeholder 2">
            <a:extLst>
              <a:ext uri="{FF2B5EF4-FFF2-40B4-BE49-F238E27FC236}">
                <a16:creationId xmlns:a16="http://schemas.microsoft.com/office/drawing/2014/main" id="{9603F89C-7768-4466-9DE4-503230FC153D}"/>
              </a:ext>
            </a:extLst>
          </p:cNvPr>
          <p:cNvSpPr>
            <a:spLocks noGrp="1"/>
          </p:cNvSpPr>
          <p:nvPr>
            <p:ph type="body" sz="quarter" idx="10"/>
          </p:nvPr>
        </p:nvSpPr>
        <p:spPr>
          <a:xfrm>
            <a:off x="447518" y="514350"/>
            <a:ext cx="8264681" cy="4495800"/>
          </a:xfrm>
        </p:spPr>
        <p:txBody>
          <a:bodyPr lIns="180000" rIns="180000"/>
          <a:lstStyle/>
          <a:p>
            <a:pPr>
              <a:buClr>
                <a:schemeClr val="accent6">
                  <a:lumMod val="50000"/>
                </a:schemeClr>
              </a:buClr>
            </a:pPr>
            <a:endParaRPr lang="fr-BE" b="1" dirty="0">
              <a:solidFill>
                <a:schemeClr val="accent1"/>
              </a:solidFill>
            </a:endParaRPr>
          </a:p>
          <a:p>
            <a:pPr>
              <a:buClr>
                <a:schemeClr val="accent6">
                  <a:lumMod val="50000"/>
                </a:schemeClr>
              </a:buClr>
            </a:pPr>
            <a:endParaRPr lang="fr-BE" sz="1050" b="1" dirty="0">
              <a:solidFill>
                <a:schemeClr val="accent1"/>
              </a:solidFill>
              <a:latin typeface="+mn-lt"/>
            </a:endParaRPr>
          </a:p>
          <a:p>
            <a:pPr>
              <a:buClr>
                <a:schemeClr val="accent6">
                  <a:lumMod val="50000"/>
                </a:schemeClr>
              </a:buClr>
            </a:pPr>
            <a:endParaRPr lang="fr-BE" sz="1050" b="1" dirty="0">
              <a:solidFill>
                <a:schemeClr val="accent1"/>
              </a:solidFill>
              <a:latin typeface="+mn-lt"/>
            </a:endParaRPr>
          </a:p>
          <a:p>
            <a:pPr marL="342900" indent="-342900">
              <a:buClr>
                <a:schemeClr val="accent1"/>
              </a:buClr>
              <a:buFont typeface="+mj-lt"/>
              <a:buAutoNum type="arabicPeriod"/>
            </a:pPr>
            <a:r>
              <a:rPr lang="fr-BE" sz="1050" b="1" dirty="0">
                <a:solidFill>
                  <a:schemeClr val="accent1"/>
                </a:solidFill>
                <a:latin typeface="+mn-lt"/>
              </a:rPr>
              <a:t>UK : « </a:t>
            </a:r>
            <a:r>
              <a:rPr lang="fr-BE" sz="1050" b="1" dirty="0" err="1">
                <a:solidFill>
                  <a:schemeClr val="accent1"/>
                </a:solidFill>
                <a:latin typeface="+mn-lt"/>
              </a:rPr>
              <a:t>three</a:t>
            </a:r>
            <a:r>
              <a:rPr lang="fr-BE" sz="1050" b="1" dirty="0">
                <a:solidFill>
                  <a:schemeClr val="accent1"/>
                </a:solidFill>
                <a:latin typeface="+mn-lt"/>
              </a:rPr>
              <a:t> </a:t>
            </a:r>
            <a:r>
              <a:rPr lang="fr-BE" sz="1050" b="1" dirty="0" err="1">
                <a:solidFill>
                  <a:schemeClr val="accent1"/>
                </a:solidFill>
                <a:latin typeface="+mn-lt"/>
              </a:rPr>
              <a:t>year</a:t>
            </a:r>
            <a:r>
              <a:rPr lang="fr-BE" sz="1050" b="1" dirty="0">
                <a:solidFill>
                  <a:schemeClr val="accent1"/>
                </a:solidFill>
                <a:latin typeface="+mn-lt"/>
              </a:rPr>
              <a:t> </a:t>
            </a:r>
            <a:r>
              <a:rPr lang="fr-BE" sz="1050" b="1" dirty="0" err="1">
                <a:solidFill>
                  <a:schemeClr val="accent1"/>
                </a:solidFill>
                <a:latin typeface="+mn-lt"/>
              </a:rPr>
              <a:t>rule</a:t>
            </a:r>
            <a:r>
              <a:rPr lang="fr-BE" sz="1050" b="1" dirty="0">
                <a:solidFill>
                  <a:schemeClr val="accent1"/>
                </a:solidFill>
                <a:latin typeface="+mn-lt"/>
              </a:rPr>
              <a:t>»</a:t>
            </a:r>
            <a:endParaRPr lang="fr-BE" sz="1050" dirty="0">
              <a:solidFill>
                <a:schemeClr val="accent6">
                  <a:lumMod val="50000"/>
                </a:schemeClr>
              </a:solidFill>
              <a:latin typeface="+mn-lt"/>
            </a:endParaRPr>
          </a:p>
          <a:p>
            <a:pPr marL="881063" lvl="1" indent="-342900" algn="l" rtl="0">
              <a:spcAft>
                <a:spcPts val="0"/>
              </a:spcAft>
              <a:buClr>
                <a:schemeClr val="accent6">
                  <a:lumMod val="50000"/>
                </a:schemeClr>
              </a:buClr>
              <a:buFont typeface="Wingdings" panose="05000000000000000000" pitchFamily="2" charset="2"/>
              <a:buChar char=""/>
            </a:pPr>
            <a:r>
              <a:rPr lang="fr-BE" sz="1050" kern="1200" dirty="0">
                <a:solidFill>
                  <a:schemeClr val="accent6">
                    <a:lumMod val="50000"/>
                  </a:schemeClr>
                </a:solidFill>
                <a:latin typeface="+mn-lt"/>
              </a:rPr>
              <a:t>Défunt précédemment domicilié au UK est censé rester UK </a:t>
            </a:r>
            <a:r>
              <a:rPr lang="fr-BE" sz="1050" kern="1200" dirty="0" err="1">
                <a:solidFill>
                  <a:schemeClr val="accent6">
                    <a:lumMod val="50000"/>
                  </a:schemeClr>
                </a:solidFill>
                <a:latin typeface="+mn-lt"/>
              </a:rPr>
              <a:t>domiciled</a:t>
            </a:r>
            <a:r>
              <a:rPr lang="fr-BE" sz="1050" kern="1200" dirty="0">
                <a:solidFill>
                  <a:schemeClr val="accent6">
                    <a:lumMod val="50000"/>
                  </a:schemeClr>
                </a:solidFill>
                <a:latin typeface="+mn-lt"/>
              </a:rPr>
              <a:t> pour 3 ans après la perte de son domicile au UK</a:t>
            </a:r>
          </a:p>
          <a:p>
            <a:pPr marL="881063" lvl="1" indent="-342900" algn="l" rtl="0">
              <a:spcAft>
                <a:spcPts val="0"/>
              </a:spcAft>
              <a:buClr>
                <a:schemeClr val="accent6">
                  <a:lumMod val="50000"/>
                </a:schemeClr>
              </a:buClr>
              <a:buFont typeface="Wingdings" panose="05000000000000000000" pitchFamily="2" charset="2"/>
              <a:buChar char=""/>
            </a:pPr>
            <a:r>
              <a:rPr lang="fr-BE" sz="1050" kern="1200" dirty="0">
                <a:solidFill>
                  <a:schemeClr val="accent6">
                    <a:lumMod val="50000"/>
                  </a:schemeClr>
                </a:solidFill>
                <a:latin typeface="+mn-lt"/>
              </a:rPr>
              <a:t>Pour couper le lien avec les UK et être uniquement imposable en Belgique au moment du décès </a:t>
            </a:r>
            <a:r>
              <a:rPr lang="fr-BE" sz="1050" kern="1200" dirty="0">
                <a:solidFill>
                  <a:schemeClr val="accent6">
                    <a:lumMod val="50000"/>
                  </a:schemeClr>
                </a:solidFill>
                <a:latin typeface="+mn-lt"/>
                <a:sym typeface="Wingdings" panose="05000000000000000000" pitchFamily="2" charset="2"/>
              </a:rPr>
              <a:t></a:t>
            </a:r>
            <a:r>
              <a:rPr lang="fr-BE" sz="1050" kern="1200" dirty="0">
                <a:solidFill>
                  <a:schemeClr val="accent6">
                    <a:lumMod val="50000"/>
                  </a:schemeClr>
                </a:solidFill>
                <a:latin typeface="+mn-lt"/>
              </a:rPr>
              <a:t> introduire une procédure auprès de l’administration fiscale anglaise « domicile of </a:t>
            </a:r>
            <a:r>
              <a:rPr lang="fr-BE" sz="1050" kern="1200" dirty="0" err="1">
                <a:solidFill>
                  <a:schemeClr val="accent6">
                    <a:lumMod val="50000"/>
                  </a:schemeClr>
                </a:solidFill>
                <a:latin typeface="+mn-lt"/>
              </a:rPr>
              <a:t>choice</a:t>
            </a:r>
            <a:r>
              <a:rPr lang="fr-BE" sz="1050" kern="1200" dirty="0">
                <a:solidFill>
                  <a:schemeClr val="accent6">
                    <a:lumMod val="50000"/>
                  </a:schemeClr>
                </a:solidFill>
                <a:latin typeface="+mn-lt"/>
              </a:rPr>
              <a:t> » et prouver que le centre des intérêts en Belgique et que la personne n’a pas l’intention de retourner au UK </a:t>
            </a:r>
          </a:p>
          <a:p>
            <a:pPr algn="l" rtl="0">
              <a:lnSpc>
                <a:spcPct val="100000"/>
              </a:lnSpc>
              <a:spcAft>
                <a:spcPts val="0"/>
              </a:spcAft>
              <a:buClr>
                <a:schemeClr val="accent6">
                  <a:lumMod val="50000"/>
                </a:schemeClr>
              </a:buClr>
            </a:pPr>
            <a:endParaRPr lang="fr-BE" sz="1050" kern="1200" dirty="0">
              <a:solidFill>
                <a:schemeClr val="accent6">
                  <a:lumMod val="50000"/>
                </a:schemeClr>
              </a:solidFill>
              <a:latin typeface="+mn-lt"/>
            </a:endParaRPr>
          </a:p>
          <a:p>
            <a:pPr marL="342900" indent="-342900">
              <a:lnSpc>
                <a:spcPct val="100000"/>
              </a:lnSpc>
              <a:spcAft>
                <a:spcPts val="0"/>
              </a:spcAft>
              <a:buClr>
                <a:schemeClr val="accent1"/>
              </a:buClr>
              <a:buFont typeface="+mj-lt"/>
              <a:buAutoNum type="arabicPeriod" startAt="2"/>
            </a:pPr>
            <a:r>
              <a:rPr lang="fr-BE" sz="1050" b="1" dirty="0">
                <a:solidFill>
                  <a:schemeClr val="accent1"/>
                </a:solidFill>
                <a:latin typeface="+mn-lt"/>
              </a:rPr>
              <a:t>ALLEMAGNE : 5 ans </a:t>
            </a:r>
          </a:p>
          <a:p>
            <a:pPr marL="342900" indent="-342900">
              <a:lnSpc>
                <a:spcPct val="100000"/>
              </a:lnSpc>
              <a:spcAft>
                <a:spcPts val="0"/>
              </a:spcAft>
              <a:buClr>
                <a:schemeClr val="accent1"/>
              </a:buClr>
              <a:buFont typeface="+mj-lt"/>
              <a:buAutoNum type="arabicPeriod" startAt="2"/>
            </a:pPr>
            <a:endParaRPr lang="fr-BE" sz="1050" dirty="0">
              <a:solidFill>
                <a:schemeClr val="accent6">
                  <a:lumMod val="50000"/>
                </a:schemeClr>
              </a:solidFill>
              <a:latin typeface="+mn-lt"/>
            </a:endParaRPr>
          </a:p>
          <a:p>
            <a:pPr marL="881063" lvl="1" indent="-342900" algn="l" rtl="0">
              <a:spcAft>
                <a:spcPts val="0"/>
              </a:spcAft>
              <a:buClr>
                <a:schemeClr val="accent6">
                  <a:lumMod val="50000"/>
                </a:schemeClr>
              </a:buClr>
              <a:buFont typeface="Wingdings" panose="05000000000000000000" pitchFamily="2" charset="2"/>
              <a:buChar char=""/>
            </a:pPr>
            <a:r>
              <a:rPr lang="fr-BE" sz="1050" kern="1200" dirty="0">
                <a:solidFill>
                  <a:schemeClr val="accent6">
                    <a:lumMod val="50000"/>
                  </a:schemeClr>
                </a:solidFill>
                <a:latin typeface="+mn-lt"/>
              </a:rPr>
              <a:t>Maintien de la résidence en Allemagne 5 ans après départ d’Allemagne mais uniquement dans certains conditions (</a:t>
            </a:r>
            <a:r>
              <a:rPr lang="fr-BE" sz="1050" kern="1200" dirty="0" err="1">
                <a:solidFill>
                  <a:schemeClr val="accent6">
                    <a:lumMod val="50000"/>
                  </a:schemeClr>
                </a:solidFill>
                <a:latin typeface="+mn-lt"/>
              </a:rPr>
              <a:t>a.o</a:t>
            </a:r>
            <a:r>
              <a:rPr lang="fr-BE" sz="1050" kern="1200" dirty="0">
                <a:solidFill>
                  <a:schemeClr val="accent6">
                    <a:lumMod val="50000"/>
                  </a:schemeClr>
                </a:solidFill>
                <a:latin typeface="+mn-lt"/>
              </a:rPr>
              <a:t>.  transfert vers un « </a:t>
            </a:r>
            <a:r>
              <a:rPr lang="fr-BE" sz="1050" kern="1200" dirty="0" err="1">
                <a:solidFill>
                  <a:schemeClr val="accent6">
                    <a:lumMod val="50000"/>
                  </a:schemeClr>
                </a:solidFill>
                <a:latin typeface="+mn-lt"/>
              </a:rPr>
              <a:t>low</a:t>
            </a:r>
            <a:r>
              <a:rPr lang="fr-BE" sz="1050" kern="1200" dirty="0">
                <a:solidFill>
                  <a:schemeClr val="accent6">
                    <a:lumMod val="50000"/>
                  </a:schemeClr>
                </a:solidFill>
                <a:latin typeface="+mn-lt"/>
              </a:rPr>
              <a:t> </a:t>
            </a:r>
            <a:r>
              <a:rPr lang="fr-BE" sz="1050" kern="1200" dirty="0" err="1">
                <a:solidFill>
                  <a:schemeClr val="accent6">
                    <a:lumMod val="50000"/>
                  </a:schemeClr>
                </a:solidFill>
                <a:latin typeface="+mn-lt"/>
              </a:rPr>
              <a:t>tax</a:t>
            </a:r>
            <a:r>
              <a:rPr lang="fr-BE" sz="1050" kern="1200" dirty="0">
                <a:solidFill>
                  <a:schemeClr val="accent6">
                    <a:lumMod val="50000"/>
                  </a:schemeClr>
                </a:solidFill>
                <a:latin typeface="+mn-lt"/>
              </a:rPr>
              <a:t> </a:t>
            </a:r>
            <a:r>
              <a:rPr lang="fr-BE" sz="1050" kern="1200" dirty="0" err="1">
                <a:solidFill>
                  <a:schemeClr val="accent6">
                    <a:lumMod val="50000"/>
                  </a:schemeClr>
                </a:solidFill>
                <a:latin typeface="+mn-lt"/>
              </a:rPr>
              <a:t>jurisdiction</a:t>
            </a:r>
            <a:r>
              <a:rPr lang="fr-BE" sz="1050" kern="1200" dirty="0">
                <a:solidFill>
                  <a:schemeClr val="accent6">
                    <a:lumMod val="50000"/>
                  </a:schemeClr>
                </a:solidFill>
                <a:latin typeface="+mn-lt"/>
              </a:rPr>
              <a:t> » --&gt; pas applicable en BE )</a:t>
            </a:r>
          </a:p>
          <a:p>
            <a:pPr marL="881063" lvl="1" indent="-342900" algn="l" rtl="0">
              <a:spcAft>
                <a:spcPts val="0"/>
              </a:spcAft>
              <a:buClr>
                <a:schemeClr val="accent6">
                  <a:lumMod val="50000"/>
                </a:schemeClr>
              </a:buClr>
              <a:buFont typeface="Wingdings" panose="05000000000000000000" pitchFamily="2" charset="2"/>
              <a:buChar char=""/>
            </a:pPr>
            <a:endParaRPr lang="fr-BE" sz="1050" kern="1200" dirty="0">
              <a:solidFill>
                <a:schemeClr val="accent6">
                  <a:lumMod val="50000"/>
                </a:schemeClr>
              </a:solidFill>
              <a:latin typeface="+mn-lt"/>
            </a:endParaRPr>
          </a:p>
          <a:p>
            <a:pPr lvl="1" indent="0" algn="l" rtl="0">
              <a:spcAft>
                <a:spcPts val="0"/>
              </a:spcAft>
              <a:buClr>
                <a:schemeClr val="accent6">
                  <a:lumMod val="50000"/>
                </a:schemeClr>
              </a:buClr>
              <a:buNone/>
            </a:pPr>
            <a:endParaRPr lang="fr-BE" sz="1050" kern="1200" dirty="0">
              <a:solidFill>
                <a:schemeClr val="accent6">
                  <a:lumMod val="50000"/>
                </a:schemeClr>
              </a:solidFill>
              <a:latin typeface="+mn-lt"/>
            </a:endParaRPr>
          </a:p>
          <a:p>
            <a:pPr marL="342900" indent="-342900" algn="l" rtl="0">
              <a:lnSpc>
                <a:spcPct val="100000"/>
              </a:lnSpc>
              <a:spcAft>
                <a:spcPts val="1200"/>
              </a:spcAft>
              <a:buClr>
                <a:schemeClr val="accent1"/>
              </a:buClr>
              <a:buFont typeface="+mj-lt"/>
              <a:buAutoNum type="arabicPeriod" startAt="2"/>
            </a:pPr>
            <a:r>
              <a:rPr lang="fr-BE" sz="1050" b="1" dirty="0">
                <a:solidFill>
                  <a:schemeClr val="accent1"/>
                </a:solidFill>
                <a:latin typeface="+mn-lt"/>
              </a:rPr>
              <a:t>PAYS BAS: 10 ans </a:t>
            </a:r>
            <a:endParaRPr lang="fr-BE" sz="1050" dirty="0">
              <a:solidFill>
                <a:schemeClr val="accent6">
                  <a:lumMod val="50000"/>
                </a:schemeClr>
              </a:solidFill>
              <a:latin typeface="+mn-lt"/>
            </a:endParaRPr>
          </a:p>
          <a:p>
            <a:pPr marL="881063" lvl="1" indent="-342900" algn="l" rtl="0">
              <a:spcAft>
                <a:spcPts val="0"/>
              </a:spcAft>
              <a:buClr>
                <a:schemeClr val="accent6">
                  <a:lumMod val="50000"/>
                </a:schemeClr>
              </a:buClr>
              <a:buFont typeface="Wingdings" panose="05000000000000000000" pitchFamily="2" charset="2"/>
              <a:buChar char="Ø"/>
            </a:pPr>
            <a:r>
              <a:rPr lang="fr-BE" sz="1050" kern="1200" dirty="0">
                <a:solidFill>
                  <a:schemeClr val="accent6">
                    <a:lumMod val="50000"/>
                  </a:schemeClr>
                </a:solidFill>
                <a:latin typeface="+mn-lt"/>
              </a:rPr>
              <a:t>Si défunt de nationalité néerlandaise et décède dans les 10 ans après déménagement vers la Belgique </a:t>
            </a:r>
            <a:r>
              <a:rPr lang="fr-BE" sz="1050" kern="1200" dirty="0">
                <a:solidFill>
                  <a:schemeClr val="accent6">
                    <a:lumMod val="50000"/>
                  </a:schemeClr>
                </a:solidFill>
                <a:latin typeface="+mn-lt"/>
                <a:sym typeface="Wingdings" panose="05000000000000000000" pitchFamily="2" charset="2"/>
              </a:rPr>
              <a:t> droits de successions dus aux PB (CJCE ok)</a:t>
            </a:r>
            <a:endParaRPr lang="fr-BE" sz="1050" kern="1200" dirty="0">
              <a:solidFill>
                <a:schemeClr val="accent6">
                  <a:lumMod val="50000"/>
                </a:schemeClr>
              </a:solidFill>
              <a:latin typeface="+mn-lt"/>
            </a:endParaRPr>
          </a:p>
          <a:p>
            <a:pPr algn="l" rtl="0">
              <a:lnSpc>
                <a:spcPct val="100000"/>
              </a:lnSpc>
              <a:spcAft>
                <a:spcPts val="0"/>
              </a:spcAft>
              <a:buClr>
                <a:schemeClr val="accent6">
                  <a:lumMod val="50000"/>
                </a:schemeClr>
              </a:buClr>
            </a:pPr>
            <a:endParaRPr lang="fr-BE" kern="1200" dirty="0">
              <a:latin typeface="Calibri" panose="020F0502020204030204" pitchFamily="34" charset="0"/>
            </a:endParaRPr>
          </a:p>
          <a:p>
            <a:pPr marL="0" lvl="1" indent="0">
              <a:lnSpc>
                <a:spcPct val="150000"/>
              </a:lnSpc>
              <a:buClr>
                <a:schemeClr val="accent6">
                  <a:lumMod val="50000"/>
                </a:schemeClr>
              </a:buClr>
              <a:buSzPct val="80000"/>
              <a:buNone/>
            </a:pPr>
            <a:endParaRPr lang="fr-BE" dirty="0">
              <a:solidFill>
                <a:schemeClr val="accent6">
                  <a:lumMod val="50000"/>
                </a:schemeClr>
              </a:solidFill>
            </a:endParaRPr>
          </a:p>
        </p:txBody>
      </p:sp>
      <p:pic>
        <p:nvPicPr>
          <p:cNvPr id="5" name="Graphic 4" descr="Woman with cane with solid fill">
            <a:extLst>
              <a:ext uri="{FF2B5EF4-FFF2-40B4-BE49-F238E27FC236}">
                <a16:creationId xmlns:a16="http://schemas.microsoft.com/office/drawing/2014/main" id="{2B49CDC5-2DB1-47DC-8E62-E9C0A52BF07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667000" y="666750"/>
            <a:ext cx="533400" cy="533400"/>
          </a:xfrm>
          <a:prstGeom prst="rect">
            <a:avLst/>
          </a:prstGeom>
        </p:spPr>
      </p:pic>
      <p:sp>
        <p:nvSpPr>
          <p:cNvPr id="6" name="Arrow: Right 5">
            <a:extLst>
              <a:ext uri="{FF2B5EF4-FFF2-40B4-BE49-F238E27FC236}">
                <a16:creationId xmlns:a16="http://schemas.microsoft.com/office/drawing/2014/main" id="{B723D16C-1CB1-4CE2-A441-CD01CECB1BD8}"/>
              </a:ext>
            </a:extLst>
          </p:cNvPr>
          <p:cNvSpPr/>
          <p:nvPr/>
        </p:nvSpPr>
        <p:spPr>
          <a:xfrm>
            <a:off x="3429000" y="819150"/>
            <a:ext cx="1371600"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7" name="Content Placeholder 17">
            <a:extLst>
              <a:ext uri="{FF2B5EF4-FFF2-40B4-BE49-F238E27FC236}">
                <a16:creationId xmlns:a16="http://schemas.microsoft.com/office/drawing/2014/main" id="{A0D9CB0D-9C11-4A8F-9C9A-1DBE2AF426B5}"/>
              </a:ext>
            </a:extLst>
          </p:cNvPr>
          <p:cNvPicPr>
            <a:picLocks noChangeAspect="1"/>
          </p:cNvPicPr>
          <p:nvPr/>
        </p:nvPicPr>
        <p:blipFill>
          <a:blip r:embed="rId4"/>
          <a:stretch>
            <a:fillRect/>
          </a:stretch>
        </p:blipFill>
        <p:spPr>
          <a:xfrm>
            <a:off x="5029200" y="819150"/>
            <a:ext cx="390681" cy="338591"/>
          </a:xfrm>
          <a:prstGeom prst="rect">
            <a:avLst/>
          </a:prstGeom>
        </p:spPr>
      </p:pic>
      <p:pic>
        <p:nvPicPr>
          <p:cNvPr id="8" name="Graphic 7" descr="Add with solid fill">
            <a:extLst>
              <a:ext uri="{FF2B5EF4-FFF2-40B4-BE49-F238E27FC236}">
                <a16:creationId xmlns:a16="http://schemas.microsoft.com/office/drawing/2014/main" id="{9F9F7CCA-6409-4429-87D6-D48264DFE8B3}"/>
              </a:ext>
            </a:extLst>
          </p:cNvPr>
          <p:cNvPicPr>
            <a:picLocks noChangeAspect="1"/>
          </p:cNvPicPr>
          <p:nvPr/>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562600" y="666750"/>
            <a:ext cx="228600" cy="228600"/>
          </a:xfrm>
          <a:prstGeom prst="rect">
            <a:avLst/>
          </a:prstGeom>
        </p:spPr>
      </p:pic>
    </p:spTree>
    <p:extLst>
      <p:ext uri="{BB962C8B-B14F-4D97-AF65-F5344CB8AC3E}">
        <p14:creationId xmlns:p14="http://schemas.microsoft.com/office/powerpoint/2010/main" val="3668864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67FDC-6F47-4737-A876-AAAC6634A4E7}"/>
              </a:ext>
            </a:extLst>
          </p:cNvPr>
          <p:cNvSpPr>
            <a:spLocks noGrp="1"/>
          </p:cNvSpPr>
          <p:nvPr>
            <p:ph type="title"/>
          </p:nvPr>
        </p:nvSpPr>
        <p:spPr>
          <a:xfrm>
            <a:off x="447519" y="133350"/>
            <a:ext cx="6791482" cy="540000"/>
          </a:xfrm>
        </p:spPr>
        <p:txBody>
          <a:bodyPr/>
          <a:lstStyle/>
          <a:p>
            <a:r>
              <a:rPr lang="fr-BE" dirty="0"/>
              <a:t>Plan</a:t>
            </a:r>
          </a:p>
        </p:txBody>
      </p:sp>
      <p:sp>
        <p:nvSpPr>
          <p:cNvPr id="3" name="Text Placeholder 2">
            <a:extLst>
              <a:ext uri="{FF2B5EF4-FFF2-40B4-BE49-F238E27FC236}">
                <a16:creationId xmlns:a16="http://schemas.microsoft.com/office/drawing/2014/main" id="{9603F89C-7768-4466-9DE4-503230FC153D}"/>
              </a:ext>
            </a:extLst>
          </p:cNvPr>
          <p:cNvSpPr>
            <a:spLocks noGrp="1"/>
          </p:cNvSpPr>
          <p:nvPr>
            <p:ph type="body" sz="quarter" idx="10"/>
          </p:nvPr>
        </p:nvSpPr>
        <p:spPr>
          <a:xfrm>
            <a:off x="447518" y="590550"/>
            <a:ext cx="8264681" cy="4343400"/>
          </a:xfrm>
        </p:spPr>
        <p:txBody>
          <a:bodyPr lIns="180000" rIns="180000"/>
          <a:lstStyle/>
          <a:p>
            <a:pPr marL="342900" indent="-342900">
              <a:buClr>
                <a:schemeClr val="accent6">
                  <a:lumMod val="50000"/>
                </a:schemeClr>
              </a:buClr>
              <a:buFont typeface="+mj-lt"/>
              <a:buAutoNum type="arabicPeriod"/>
            </a:pPr>
            <a:r>
              <a:rPr lang="fr-BE" sz="1400" b="1" dirty="0">
                <a:solidFill>
                  <a:schemeClr val="accent1"/>
                </a:solidFill>
              </a:rPr>
              <a:t>Vue générale </a:t>
            </a:r>
          </a:p>
          <a:p>
            <a:pPr marL="881063" lvl="1" indent="-342900">
              <a:spcAft>
                <a:spcPts val="0"/>
              </a:spcAft>
              <a:buClr>
                <a:schemeClr val="accent1"/>
              </a:buClr>
              <a:buFont typeface="Wingdings" panose="05000000000000000000" pitchFamily="2" charset="2"/>
              <a:buChar char="Ø"/>
            </a:pPr>
            <a:r>
              <a:rPr lang="fr-BE" sz="1400" dirty="0">
                <a:solidFill>
                  <a:schemeClr val="accent6">
                    <a:lumMod val="50000"/>
                  </a:schemeClr>
                </a:solidFill>
              </a:rPr>
              <a:t>Belgique </a:t>
            </a:r>
          </a:p>
          <a:p>
            <a:pPr marL="881063" lvl="1" indent="-342900">
              <a:spcAft>
                <a:spcPts val="0"/>
              </a:spcAft>
              <a:buClr>
                <a:schemeClr val="accent1"/>
              </a:buClr>
              <a:buFont typeface="Wingdings" panose="05000000000000000000" pitchFamily="2" charset="2"/>
              <a:buChar char="Ø"/>
            </a:pPr>
            <a:r>
              <a:rPr lang="fr-BE" sz="1400" dirty="0">
                <a:solidFill>
                  <a:schemeClr val="accent6">
                    <a:lumMod val="50000"/>
                  </a:schemeClr>
                </a:solidFill>
              </a:rPr>
              <a:t>Allemagne – France - Espagne</a:t>
            </a:r>
          </a:p>
          <a:p>
            <a:pPr marL="881063" lvl="1" indent="-342900">
              <a:spcAft>
                <a:spcPts val="0"/>
              </a:spcAft>
              <a:buClr>
                <a:schemeClr val="accent1"/>
              </a:buClr>
              <a:buFont typeface="Wingdings" panose="05000000000000000000" pitchFamily="2" charset="2"/>
              <a:buChar char="Ø"/>
            </a:pPr>
            <a:r>
              <a:rPr lang="fr-BE" sz="1400" dirty="0">
                <a:solidFill>
                  <a:schemeClr val="accent6">
                    <a:lumMod val="50000"/>
                  </a:schemeClr>
                </a:solidFill>
              </a:rPr>
              <a:t>Italie – Luxembourg – Pays-Bas – Portugal </a:t>
            </a:r>
          </a:p>
          <a:p>
            <a:pPr marL="342900" indent="-342900">
              <a:buClr>
                <a:schemeClr val="accent6">
                  <a:lumMod val="50000"/>
                </a:schemeClr>
              </a:buClr>
              <a:buFont typeface="+mj-lt"/>
              <a:buAutoNum type="arabicPeriod" startAt="2"/>
            </a:pPr>
            <a:r>
              <a:rPr lang="fr-BE" sz="1400" b="1" dirty="0">
                <a:solidFill>
                  <a:schemeClr val="accent1"/>
                </a:solidFill>
              </a:rPr>
              <a:t>Cas pratiques </a:t>
            </a:r>
          </a:p>
          <a:p>
            <a:pPr marL="881063" lvl="1" indent="-342900">
              <a:spcAft>
                <a:spcPts val="0"/>
              </a:spcAft>
              <a:buClr>
                <a:schemeClr val="accent1"/>
              </a:buClr>
              <a:buFont typeface="Wingdings" panose="05000000000000000000" pitchFamily="2" charset="2"/>
              <a:buChar char="Ø"/>
            </a:pPr>
            <a:r>
              <a:rPr lang="fr-BE" sz="1400" dirty="0">
                <a:solidFill>
                  <a:schemeClr val="accent6">
                    <a:lumMod val="50000"/>
                  </a:schemeClr>
                </a:solidFill>
              </a:rPr>
              <a:t>France </a:t>
            </a:r>
          </a:p>
          <a:p>
            <a:pPr marL="881063" lvl="1" indent="-342900">
              <a:spcAft>
                <a:spcPts val="0"/>
              </a:spcAft>
              <a:buClr>
                <a:schemeClr val="accent1"/>
              </a:buClr>
              <a:buFont typeface="Wingdings" panose="05000000000000000000" pitchFamily="2" charset="2"/>
              <a:buChar char="Ø"/>
            </a:pPr>
            <a:r>
              <a:rPr lang="fr-BE" sz="1400" dirty="0">
                <a:solidFill>
                  <a:schemeClr val="accent6">
                    <a:lumMod val="50000"/>
                  </a:schemeClr>
                </a:solidFill>
              </a:rPr>
              <a:t>Pays Bas</a:t>
            </a:r>
          </a:p>
          <a:p>
            <a:pPr marL="881063" lvl="1" indent="-342900">
              <a:spcAft>
                <a:spcPts val="0"/>
              </a:spcAft>
              <a:buClr>
                <a:schemeClr val="accent1"/>
              </a:buClr>
              <a:buFont typeface="Wingdings" panose="05000000000000000000" pitchFamily="2" charset="2"/>
              <a:buChar char="Ø"/>
            </a:pPr>
            <a:r>
              <a:rPr lang="fr-BE" sz="1400" dirty="0">
                <a:solidFill>
                  <a:schemeClr val="accent6">
                    <a:lumMod val="50000"/>
                  </a:schemeClr>
                </a:solidFill>
              </a:rPr>
              <a:t>Espagne </a:t>
            </a:r>
          </a:p>
          <a:p>
            <a:pPr marL="342900" lvl="1" indent="-342900">
              <a:lnSpc>
                <a:spcPct val="150000"/>
              </a:lnSpc>
              <a:buClr>
                <a:schemeClr val="accent6">
                  <a:lumMod val="50000"/>
                </a:schemeClr>
              </a:buClr>
              <a:buSzPct val="80000"/>
              <a:buFont typeface="+mj-lt"/>
              <a:buAutoNum type="arabicPeriod" startAt="3"/>
            </a:pPr>
            <a:r>
              <a:rPr lang="fr-BE" sz="1400" b="1" dirty="0">
                <a:solidFill>
                  <a:schemeClr val="accent1"/>
                </a:solidFill>
              </a:rPr>
              <a:t>Emigration – immigration : effets retardataires</a:t>
            </a:r>
          </a:p>
          <a:p>
            <a:pPr marL="342900" lvl="1" indent="-342900">
              <a:lnSpc>
                <a:spcPct val="150000"/>
              </a:lnSpc>
              <a:buClr>
                <a:schemeClr val="accent6">
                  <a:lumMod val="50000"/>
                </a:schemeClr>
              </a:buClr>
              <a:buSzPct val="80000"/>
              <a:buFont typeface="+mj-lt"/>
              <a:buAutoNum type="arabicPeriod" startAt="3"/>
            </a:pPr>
            <a:r>
              <a:rPr lang="fr-BE" sz="1400" b="1" dirty="0">
                <a:solidFill>
                  <a:schemeClr val="accent1"/>
                </a:solidFill>
              </a:rPr>
              <a:t>Arrêts Cour de Justice – condamnation Belgique </a:t>
            </a:r>
          </a:p>
          <a:p>
            <a:pPr marL="881063" lvl="1" indent="-342900" algn="l" rtl="0">
              <a:spcAft>
                <a:spcPts val="0"/>
              </a:spcAft>
              <a:buClr>
                <a:schemeClr val="accent1"/>
              </a:buClr>
              <a:buFont typeface="Wingdings" panose="05000000000000000000" pitchFamily="2" charset="2"/>
              <a:buChar char="Ø"/>
            </a:pPr>
            <a:r>
              <a:rPr lang="fr-BE" sz="1400" dirty="0">
                <a:solidFill>
                  <a:schemeClr val="accent6">
                    <a:lumMod val="50000"/>
                  </a:schemeClr>
                </a:solidFill>
              </a:rPr>
              <a:t>CJCE, n° C-25/10, </a:t>
            </a:r>
            <a:r>
              <a:rPr lang="fr-BE" sz="1400" dirty="0" err="1">
                <a:solidFill>
                  <a:schemeClr val="accent6">
                    <a:lumMod val="50000"/>
                  </a:schemeClr>
                </a:solidFill>
              </a:rPr>
              <a:t>Missionswerk</a:t>
            </a:r>
            <a:r>
              <a:rPr lang="fr-BE" sz="1400" dirty="0">
                <a:solidFill>
                  <a:schemeClr val="accent6">
                    <a:lumMod val="50000"/>
                  </a:schemeClr>
                </a:solidFill>
              </a:rPr>
              <a:t> W.H. contre État belge, 10 février 2011</a:t>
            </a:r>
          </a:p>
          <a:p>
            <a:pPr marL="881063" lvl="1" indent="-342900">
              <a:spcAft>
                <a:spcPts val="0"/>
              </a:spcAft>
              <a:buClr>
                <a:schemeClr val="accent1"/>
              </a:buClr>
              <a:buFont typeface="Wingdings" panose="05000000000000000000" pitchFamily="2" charset="2"/>
              <a:buChar char="Ø"/>
            </a:pPr>
            <a:r>
              <a:rPr lang="nl-NL" sz="1400" dirty="0">
                <a:solidFill>
                  <a:schemeClr val="accent6">
                    <a:lumMod val="50000"/>
                  </a:schemeClr>
                </a:solidFill>
              </a:rPr>
              <a:t>CJUE, n° C-679/17, Vlaamse Gewest </a:t>
            </a:r>
            <a:r>
              <a:rPr lang="nl-NL" sz="1400" dirty="0" err="1">
                <a:solidFill>
                  <a:schemeClr val="accent6">
                    <a:lumMod val="50000"/>
                  </a:schemeClr>
                </a:solidFill>
              </a:rPr>
              <a:t>contre</a:t>
            </a:r>
            <a:r>
              <a:rPr lang="nl-NL" sz="1400" dirty="0">
                <a:solidFill>
                  <a:schemeClr val="accent6">
                    <a:lumMod val="50000"/>
                  </a:schemeClr>
                </a:solidFill>
              </a:rPr>
              <a:t> Johannes </a:t>
            </a:r>
            <a:r>
              <a:rPr lang="nl-NL" sz="1400" dirty="0" err="1">
                <a:solidFill>
                  <a:schemeClr val="accent6">
                    <a:lumMod val="50000"/>
                  </a:schemeClr>
                </a:solidFill>
              </a:rPr>
              <a:t>Huijbrechts</a:t>
            </a:r>
            <a:r>
              <a:rPr lang="nl-NL" sz="1400" dirty="0">
                <a:solidFill>
                  <a:schemeClr val="accent6">
                    <a:lumMod val="50000"/>
                  </a:schemeClr>
                </a:solidFill>
              </a:rPr>
              <a:t>, 22 </a:t>
            </a:r>
            <a:r>
              <a:rPr lang="nl-NL" sz="1400" dirty="0" err="1">
                <a:solidFill>
                  <a:schemeClr val="accent6">
                    <a:lumMod val="50000"/>
                  </a:schemeClr>
                </a:solidFill>
              </a:rPr>
              <a:t>novembre</a:t>
            </a:r>
            <a:r>
              <a:rPr lang="nl-NL" sz="1400" dirty="0">
                <a:solidFill>
                  <a:schemeClr val="accent6">
                    <a:lumMod val="50000"/>
                  </a:schemeClr>
                </a:solidFill>
              </a:rPr>
              <a:t> 2018</a:t>
            </a:r>
          </a:p>
          <a:p>
            <a:pPr marL="881063" lvl="1" indent="-342900">
              <a:spcAft>
                <a:spcPts val="0"/>
              </a:spcAft>
              <a:buClr>
                <a:schemeClr val="accent1"/>
              </a:buClr>
              <a:buFont typeface="Wingdings" panose="05000000000000000000" pitchFamily="2" charset="2"/>
              <a:buChar char="Ø"/>
            </a:pPr>
            <a:endParaRPr lang="fr-BE" sz="1400" dirty="0">
              <a:solidFill>
                <a:schemeClr val="accent6">
                  <a:lumMod val="50000"/>
                </a:schemeClr>
              </a:solidFill>
            </a:endParaRPr>
          </a:p>
          <a:p>
            <a:pPr marL="881063" lvl="1" indent="-342900">
              <a:spcAft>
                <a:spcPts val="0"/>
              </a:spcAft>
              <a:buClr>
                <a:schemeClr val="accent1"/>
              </a:buClr>
              <a:buFont typeface="Wingdings" panose="05000000000000000000" pitchFamily="2" charset="2"/>
              <a:buChar char="Ø"/>
            </a:pPr>
            <a:endParaRPr lang="fr-BE" sz="1400" dirty="0">
              <a:solidFill>
                <a:schemeClr val="accent6">
                  <a:lumMod val="50000"/>
                </a:schemeClr>
              </a:solidFill>
            </a:endParaRPr>
          </a:p>
          <a:p>
            <a:pPr marL="881063" lvl="1" indent="-342900">
              <a:spcAft>
                <a:spcPts val="0"/>
              </a:spcAft>
              <a:buClr>
                <a:schemeClr val="accent1"/>
              </a:buClr>
              <a:buFont typeface="Wingdings" panose="05000000000000000000" pitchFamily="2" charset="2"/>
              <a:buChar char="Ø"/>
            </a:pPr>
            <a:endParaRPr lang="fr-BE" sz="1400" dirty="0">
              <a:solidFill>
                <a:schemeClr val="accent6">
                  <a:lumMod val="50000"/>
                </a:schemeClr>
              </a:solidFill>
            </a:endParaRPr>
          </a:p>
          <a:p>
            <a:pPr marL="881063" lvl="1" indent="-342900">
              <a:spcAft>
                <a:spcPts val="0"/>
              </a:spcAft>
              <a:buClr>
                <a:schemeClr val="accent1"/>
              </a:buClr>
              <a:buFont typeface="Wingdings" panose="05000000000000000000" pitchFamily="2" charset="2"/>
              <a:buChar char="Ø"/>
            </a:pPr>
            <a:endParaRPr lang="fr-BE" sz="1400" dirty="0">
              <a:solidFill>
                <a:schemeClr val="accent6">
                  <a:lumMod val="50000"/>
                </a:schemeClr>
              </a:solidFill>
            </a:endParaRPr>
          </a:p>
          <a:p>
            <a:pPr lvl="1" indent="0">
              <a:spcAft>
                <a:spcPts val="0"/>
              </a:spcAft>
              <a:buClr>
                <a:schemeClr val="accent1"/>
              </a:buClr>
              <a:buNone/>
            </a:pPr>
            <a:endParaRPr lang="fr-BE" sz="1400" dirty="0">
              <a:solidFill>
                <a:schemeClr val="accent6">
                  <a:lumMod val="50000"/>
                </a:schemeClr>
              </a:solidFill>
            </a:endParaRPr>
          </a:p>
          <a:p>
            <a:pPr marL="881063" lvl="1" indent="-342900">
              <a:spcAft>
                <a:spcPts val="0"/>
              </a:spcAft>
              <a:buClr>
                <a:schemeClr val="accent1"/>
              </a:buClr>
              <a:buFont typeface="Wingdings" panose="05000000000000000000" pitchFamily="2" charset="2"/>
              <a:buChar char="Ø"/>
            </a:pPr>
            <a:endParaRPr lang="fr-BE" sz="1400" dirty="0">
              <a:solidFill>
                <a:schemeClr val="accent6">
                  <a:lumMod val="50000"/>
                </a:schemeClr>
              </a:solidFill>
            </a:endParaRPr>
          </a:p>
          <a:p>
            <a:pPr marL="881063" lvl="1" indent="-342900">
              <a:spcAft>
                <a:spcPts val="0"/>
              </a:spcAft>
              <a:buClr>
                <a:schemeClr val="accent1"/>
              </a:buClr>
              <a:buFont typeface="Wingdings" panose="05000000000000000000" pitchFamily="2" charset="2"/>
              <a:buChar char="Ø"/>
            </a:pPr>
            <a:endParaRPr lang="fr-BE" sz="1400" dirty="0">
              <a:solidFill>
                <a:schemeClr val="accent6">
                  <a:lumMod val="50000"/>
                </a:schemeClr>
              </a:solidFill>
            </a:endParaRPr>
          </a:p>
          <a:p>
            <a:pPr marL="881063" lvl="1" indent="-342900">
              <a:spcAft>
                <a:spcPts val="0"/>
              </a:spcAft>
              <a:buClr>
                <a:schemeClr val="accent1"/>
              </a:buClr>
              <a:buFont typeface="Wingdings" panose="05000000000000000000" pitchFamily="2" charset="2"/>
              <a:buChar char="Ø"/>
            </a:pPr>
            <a:endParaRPr lang="fr-BE" dirty="0">
              <a:solidFill>
                <a:schemeClr val="accent6">
                  <a:lumMod val="50000"/>
                </a:schemeClr>
              </a:solidFill>
            </a:endParaRPr>
          </a:p>
        </p:txBody>
      </p:sp>
      <p:sp>
        <p:nvSpPr>
          <p:cNvPr id="4" name="TextBox 3">
            <a:extLst>
              <a:ext uri="{FF2B5EF4-FFF2-40B4-BE49-F238E27FC236}">
                <a16:creationId xmlns:a16="http://schemas.microsoft.com/office/drawing/2014/main" id="{0B8BD18E-586F-4491-A401-2F4C20906795}"/>
              </a:ext>
            </a:extLst>
          </p:cNvPr>
          <p:cNvSpPr txBox="1"/>
          <p:nvPr/>
        </p:nvSpPr>
        <p:spPr>
          <a:xfrm>
            <a:off x="762000" y="4105930"/>
            <a:ext cx="7543800" cy="523220"/>
          </a:xfrm>
          <a:prstGeom prst="rect">
            <a:avLst/>
          </a:prstGeom>
          <a:noFill/>
          <a:ln w="25400">
            <a:solidFill>
              <a:schemeClr val="accent1"/>
            </a:solidFill>
          </a:ln>
        </p:spPr>
        <p:txBody>
          <a:bodyPr wrap="square" rtlCol="0">
            <a:spAutoFit/>
          </a:bodyPr>
          <a:lstStyle/>
          <a:p>
            <a:r>
              <a:rPr lang="fr-BE" sz="1400" i="1" dirty="0"/>
              <a:t>Remarque : présentation sur base des informations disponibles relatives au droit étranger. En pratique, toujours vérifier avec un expert local. </a:t>
            </a:r>
          </a:p>
        </p:txBody>
      </p:sp>
    </p:spTree>
    <p:extLst>
      <p:ext uri="{BB962C8B-B14F-4D97-AF65-F5344CB8AC3E}">
        <p14:creationId xmlns:p14="http://schemas.microsoft.com/office/powerpoint/2010/main" val="8738283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67FDC-6F47-4737-A876-AAAC6634A4E7}"/>
              </a:ext>
            </a:extLst>
          </p:cNvPr>
          <p:cNvSpPr>
            <a:spLocks noGrp="1"/>
          </p:cNvSpPr>
          <p:nvPr>
            <p:ph type="title"/>
          </p:nvPr>
        </p:nvSpPr>
        <p:spPr>
          <a:xfrm>
            <a:off x="447519" y="133350"/>
            <a:ext cx="6791482" cy="540000"/>
          </a:xfrm>
        </p:spPr>
        <p:txBody>
          <a:bodyPr/>
          <a:lstStyle/>
          <a:p>
            <a:r>
              <a:rPr lang="fr-BE" dirty="0"/>
              <a:t>Déménagement </a:t>
            </a:r>
          </a:p>
        </p:txBody>
      </p:sp>
      <p:sp>
        <p:nvSpPr>
          <p:cNvPr id="3" name="Text Placeholder 2">
            <a:extLst>
              <a:ext uri="{FF2B5EF4-FFF2-40B4-BE49-F238E27FC236}">
                <a16:creationId xmlns:a16="http://schemas.microsoft.com/office/drawing/2014/main" id="{9603F89C-7768-4466-9DE4-503230FC153D}"/>
              </a:ext>
            </a:extLst>
          </p:cNvPr>
          <p:cNvSpPr>
            <a:spLocks noGrp="1"/>
          </p:cNvSpPr>
          <p:nvPr>
            <p:ph type="body" sz="quarter" idx="10"/>
          </p:nvPr>
        </p:nvSpPr>
        <p:spPr>
          <a:xfrm>
            <a:off x="447518" y="514350"/>
            <a:ext cx="8264681" cy="4495800"/>
          </a:xfrm>
        </p:spPr>
        <p:txBody>
          <a:bodyPr lIns="180000" rIns="180000"/>
          <a:lstStyle/>
          <a:p>
            <a:pPr>
              <a:buClr>
                <a:schemeClr val="accent6">
                  <a:lumMod val="50000"/>
                </a:schemeClr>
              </a:buClr>
            </a:pPr>
            <a:endParaRPr lang="fr-BE" b="1" dirty="0">
              <a:solidFill>
                <a:schemeClr val="accent1"/>
              </a:solidFill>
            </a:endParaRPr>
          </a:p>
          <a:p>
            <a:pPr>
              <a:buClr>
                <a:schemeClr val="accent6">
                  <a:lumMod val="50000"/>
                </a:schemeClr>
              </a:buClr>
            </a:pPr>
            <a:endParaRPr lang="fr-BE" b="1" dirty="0">
              <a:solidFill>
                <a:schemeClr val="accent1"/>
              </a:solidFill>
            </a:endParaRPr>
          </a:p>
          <a:p>
            <a:pPr algn="l" rtl="0">
              <a:lnSpc>
                <a:spcPct val="100000"/>
              </a:lnSpc>
              <a:spcAft>
                <a:spcPts val="0"/>
              </a:spcAft>
              <a:buClr>
                <a:schemeClr val="accent6">
                  <a:lumMod val="50000"/>
                </a:schemeClr>
              </a:buClr>
            </a:pPr>
            <a:endParaRPr lang="fr-BE" sz="1100" kern="1200" dirty="0">
              <a:latin typeface="Calibri" panose="020F0502020204030204" pitchFamily="34" charset="0"/>
            </a:endParaRPr>
          </a:p>
          <a:p>
            <a:pPr algn="l" rtl="0">
              <a:lnSpc>
                <a:spcPct val="100000"/>
              </a:lnSpc>
              <a:spcAft>
                <a:spcPts val="1200"/>
              </a:spcAft>
              <a:buClr>
                <a:schemeClr val="accent1"/>
              </a:buClr>
            </a:pPr>
            <a:endParaRPr lang="fr-BE" sz="1050" b="1" dirty="0">
              <a:solidFill>
                <a:schemeClr val="accent1"/>
              </a:solidFill>
              <a:latin typeface="+mn-lt"/>
            </a:endParaRPr>
          </a:p>
          <a:p>
            <a:pPr algn="l" rtl="0">
              <a:lnSpc>
                <a:spcPct val="100000"/>
              </a:lnSpc>
              <a:spcAft>
                <a:spcPts val="1200"/>
              </a:spcAft>
              <a:buClr>
                <a:schemeClr val="accent1"/>
              </a:buClr>
            </a:pPr>
            <a:r>
              <a:rPr lang="fr-BE" sz="1050" b="1" dirty="0">
                <a:solidFill>
                  <a:schemeClr val="accent1"/>
                </a:solidFill>
                <a:latin typeface="+mn-lt"/>
              </a:rPr>
              <a:t>France </a:t>
            </a:r>
            <a:endParaRPr lang="fr-BE" sz="1050" dirty="0">
              <a:solidFill>
                <a:schemeClr val="accent6">
                  <a:lumMod val="50000"/>
                </a:schemeClr>
              </a:solidFill>
              <a:latin typeface="+mn-lt"/>
            </a:endParaRPr>
          </a:p>
          <a:p>
            <a:pPr marL="881063" lvl="1" indent="-342900" algn="l" rtl="0">
              <a:spcAft>
                <a:spcPts val="0"/>
              </a:spcAft>
              <a:buClr>
                <a:schemeClr val="accent6">
                  <a:lumMod val="50000"/>
                </a:schemeClr>
              </a:buClr>
              <a:buFont typeface="Wingdings" panose="05000000000000000000" pitchFamily="2" charset="2"/>
              <a:buChar char="Ø"/>
            </a:pPr>
            <a:r>
              <a:rPr lang="fr-BE" sz="1050" kern="1200" dirty="0">
                <a:solidFill>
                  <a:schemeClr val="accent6">
                    <a:lumMod val="50000"/>
                  </a:schemeClr>
                </a:solidFill>
                <a:latin typeface="+mn-lt"/>
              </a:rPr>
              <a:t>Enfant donataire s’installe en FR: encore possibilité de lui faire une donation </a:t>
            </a:r>
            <a:r>
              <a:rPr lang="fr-BE" sz="1050" b="1" kern="1200" dirty="0">
                <a:solidFill>
                  <a:schemeClr val="accent6">
                    <a:lumMod val="50000"/>
                  </a:schemeClr>
                </a:solidFill>
                <a:latin typeface="+mn-lt"/>
              </a:rPr>
              <a:t>6 ans </a:t>
            </a:r>
            <a:r>
              <a:rPr lang="fr-BE" sz="1050" kern="1200" dirty="0">
                <a:solidFill>
                  <a:schemeClr val="accent6">
                    <a:lumMod val="50000"/>
                  </a:schemeClr>
                </a:solidFill>
                <a:latin typeface="+mn-lt"/>
              </a:rPr>
              <a:t>après déménagement sans que ce soit imposable en FR</a:t>
            </a:r>
          </a:p>
          <a:p>
            <a:pPr marL="881063" lvl="1" indent="-342900" algn="l" rtl="0">
              <a:spcAft>
                <a:spcPts val="0"/>
              </a:spcAft>
              <a:buClr>
                <a:schemeClr val="accent6">
                  <a:lumMod val="50000"/>
                </a:schemeClr>
              </a:buClr>
              <a:buFont typeface="Wingdings" panose="05000000000000000000" pitchFamily="2" charset="2"/>
              <a:buChar char="Ø"/>
            </a:pPr>
            <a:endParaRPr lang="fr-BE" sz="1050" kern="1200" dirty="0">
              <a:solidFill>
                <a:schemeClr val="accent6">
                  <a:lumMod val="50000"/>
                </a:schemeClr>
              </a:solidFill>
              <a:latin typeface="+mn-lt"/>
            </a:endParaRPr>
          </a:p>
          <a:p>
            <a:pPr marL="881063" lvl="1" indent="-342900" algn="l" rtl="0">
              <a:spcAft>
                <a:spcPts val="0"/>
              </a:spcAft>
              <a:buClr>
                <a:schemeClr val="accent6">
                  <a:lumMod val="50000"/>
                </a:schemeClr>
              </a:buClr>
              <a:buFont typeface="Wingdings" panose="05000000000000000000" pitchFamily="2" charset="2"/>
              <a:buChar char="Ø"/>
            </a:pPr>
            <a:r>
              <a:rPr lang="fr-BE" sz="1050" kern="1200" dirty="0">
                <a:solidFill>
                  <a:schemeClr val="accent6">
                    <a:lumMod val="50000"/>
                  </a:schemeClr>
                </a:solidFill>
                <a:latin typeface="+mn-lt"/>
              </a:rPr>
              <a:t>Si parents donateurs envisagent de s’installer en FR : enregistre au centre des non résidents les donations faites ( = « porte à la connaissance du fisc français »). A ce moment, parents sont résidents belges donc imposable uniquement en BE et pas en FR. Si pas enregistré : en cas de décès, rappel des donations faites les </a:t>
            </a:r>
            <a:r>
              <a:rPr lang="fr-BE" sz="1050" b="1" kern="1200" dirty="0">
                <a:solidFill>
                  <a:schemeClr val="accent6">
                    <a:lumMod val="50000"/>
                  </a:schemeClr>
                </a:solidFill>
                <a:latin typeface="+mn-lt"/>
              </a:rPr>
              <a:t>15 dernières années et non 	« révélées »</a:t>
            </a:r>
          </a:p>
          <a:p>
            <a:pPr marL="881063" lvl="1" indent="-342900" algn="l" rtl="0">
              <a:spcAft>
                <a:spcPts val="0"/>
              </a:spcAft>
              <a:buClr>
                <a:schemeClr val="accent6">
                  <a:lumMod val="50000"/>
                </a:schemeClr>
              </a:buClr>
              <a:buFont typeface="Wingdings" panose="05000000000000000000" pitchFamily="2" charset="2"/>
              <a:buChar char="Ø"/>
            </a:pPr>
            <a:endParaRPr lang="fr-BE" sz="1050" kern="1200" dirty="0">
              <a:solidFill>
                <a:schemeClr val="accent6">
                  <a:lumMod val="50000"/>
                </a:schemeClr>
              </a:solidFill>
              <a:latin typeface="+mn-lt"/>
            </a:endParaRPr>
          </a:p>
          <a:p>
            <a:pPr marL="881063" lvl="1" indent="-342900">
              <a:buClr>
                <a:schemeClr val="accent6">
                  <a:lumMod val="50000"/>
                </a:schemeClr>
              </a:buClr>
              <a:buFont typeface="Wingdings" panose="05000000000000000000" pitchFamily="2" charset="2"/>
              <a:buChar char="Ø"/>
            </a:pPr>
            <a:endParaRPr lang="fr-BE" sz="1050" b="1" dirty="0">
              <a:solidFill>
                <a:schemeClr val="accent6">
                  <a:lumMod val="50000"/>
                </a:schemeClr>
              </a:solidFill>
              <a:latin typeface="+mn-lt"/>
            </a:endParaRPr>
          </a:p>
          <a:p>
            <a:pPr marL="342900" indent="-342900">
              <a:buClr>
                <a:schemeClr val="accent6">
                  <a:lumMod val="50000"/>
                </a:schemeClr>
              </a:buClr>
              <a:buFont typeface="+mj-lt"/>
              <a:buAutoNum type="arabicPeriod"/>
            </a:pPr>
            <a:endParaRPr lang="fr-BE" sz="1050" b="1" dirty="0">
              <a:solidFill>
                <a:schemeClr val="accent1"/>
              </a:solidFill>
              <a:latin typeface="+mn-lt"/>
            </a:endParaRPr>
          </a:p>
          <a:p>
            <a:pPr marL="0" lvl="1" indent="0">
              <a:lnSpc>
                <a:spcPct val="150000"/>
              </a:lnSpc>
              <a:buClr>
                <a:schemeClr val="accent6">
                  <a:lumMod val="50000"/>
                </a:schemeClr>
              </a:buClr>
              <a:buSzPct val="80000"/>
              <a:buNone/>
            </a:pPr>
            <a:endParaRPr lang="fr-BE" dirty="0">
              <a:solidFill>
                <a:schemeClr val="accent6">
                  <a:lumMod val="50000"/>
                </a:schemeClr>
              </a:solidFill>
            </a:endParaRPr>
          </a:p>
        </p:txBody>
      </p:sp>
      <p:pic>
        <p:nvPicPr>
          <p:cNvPr id="7" name="Content Placeholder 17">
            <a:extLst>
              <a:ext uri="{FF2B5EF4-FFF2-40B4-BE49-F238E27FC236}">
                <a16:creationId xmlns:a16="http://schemas.microsoft.com/office/drawing/2014/main" id="{A0D9CB0D-9C11-4A8F-9C9A-1DBE2AF426B5}"/>
              </a:ext>
            </a:extLst>
          </p:cNvPr>
          <p:cNvPicPr>
            <a:picLocks noChangeAspect="1"/>
          </p:cNvPicPr>
          <p:nvPr/>
        </p:nvPicPr>
        <p:blipFill>
          <a:blip r:embed="rId2"/>
          <a:stretch>
            <a:fillRect/>
          </a:stretch>
        </p:blipFill>
        <p:spPr>
          <a:xfrm>
            <a:off x="2590800" y="590550"/>
            <a:ext cx="304800" cy="264161"/>
          </a:xfrm>
          <a:prstGeom prst="rect">
            <a:avLst/>
          </a:prstGeom>
        </p:spPr>
      </p:pic>
      <p:sp>
        <p:nvSpPr>
          <p:cNvPr id="10" name="Arrow: Right 9">
            <a:extLst>
              <a:ext uri="{FF2B5EF4-FFF2-40B4-BE49-F238E27FC236}">
                <a16:creationId xmlns:a16="http://schemas.microsoft.com/office/drawing/2014/main" id="{8CF62503-5C98-4D44-831D-CA2FA1FDA43C}"/>
              </a:ext>
            </a:extLst>
          </p:cNvPr>
          <p:cNvSpPr/>
          <p:nvPr/>
        </p:nvSpPr>
        <p:spPr>
          <a:xfrm>
            <a:off x="3200400" y="783589"/>
            <a:ext cx="1905000" cy="2641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11" name="Picture 10">
            <a:extLst>
              <a:ext uri="{FF2B5EF4-FFF2-40B4-BE49-F238E27FC236}">
                <a16:creationId xmlns:a16="http://schemas.microsoft.com/office/drawing/2014/main" id="{AC7F7998-37AA-444C-A75F-FDC247C65830}"/>
              </a:ext>
            </a:extLst>
          </p:cNvPr>
          <p:cNvPicPr>
            <a:picLocks noChangeAspect="1"/>
          </p:cNvPicPr>
          <p:nvPr/>
        </p:nvPicPr>
        <p:blipFill>
          <a:blip r:embed="rId3"/>
          <a:stretch>
            <a:fillRect/>
          </a:stretch>
        </p:blipFill>
        <p:spPr>
          <a:xfrm>
            <a:off x="5322807" y="666750"/>
            <a:ext cx="722485" cy="475319"/>
          </a:xfrm>
          <a:prstGeom prst="rect">
            <a:avLst/>
          </a:prstGeom>
        </p:spPr>
      </p:pic>
      <p:pic>
        <p:nvPicPr>
          <p:cNvPr id="12" name="Graphic 11" descr="Woman with cane with solid fill">
            <a:extLst>
              <a:ext uri="{FF2B5EF4-FFF2-40B4-BE49-F238E27FC236}">
                <a16:creationId xmlns:a16="http://schemas.microsoft.com/office/drawing/2014/main" id="{102E4A09-73D6-472D-BB26-20880F0E4366}"/>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514599" y="895349"/>
            <a:ext cx="533401" cy="540000"/>
          </a:xfrm>
          <a:prstGeom prst="rect">
            <a:avLst/>
          </a:prstGeom>
        </p:spPr>
      </p:pic>
      <p:pic>
        <p:nvPicPr>
          <p:cNvPr id="13" name="Content Placeholder 24" descr="Woman with solid fill">
            <a:extLst>
              <a:ext uri="{FF2B5EF4-FFF2-40B4-BE49-F238E27FC236}">
                <a16:creationId xmlns:a16="http://schemas.microsoft.com/office/drawing/2014/main" id="{F2AACFDF-6D67-4912-8339-8C4C535599CF}"/>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2140199" y="895348"/>
            <a:ext cx="462857" cy="462857"/>
          </a:xfrm>
          <a:prstGeom prst="rect">
            <a:avLst/>
          </a:prstGeom>
        </p:spPr>
      </p:pic>
    </p:spTree>
    <p:extLst>
      <p:ext uri="{BB962C8B-B14F-4D97-AF65-F5344CB8AC3E}">
        <p14:creationId xmlns:p14="http://schemas.microsoft.com/office/powerpoint/2010/main" val="5444080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B1B5C-9003-4AFF-BE92-08F8E346FE1D}"/>
              </a:ext>
            </a:extLst>
          </p:cNvPr>
          <p:cNvSpPr>
            <a:spLocks noGrp="1"/>
          </p:cNvSpPr>
          <p:nvPr>
            <p:ph type="ctrTitle"/>
          </p:nvPr>
        </p:nvSpPr>
        <p:spPr/>
        <p:txBody>
          <a:bodyPr/>
          <a:lstStyle/>
          <a:p>
            <a:pPr>
              <a:buClr>
                <a:schemeClr val="accent6">
                  <a:lumMod val="50000"/>
                </a:schemeClr>
              </a:buClr>
            </a:pPr>
            <a:r>
              <a:rPr lang="fr-BE" sz="2000" b="1" dirty="0"/>
              <a:t>Arrêts COUR de Justice </a:t>
            </a:r>
          </a:p>
        </p:txBody>
      </p:sp>
      <p:sp>
        <p:nvSpPr>
          <p:cNvPr id="3" name="Subtitle 2">
            <a:extLst>
              <a:ext uri="{FF2B5EF4-FFF2-40B4-BE49-F238E27FC236}">
                <a16:creationId xmlns:a16="http://schemas.microsoft.com/office/drawing/2014/main" id="{D91D5F38-FB17-45E6-A6BE-1F75C185FB85}"/>
              </a:ext>
            </a:extLst>
          </p:cNvPr>
          <p:cNvSpPr>
            <a:spLocks noGrp="1"/>
          </p:cNvSpPr>
          <p:nvPr>
            <p:ph type="subTitle" idx="1"/>
          </p:nvPr>
        </p:nvSpPr>
        <p:spPr/>
        <p:txBody>
          <a:bodyPr/>
          <a:lstStyle/>
          <a:p>
            <a:endParaRPr lang="fr-BE" dirty="0"/>
          </a:p>
        </p:txBody>
      </p:sp>
    </p:spTree>
    <p:extLst>
      <p:ext uri="{BB962C8B-B14F-4D97-AF65-F5344CB8AC3E}">
        <p14:creationId xmlns:p14="http://schemas.microsoft.com/office/powerpoint/2010/main" val="17729248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67FDC-6F47-4737-A876-AAAC6634A4E7}"/>
              </a:ext>
            </a:extLst>
          </p:cNvPr>
          <p:cNvSpPr>
            <a:spLocks noGrp="1"/>
          </p:cNvSpPr>
          <p:nvPr>
            <p:ph type="title"/>
          </p:nvPr>
        </p:nvSpPr>
        <p:spPr>
          <a:xfrm>
            <a:off x="447519" y="133350"/>
            <a:ext cx="6791482" cy="540000"/>
          </a:xfrm>
        </p:spPr>
        <p:txBody>
          <a:bodyPr/>
          <a:lstStyle/>
          <a:p>
            <a:r>
              <a:rPr lang="fr-BE" dirty="0"/>
              <a:t>Arrêts CJCE</a:t>
            </a:r>
          </a:p>
        </p:txBody>
      </p:sp>
      <p:sp>
        <p:nvSpPr>
          <p:cNvPr id="3" name="Text Placeholder 2">
            <a:extLst>
              <a:ext uri="{FF2B5EF4-FFF2-40B4-BE49-F238E27FC236}">
                <a16:creationId xmlns:a16="http://schemas.microsoft.com/office/drawing/2014/main" id="{9603F89C-7768-4466-9DE4-503230FC153D}"/>
              </a:ext>
            </a:extLst>
          </p:cNvPr>
          <p:cNvSpPr>
            <a:spLocks noGrp="1"/>
          </p:cNvSpPr>
          <p:nvPr>
            <p:ph type="body" sz="quarter" idx="10"/>
          </p:nvPr>
        </p:nvSpPr>
        <p:spPr>
          <a:xfrm>
            <a:off x="447518" y="514350"/>
            <a:ext cx="8264681" cy="4495800"/>
          </a:xfrm>
        </p:spPr>
        <p:txBody>
          <a:bodyPr lIns="180000" rIns="180000"/>
          <a:lstStyle/>
          <a:p>
            <a:pPr>
              <a:buClr>
                <a:schemeClr val="accent6">
                  <a:lumMod val="50000"/>
                </a:schemeClr>
              </a:buClr>
            </a:pPr>
            <a:endParaRPr lang="fr-BE" sz="1600" b="1" dirty="0">
              <a:solidFill>
                <a:schemeClr val="accent1"/>
              </a:solidFill>
            </a:endParaRPr>
          </a:p>
          <a:p>
            <a:pPr marL="881063" lvl="1" indent="-342900" algn="l" rtl="0">
              <a:spcAft>
                <a:spcPts val="0"/>
              </a:spcAft>
              <a:buClr>
                <a:schemeClr val="accent6">
                  <a:lumMod val="50000"/>
                </a:schemeClr>
              </a:buClr>
              <a:buFont typeface="Wingdings" panose="05000000000000000000" pitchFamily="2" charset="2"/>
              <a:buChar char="Ø"/>
            </a:pPr>
            <a:r>
              <a:rPr lang="fr-BE" sz="1600" kern="1200" dirty="0">
                <a:solidFill>
                  <a:schemeClr val="accent6">
                    <a:lumMod val="50000"/>
                  </a:schemeClr>
                </a:solidFill>
                <a:latin typeface="Calibri" panose="020F0502020204030204" pitchFamily="34" charset="0"/>
              </a:rPr>
              <a:t>CJCE, n° C-25/10, </a:t>
            </a:r>
            <a:r>
              <a:rPr lang="fr-BE" sz="1600" kern="1200" dirty="0" err="1">
                <a:solidFill>
                  <a:schemeClr val="accent6">
                    <a:lumMod val="50000"/>
                  </a:schemeClr>
                </a:solidFill>
                <a:latin typeface="Calibri" panose="020F0502020204030204" pitchFamily="34" charset="0"/>
              </a:rPr>
              <a:t>Missionswerk</a:t>
            </a:r>
            <a:r>
              <a:rPr lang="fr-BE" sz="1600" kern="1200" dirty="0">
                <a:solidFill>
                  <a:schemeClr val="accent6">
                    <a:lumMod val="50000"/>
                  </a:schemeClr>
                </a:solidFill>
                <a:latin typeface="Calibri" panose="020F0502020204030204" pitchFamily="34" charset="0"/>
              </a:rPr>
              <a:t> W.H. eV contre État belge, 10 février 2011</a:t>
            </a:r>
          </a:p>
          <a:p>
            <a:pPr marL="881063" lvl="1" indent="-342900" algn="l" rtl="0">
              <a:spcAft>
                <a:spcPts val="0"/>
              </a:spcAft>
              <a:buClr>
                <a:schemeClr val="accent6">
                  <a:lumMod val="50000"/>
                </a:schemeClr>
              </a:buClr>
              <a:buFont typeface="Wingdings" panose="05000000000000000000" pitchFamily="2" charset="2"/>
              <a:buChar char="Ø"/>
            </a:pPr>
            <a:endParaRPr lang="fr-BE" sz="1600" kern="1200" dirty="0">
              <a:solidFill>
                <a:schemeClr val="accent6">
                  <a:lumMod val="50000"/>
                </a:schemeClr>
              </a:solidFill>
              <a:latin typeface="Calibri" panose="020F0502020204030204" pitchFamily="34" charset="0"/>
            </a:endParaRPr>
          </a:p>
          <a:p>
            <a:pPr lvl="2" indent="0" algn="l" rtl="0">
              <a:spcAft>
                <a:spcPts val="0"/>
              </a:spcAft>
              <a:buClr>
                <a:schemeClr val="accent6">
                  <a:lumMod val="50000"/>
                </a:schemeClr>
              </a:buClr>
              <a:buNone/>
            </a:pPr>
            <a:r>
              <a:rPr lang="fr-BE" sz="1200" i="1" dirty="0">
                <a:solidFill>
                  <a:schemeClr val="accent6">
                    <a:lumMod val="50000"/>
                  </a:schemeClr>
                </a:solidFill>
              </a:rPr>
              <a:t>« L'article 63 TFUE s'oppose à la législation d'un État membre qui réserve la possibilité de bénéficier du taux réduit des droits de succession aux </a:t>
            </a:r>
            <a:r>
              <a:rPr lang="fr-BE" sz="1200" i="1" u="sng" dirty="0">
                <a:solidFill>
                  <a:schemeClr val="accent6">
                    <a:lumMod val="50000"/>
                  </a:schemeClr>
                </a:solidFill>
              </a:rPr>
              <a:t>organismes sans but lucratif ayant leur siège d'opération dans cet État membre ou dans l'État membre dans lequel le de cujus résidait effectivement </a:t>
            </a:r>
            <a:r>
              <a:rPr lang="fr-BE" sz="1200" i="1" dirty="0">
                <a:solidFill>
                  <a:schemeClr val="accent6">
                    <a:lumMod val="50000"/>
                  </a:schemeClr>
                </a:solidFill>
              </a:rPr>
              <a:t>ou avait son lieu de travail, au moment de son décès, ou dans lequel il a antérieurement effectivement résidé ou eu son lieu de travail. »</a:t>
            </a:r>
          </a:p>
          <a:p>
            <a:pPr lvl="1" indent="0" algn="l" rtl="0">
              <a:spcAft>
                <a:spcPts val="0"/>
              </a:spcAft>
              <a:buClr>
                <a:schemeClr val="accent6">
                  <a:lumMod val="50000"/>
                </a:schemeClr>
              </a:buClr>
              <a:buNone/>
            </a:pPr>
            <a:endParaRPr lang="fr-BE" sz="1600" kern="1200" dirty="0">
              <a:solidFill>
                <a:schemeClr val="accent6">
                  <a:lumMod val="50000"/>
                </a:schemeClr>
              </a:solidFill>
              <a:latin typeface="Calibri" panose="020F0502020204030204" pitchFamily="34" charset="0"/>
            </a:endParaRPr>
          </a:p>
          <a:p>
            <a:pPr marL="881063" lvl="1" indent="-342900" algn="l" rtl="0">
              <a:spcAft>
                <a:spcPts val="0"/>
              </a:spcAft>
              <a:buClr>
                <a:schemeClr val="accent6">
                  <a:lumMod val="50000"/>
                </a:schemeClr>
              </a:buClr>
              <a:buFont typeface="Wingdings" panose="05000000000000000000" pitchFamily="2" charset="2"/>
              <a:buChar char="Ø"/>
            </a:pPr>
            <a:r>
              <a:rPr lang="fr-BE" sz="1600" kern="1200" dirty="0">
                <a:solidFill>
                  <a:schemeClr val="accent6">
                    <a:lumMod val="50000"/>
                  </a:schemeClr>
                </a:solidFill>
                <a:latin typeface="Calibri" panose="020F0502020204030204" pitchFamily="34" charset="0"/>
              </a:rPr>
              <a:t>CJUE, n° C-679/17, </a:t>
            </a:r>
            <a:r>
              <a:rPr lang="fr-BE" sz="1600" kern="1200" dirty="0" err="1">
                <a:solidFill>
                  <a:schemeClr val="accent6">
                    <a:lumMod val="50000"/>
                  </a:schemeClr>
                </a:solidFill>
                <a:latin typeface="Calibri" panose="020F0502020204030204" pitchFamily="34" charset="0"/>
              </a:rPr>
              <a:t>Vlaamse</a:t>
            </a:r>
            <a:r>
              <a:rPr lang="fr-BE" sz="1600" kern="1200" dirty="0">
                <a:solidFill>
                  <a:schemeClr val="accent6">
                    <a:lumMod val="50000"/>
                  </a:schemeClr>
                </a:solidFill>
                <a:latin typeface="Calibri" panose="020F0502020204030204" pitchFamily="34" charset="0"/>
              </a:rPr>
              <a:t> </a:t>
            </a:r>
            <a:r>
              <a:rPr lang="fr-BE" sz="1600" kern="1200" dirty="0" err="1">
                <a:solidFill>
                  <a:schemeClr val="accent6">
                    <a:lumMod val="50000"/>
                  </a:schemeClr>
                </a:solidFill>
                <a:latin typeface="Calibri" panose="020F0502020204030204" pitchFamily="34" charset="0"/>
              </a:rPr>
              <a:t>Gewest</a:t>
            </a:r>
            <a:r>
              <a:rPr lang="fr-BE" sz="1600" kern="1200" dirty="0">
                <a:solidFill>
                  <a:schemeClr val="accent6">
                    <a:lumMod val="50000"/>
                  </a:schemeClr>
                </a:solidFill>
                <a:latin typeface="Calibri" panose="020F0502020204030204" pitchFamily="34" charset="0"/>
              </a:rPr>
              <a:t> et </a:t>
            </a:r>
            <a:r>
              <a:rPr lang="fr-BE" sz="1600" kern="1200" dirty="0" err="1">
                <a:solidFill>
                  <a:schemeClr val="accent6">
                    <a:lumMod val="50000"/>
                  </a:schemeClr>
                </a:solidFill>
                <a:latin typeface="Calibri" panose="020F0502020204030204" pitchFamily="34" charset="0"/>
              </a:rPr>
              <a:t>Vlaamse</a:t>
            </a:r>
            <a:r>
              <a:rPr lang="fr-BE" sz="1600" kern="1200" dirty="0">
                <a:solidFill>
                  <a:schemeClr val="accent6">
                    <a:lumMod val="50000"/>
                  </a:schemeClr>
                </a:solidFill>
                <a:latin typeface="Calibri" panose="020F0502020204030204" pitchFamily="34" charset="0"/>
              </a:rPr>
              <a:t> </a:t>
            </a:r>
            <a:r>
              <a:rPr lang="fr-BE" sz="1600" kern="1200" dirty="0" err="1">
                <a:solidFill>
                  <a:schemeClr val="accent6">
                    <a:lumMod val="50000"/>
                  </a:schemeClr>
                </a:solidFill>
                <a:latin typeface="Calibri" panose="020F0502020204030204" pitchFamily="34" charset="0"/>
              </a:rPr>
              <a:t>Gewest</a:t>
            </a:r>
            <a:r>
              <a:rPr lang="fr-BE" sz="1600" kern="1200" dirty="0">
                <a:solidFill>
                  <a:schemeClr val="accent6">
                    <a:lumMod val="50000"/>
                  </a:schemeClr>
                </a:solidFill>
                <a:latin typeface="Calibri" panose="020F0502020204030204" pitchFamily="34" charset="0"/>
              </a:rPr>
              <a:t> contre Johannes </a:t>
            </a:r>
            <a:r>
              <a:rPr lang="fr-BE" sz="1600" kern="1200" dirty="0" err="1">
                <a:solidFill>
                  <a:schemeClr val="accent6">
                    <a:lumMod val="50000"/>
                  </a:schemeClr>
                </a:solidFill>
                <a:latin typeface="Calibri" panose="020F0502020204030204" pitchFamily="34" charset="0"/>
              </a:rPr>
              <a:t>Huijbrechts</a:t>
            </a:r>
            <a:r>
              <a:rPr lang="fr-BE" sz="1600" kern="1200" dirty="0">
                <a:solidFill>
                  <a:schemeClr val="accent6">
                    <a:lumMod val="50000"/>
                  </a:schemeClr>
                </a:solidFill>
                <a:latin typeface="Calibri" panose="020F0502020204030204" pitchFamily="34" charset="0"/>
              </a:rPr>
              <a:t>, 22 novembre 2018</a:t>
            </a:r>
          </a:p>
          <a:p>
            <a:pPr lvl="1" indent="0" algn="l" rtl="0">
              <a:spcAft>
                <a:spcPts val="0"/>
              </a:spcAft>
              <a:buClr>
                <a:schemeClr val="accent6">
                  <a:lumMod val="50000"/>
                </a:schemeClr>
              </a:buClr>
              <a:buNone/>
            </a:pPr>
            <a:endParaRPr lang="fr-BE" sz="1600" kern="1200" dirty="0">
              <a:solidFill>
                <a:schemeClr val="accent6">
                  <a:lumMod val="50000"/>
                </a:schemeClr>
              </a:solidFill>
              <a:latin typeface="Calibri" panose="020F0502020204030204" pitchFamily="34" charset="0"/>
            </a:endParaRPr>
          </a:p>
          <a:p>
            <a:pPr marL="0" lvl="1" indent="0">
              <a:buClr>
                <a:schemeClr val="accent6">
                  <a:lumMod val="50000"/>
                </a:schemeClr>
              </a:buClr>
              <a:buSzPct val="80000"/>
              <a:buNone/>
            </a:pPr>
            <a:r>
              <a:rPr lang="fr-BE" dirty="0">
                <a:solidFill>
                  <a:schemeClr val="accent6">
                    <a:lumMod val="50000"/>
                  </a:schemeClr>
                </a:solidFill>
              </a:rPr>
              <a:t>	</a:t>
            </a:r>
            <a:r>
              <a:rPr lang="fr-BE" i="1" dirty="0">
                <a:solidFill>
                  <a:schemeClr val="accent6">
                    <a:lumMod val="50000"/>
                  </a:schemeClr>
                </a:solidFill>
              </a:rPr>
              <a:t>« L’article 63 TFUE doit être interprété en ce sens qu’il s’oppose à une réglementation d’un État 	membre, telle que celle en cause au principal, qui accorde un avantage fiscal pour les </a:t>
            </a:r>
            <a:r>
              <a:rPr lang="fr-BE" i="1" u="sng" dirty="0">
                <a:solidFill>
                  <a:schemeClr val="tx1"/>
                </a:solidFill>
              </a:rPr>
              <a:t>forêts </a:t>
            </a:r>
            <a:r>
              <a:rPr lang="fr-BE" i="1" dirty="0">
                <a:solidFill>
                  <a:schemeClr val="accent6">
                    <a:lumMod val="50000"/>
                  </a:schemeClr>
                </a:solidFill>
              </a:rPr>
              <a:t>reçues 	par voie successorale, à condition qu’elles fassent l’objet d’une </a:t>
            </a:r>
            <a:r>
              <a:rPr lang="fr-BE" i="1" u="sng" dirty="0">
                <a:solidFill>
                  <a:schemeClr val="accent6">
                    <a:lumMod val="50000"/>
                  </a:schemeClr>
                </a:solidFill>
              </a:rPr>
              <a:t>gestion durable </a:t>
            </a:r>
            <a:r>
              <a:rPr lang="fr-BE" i="1" dirty="0">
                <a:solidFill>
                  <a:schemeClr val="accent6">
                    <a:lumMod val="50000"/>
                  </a:schemeClr>
                </a:solidFill>
              </a:rPr>
              <a:t>dans les termes définis 	par le droit national, mais limite cet avantage à celles qui sont situées sur le territoire de cet État 	</a:t>
            </a:r>
            <a:r>
              <a:rPr lang="fr-BE" dirty="0">
                <a:solidFill>
                  <a:schemeClr val="accent6">
                    <a:lumMod val="50000"/>
                  </a:schemeClr>
                </a:solidFill>
              </a:rPr>
              <a:t>membre. »</a:t>
            </a:r>
          </a:p>
        </p:txBody>
      </p:sp>
    </p:spTree>
    <p:extLst>
      <p:ext uri="{BB962C8B-B14F-4D97-AF65-F5344CB8AC3E}">
        <p14:creationId xmlns:p14="http://schemas.microsoft.com/office/powerpoint/2010/main" val="25466977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603F89C-7768-4466-9DE4-503230FC153D}"/>
              </a:ext>
            </a:extLst>
          </p:cNvPr>
          <p:cNvSpPr>
            <a:spLocks noGrp="1"/>
          </p:cNvSpPr>
          <p:nvPr>
            <p:ph type="body" sz="quarter" idx="10"/>
          </p:nvPr>
        </p:nvSpPr>
        <p:spPr>
          <a:xfrm>
            <a:off x="447518" y="666750"/>
            <a:ext cx="8264681" cy="3886200"/>
          </a:xfrm>
        </p:spPr>
        <p:txBody>
          <a:bodyPr lIns="180000" rIns="180000"/>
          <a:lstStyle/>
          <a:p>
            <a:pPr algn="l"/>
            <a:r>
              <a:rPr lang="fr-BE" sz="2800" dirty="0">
                <a:solidFill>
                  <a:schemeClr val="accent1"/>
                </a:solidFill>
              </a:rPr>
              <a:t>Merci de votre attention ! </a:t>
            </a:r>
          </a:p>
          <a:p>
            <a:pPr marL="171450" indent="-171450" algn="l">
              <a:buFont typeface="Arial" panose="020B0604020202020204" pitchFamily="34" charset="0"/>
              <a:buChar char="•"/>
            </a:pPr>
            <a:endParaRPr lang="fr-BE" sz="2800" dirty="0"/>
          </a:p>
          <a:p>
            <a:pPr marL="171450" indent="-171450" algn="l">
              <a:buFont typeface="Arial" panose="020B0604020202020204" pitchFamily="34" charset="0"/>
              <a:buChar char="•"/>
            </a:pPr>
            <a:endParaRPr lang="fr-BE" sz="2800" dirty="0"/>
          </a:p>
          <a:p>
            <a:endParaRPr lang="fr-BE" dirty="0"/>
          </a:p>
          <a:p>
            <a:endParaRPr lang="fr-BE" dirty="0"/>
          </a:p>
          <a:p>
            <a:endParaRPr lang="fr-BE" dirty="0"/>
          </a:p>
        </p:txBody>
      </p:sp>
      <p:sp>
        <p:nvSpPr>
          <p:cNvPr id="5" name="Rectangle 4">
            <a:extLst>
              <a:ext uri="{FF2B5EF4-FFF2-40B4-BE49-F238E27FC236}">
                <a16:creationId xmlns:a16="http://schemas.microsoft.com/office/drawing/2014/main" id="{10354295-1675-4F1D-B075-66839ADA7EC5}"/>
              </a:ext>
            </a:extLst>
          </p:cNvPr>
          <p:cNvSpPr/>
          <p:nvPr/>
        </p:nvSpPr>
        <p:spPr>
          <a:xfrm>
            <a:off x="5970159" y="2863155"/>
            <a:ext cx="2488041" cy="1354217"/>
          </a:xfrm>
          <a:prstGeom prst="rect">
            <a:avLst/>
          </a:prstGeom>
          <a:ln>
            <a:solidFill>
              <a:schemeClr val="accent1"/>
            </a:solidFill>
          </a:ln>
        </p:spPr>
        <p:txBody>
          <a:bodyPr wrap="square">
            <a:spAutoFit/>
          </a:bodyPr>
          <a:lstStyle/>
          <a:p>
            <a:pPr lvl="0">
              <a:defRPr/>
            </a:pPr>
            <a:r>
              <a:rPr lang="en-US" sz="1600" b="1" i="1" dirty="0">
                <a:solidFill>
                  <a:srgbClr val="006C68"/>
                </a:solidFill>
                <a:effectLst/>
                <a:latin typeface="Calibri Light" panose="020F0302020204030204" pitchFamily="34" charset="0"/>
                <a:ea typeface="Calibri" panose="020F0502020204030204" pitchFamily="34" charset="0"/>
              </a:rPr>
              <a:t>Cécile Baijot</a:t>
            </a:r>
            <a:endParaRPr lang="en-GB" sz="1600" i="1" kern="0" dirty="0">
              <a:solidFill>
                <a:sysClr val="windowText" lastClr="000000"/>
              </a:solidFill>
              <a:latin typeface="Georgia"/>
            </a:endParaRPr>
          </a:p>
          <a:p>
            <a:pPr lvl="0">
              <a:defRPr/>
            </a:pPr>
            <a:r>
              <a:rPr lang="en-US" sz="1100" dirty="0">
                <a:solidFill>
                  <a:srgbClr val="7C868D"/>
                </a:solidFill>
                <a:effectLst/>
                <a:latin typeface="Calibri Light" panose="020F0302020204030204" pitchFamily="34" charset="0"/>
                <a:ea typeface="Calibri" panose="020F0502020204030204" pitchFamily="34" charset="0"/>
              </a:rPr>
              <a:t>Senior Wealth Planner </a:t>
            </a:r>
          </a:p>
          <a:p>
            <a:pPr lvl="0">
              <a:defRPr/>
            </a:pPr>
            <a:r>
              <a:rPr lang="en-US" sz="1100" b="1" dirty="0">
                <a:solidFill>
                  <a:srgbClr val="7C868D"/>
                </a:solidFill>
                <a:latin typeface="Calibri Light" panose="020F0302020204030204" pitchFamily="34" charset="0"/>
                <a:ea typeface="Calibri" panose="020F0502020204030204" pitchFamily="34" charset="0"/>
              </a:rPr>
              <a:t>Puilaetco</a:t>
            </a:r>
          </a:p>
          <a:p>
            <a:pPr lvl="0">
              <a:defRPr/>
            </a:pPr>
            <a:endParaRPr lang="en-US" sz="1100" dirty="0">
              <a:solidFill>
                <a:srgbClr val="7C868D"/>
              </a:solidFill>
              <a:effectLst/>
              <a:latin typeface="Calibri Light" panose="020F0302020204030204" pitchFamily="34" charset="0"/>
              <a:ea typeface="Calibri" panose="020F0502020204030204" pitchFamily="34" charset="0"/>
            </a:endParaRPr>
          </a:p>
          <a:p>
            <a:r>
              <a:rPr lang="fr-BE" sz="1100" b="1" dirty="0">
                <a:solidFill>
                  <a:srgbClr val="006C68"/>
                </a:solidFill>
                <a:effectLst/>
                <a:latin typeface="Calibri Light" panose="020F0302020204030204" pitchFamily="34" charset="0"/>
                <a:ea typeface="Calibri" panose="020F0502020204030204" pitchFamily="34" charset="0"/>
                <a:cs typeface="Times New Roman" panose="02020603050405020304" pitchFamily="18" charset="0"/>
              </a:rPr>
              <a:t>T: </a:t>
            </a:r>
            <a:r>
              <a:rPr lang="fr-BE" sz="1100" dirty="0">
                <a:solidFill>
                  <a:srgbClr val="7C868D"/>
                </a:solidFill>
                <a:effectLst/>
                <a:latin typeface="Calibri Light" panose="020F0302020204030204" pitchFamily="34" charset="0"/>
                <a:ea typeface="Calibri" panose="020F0502020204030204" pitchFamily="34" charset="0"/>
                <a:cs typeface="Times New Roman" panose="02020603050405020304" pitchFamily="18" charset="0"/>
              </a:rPr>
              <a:t>+32 2 543 49 75</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p>
            <a:r>
              <a:rPr lang="fr-BE" sz="1100" b="1" dirty="0">
                <a:solidFill>
                  <a:srgbClr val="006C68"/>
                </a:solidFill>
                <a:effectLst/>
                <a:latin typeface="Calibri Light" panose="020F0302020204030204" pitchFamily="34" charset="0"/>
                <a:ea typeface="Calibri" panose="020F0502020204030204" pitchFamily="34" charset="0"/>
                <a:cs typeface="Times New Roman" panose="02020603050405020304" pitchFamily="18" charset="0"/>
              </a:rPr>
              <a:t>M: </a:t>
            </a:r>
            <a:r>
              <a:rPr lang="fr-BE" sz="1100" dirty="0">
                <a:solidFill>
                  <a:srgbClr val="7C868D"/>
                </a:solidFill>
                <a:effectLst/>
                <a:latin typeface="Calibri Light" panose="020F0302020204030204" pitchFamily="34" charset="0"/>
                <a:ea typeface="Calibri" panose="020F0502020204030204" pitchFamily="34" charset="0"/>
                <a:cs typeface="Times New Roman" panose="02020603050405020304" pitchFamily="18" charset="0"/>
              </a:rPr>
              <a:t>+32 478 61 08 60</a:t>
            </a:r>
            <a:endParaRPr lang="fr-BE" sz="1100" dirty="0">
              <a:effectLst/>
              <a:latin typeface="Calibri" panose="020F0502020204030204" pitchFamily="34" charset="0"/>
              <a:ea typeface="Calibri" panose="020F0502020204030204" pitchFamily="34" charset="0"/>
              <a:cs typeface="Times New Roman" panose="02020603050405020304" pitchFamily="18" charset="0"/>
            </a:endParaRPr>
          </a:p>
          <a:p>
            <a:r>
              <a:rPr lang="fr-BE" sz="1100" u="sng" dirty="0">
                <a:solidFill>
                  <a:srgbClr val="0563C1"/>
                </a:solidFill>
                <a:effectLst/>
                <a:latin typeface="Calibri Light" panose="020F0302020204030204" pitchFamily="34" charset="0"/>
                <a:ea typeface="Calibri" panose="020F0502020204030204" pitchFamily="34" charset="0"/>
                <a:cs typeface="Times New Roman" panose="02020603050405020304" pitchFamily="18" charset="0"/>
                <a:hlinkClick r:id="rId2"/>
              </a:rPr>
              <a:t>cecile.baijot@puilaetco.be</a:t>
            </a:r>
            <a:endParaRPr lang="en-GB" sz="1200" b="1" i="1" kern="0" dirty="0">
              <a:solidFill>
                <a:sysClr val="windowText" lastClr="000000"/>
              </a:solidFill>
              <a:latin typeface="Georgia"/>
            </a:endParaRPr>
          </a:p>
        </p:txBody>
      </p:sp>
      <p:pic>
        <p:nvPicPr>
          <p:cNvPr id="6" name="Picture 5">
            <a:extLst>
              <a:ext uri="{FF2B5EF4-FFF2-40B4-BE49-F238E27FC236}">
                <a16:creationId xmlns:a16="http://schemas.microsoft.com/office/drawing/2014/main" id="{B477990E-325B-4848-B548-31A1ED2EEFFE}"/>
              </a:ext>
            </a:extLst>
          </p:cNvPr>
          <p:cNvPicPr>
            <a:picLocks noChangeAspect="1"/>
          </p:cNvPicPr>
          <p:nvPr/>
        </p:nvPicPr>
        <p:blipFill>
          <a:blip r:embed="rId3"/>
          <a:stretch>
            <a:fillRect/>
          </a:stretch>
        </p:blipFill>
        <p:spPr>
          <a:xfrm>
            <a:off x="4786746" y="2875258"/>
            <a:ext cx="1080654" cy="1354217"/>
          </a:xfrm>
          <a:prstGeom prst="rect">
            <a:avLst/>
          </a:prstGeom>
        </p:spPr>
      </p:pic>
    </p:spTree>
    <p:extLst>
      <p:ext uri="{BB962C8B-B14F-4D97-AF65-F5344CB8AC3E}">
        <p14:creationId xmlns:p14="http://schemas.microsoft.com/office/powerpoint/2010/main" val="39468546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6FE8021-67A4-40A4-99EF-421836366103}"/>
              </a:ext>
            </a:extLst>
          </p:cNvPr>
          <p:cNvSpPr>
            <a:spLocks noGrp="1"/>
          </p:cNvSpPr>
          <p:nvPr>
            <p:ph type="title"/>
          </p:nvPr>
        </p:nvSpPr>
        <p:spPr/>
        <p:txBody>
          <a:bodyPr/>
          <a:lstStyle/>
          <a:p>
            <a:r>
              <a:rPr lang="fr-BE" dirty="0"/>
              <a:t>Annexe  </a:t>
            </a:r>
          </a:p>
        </p:txBody>
      </p:sp>
      <p:sp>
        <p:nvSpPr>
          <p:cNvPr id="56" name="TextBox 55">
            <a:extLst>
              <a:ext uri="{FF2B5EF4-FFF2-40B4-BE49-F238E27FC236}">
                <a16:creationId xmlns:a16="http://schemas.microsoft.com/office/drawing/2014/main" id="{9B37CCCF-0FD8-4092-8165-F4FC006731F6}"/>
              </a:ext>
            </a:extLst>
          </p:cNvPr>
          <p:cNvSpPr txBox="1"/>
          <p:nvPr/>
        </p:nvSpPr>
        <p:spPr>
          <a:xfrm>
            <a:off x="533400" y="598021"/>
            <a:ext cx="8153397" cy="3954929"/>
          </a:xfrm>
          <a:prstGeom prst="rect">
            <a:avLst/>
          </a:prstGeom>
          <a:noFill/>
          <a:ln w="15875">
            <a:solidFill>
              <a:schemeClr val="accent1"/>
            </a:solidFill>
          </a:ln>
        </p:spPr>
        <p:txBody>
          <a:bodyPr wrap="square" rtlCol="0">
            <a:spAutoFit/>
          </a:bodyPr>
          <a:lstStyle/>
          <a:p>
            <a:r>
              <a:rPr lang="fr-BE" sz="1100" i="1" dirty="0"/>
              <a:t>20.01.1959 - Convention entre la Belgique et la France, tendant à éviter les doubles impositions et à régler certaines autres questions en matière d'impôts sur les successions et de droits d'enregistrement </a:t>
            </a:r>
          </a:p>
          <a:p>
            <a:pPr lvl="0"/>
            <a:endParaRPr lang="fr-BE" sz="1100" b="1" i="1" dirty="0">
              <a:effectLst/>
              <a:latin typeface="Calibri" panose="020F0502020204030204" pitchFamily="34" charset="0"/>
              <a:ea typeface="Calibri" panose="020F0502020204030204" pitchFamily="34" charset="0"/>
            </a:endParaRPr>
          </a:p>
          <a:p>
            <a:r>
              <a:rPr lang="fr-BE" sz="900" i="1" dirty="0"/>
              <a:t>.</a:t>
            </a:r>
            <a:endParaRPr lang="fr-BE" sz="1100" b="1" i="1" dirty="0"/>
          </a:p>
          <a:p>
            <a:r>
              <a:rPr lang="fr-BE" sz="1100" b="1" i="1" dirty="0"/>
              <a:t>Article 4 </a:t>
            </a:r>
            <a:endParaRPr lang="fr-BE" sz="1100" i="1" dirty="0"/>
          </a:p>
          <a:p>
            <a:r>
              <a:rPr lang="fr-BE" sz="1100" i="1" dirty="0"/>
              <a:t>Les biens immeubles sont imposables dans l'État où ils sont situés ; les droits immobiliers sont imposables dans l'État où sont situés les immeubles auxquels ces droits s'appliquent. </a:t>
            </a:r>
          </a:p>
          <a:p>
            <a:r>
              <a:rPr lang="fr-BE" sz="1100" i="1" dirty="0"/>
              <a:t>Le caractère immobilier d'un bien ou d'une droit est déterminé d'après la législation de l'État dans lequel est situé le bien considéré ou le bien sur lequel porte le droit envisagé. N'ont pas ce caractère les créances de toute nature garanties par une hypothèque ou un privilège sur immeubles.</a:t>
            </a:r>
            <a:r>
              <a:rPr lang="fr-BE" sz="1100" b="1" i="1" dirty="0"/>
              <a:t> </a:t>
            </a:r>
            <a:endParaRPr lang="fr-BE" sz="1100" i="1" dirty="0"/>
          </a:p>
          <a:p>
            <a:r>
              <a:rPr lang="fr-BE" sz="1100" b="1" i="1" dirty="0"/>
              <a:t>Article 5</a:t>
            </a:r>
          </a:p>
          <a:p>
            <a:r>
              <a:rPr lang="fr-BE" sz="1100" b="1" i="1" dirty="0"/>
              <a:t>Les fonds de commerce, y compris le droit au bail, le matériel affecté à leur exploitation et les marchandises en dépendant, sont imposables dans l'État où a eu lieu l'immatriculation au registre du commerce. </a:t>
            </a:r>
          </a:p>
          <a:p>
            <a:r>
              <a:rPr lang="fr-BE" sz="1100" b="1" i="1" dirty="0"/>
              <a:t>Article 6</a:t>
            </a:r>
          </a:p>
          <a:p>
            <a:r>
              <a:rPr lang="fr-BE" sz="1100" b="1" i="1" dirty="0"/>
              <a:t>Les navires, bateaux et aéronefs sont imposables dans l'État où ils ont été immatriculés.</a:t>
            </a:r>
            <a:endParaRPr lang="fr-BE" sz="1100" i="1" dirty="0"/>
          </a:p>
          <a:p>
            <a:r>
              <a:rPr lang="fr-BE" sz="1100" b="1" i="1" dirty="0"/>
              <a:t>Article 7 </a:t>
            </a:r>
            <a:endParaRPr lang="fr-BE" sz="1100" i="1" dirty="0"/>
          </a:p>
          <a:p>
            <a:r>
              <a:rPr lang="fr-BE" sz="1100" i="1" dirty="0"/>
              <a:t>Les biens meubles corporels autres que ceux visés aux articles 5 et 6 sont soumis à l'impôt dans l'État où ils se trouvent effectivement à la date du décès. </a:t>
            </a:r>
          </a:p>
          <a:p>
            <a:r>
              <a:rPr lang="fr-BE" sz="1100" i="1" dirty="0"/>
              <a:t>Sont notamment compris dans des biens meubles corporels, les billets de banque et autres espèces monétaires ayant cours légal au lieu de leurs émission.</a:t>
            </a:r>
            <a:r>
              <a:rPr lang="fr-BE" sz="1100" b="1" i="1" dirty="0"/>
              <a:t> </a:t>
            </a:r>
            <a:endParaRPr lang="fr-BE" sz="1100" i="1" dirty="0"/>
          </a:p>
          <a:p>
            <a:r>
              <a:rPr lang="fr-BE" sz="1100" b="1" i="1" dirty="0"/>
              <a:t>Article 8 </a:t>
            </a:r>
            <a:endParaRPr lang="fr-BE" sz="1100" i="1" dirty="0"/>
          </a:p>
          <a:p>
            <a:r>
              <a:rPr lang="fr-BE" sz="1100" i="1" dirty="0"/>
              <a:t>Les biens autres que ceux visés aux articles 4 à 7 ne sont imposables </a:t>
            </a:r>
            <a:r>
              <a:rPr lang="fr-BE" sz="1100" b="1" i="1" dirty="0"/>
              <a:t>que dans l'État où le défunt avait son domicile au moment de son décès.</a:t>
            </a:r>
            <a:endParaRPr lang="fr-BE" sz="1100" dirty="0">
              <a:solidFill>
                <a:srgbClr val="FF0000"/>
              </a:solidFill>
            </a:endParaRPr>
          </a:p>
        </p:txBody>
      </p:sp>
    </p:spTree>
    <p:extLst>
      <p:ext uri="{BB962C8B-B14F-4D97-AF65-F5344CB8AC3E}">
        <p14:creationId xmlns:p14="http://schemas.microsoft.com/office/powerpoint/2010/main" val="352615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B1B5C-9003-4AFF-BE92-08F8E346FE1D}"/>
              </a:ext>
            </a:extLst>
          </p:cNvPr>
          <p:cNvSpPr>
            <a:spLocks noGrp="1"/>
          </p:cNvSpPr>
          <p:nvPr>
            <p:ph type="ctrTitle"/>
          </p:nvPr>
        </p:nvSpPr>
        <p:spPr/>
        <p:txBody>
          <a:bodyPr/>
          <a:lstStyle/>
          <a:p>
            <a:pPr>
              <a:buClr>
                <a:schemeClr val="accent6">
                  <a:lumMod val="50000"/>
                </a:schemeClr>
              </a:buClr>
            </a:pPr>
            <a:r>
              <a:rPr lang="fr-BE" sz="2000" b="1" dirty="0"/>
              <a:t>Vue générale</a:t>
            </a:r>
          </a:p>
        </p:txBody>
      </p:sp>
      <p:sp>
        <p:nvSpPr>
          <p:cNvPr id="3" name="Subtitle 2">
            <a:extLst>
              <a:ext uri="{FF2B5EF4-FFF2-40B4-BE49-F238E27FC236}">
                <a16:creationId xmlns:a16="http://schemas.microsoft.com/office/drawing/2014/main" id="{D91D5F38-FB17-45E6-A6BE-1F75C185FB85}"/>
              </a:ext>
            </a:extLst>
          </p:cNvPr>
          <p:cNvSpPr>
            <a:spLocks noGrp="1"/>
          </p:cNvSpPr>
          <p:nvPr>
            <p:ph type="subTitle" idx="1"/>
          </p:nvPr>
        </p:nvSpPr>
        <p:spPr/>
        <p:txBody>
          <a:bodyPr/>
          <a:lstStyle/>
          <a:p>
            <a:endParaRPr lang="fr-BE" dirty="0"/>
          </a:p>
        </p:txBody>
      </p:sp>
    </p:spTree>
    <p:extLst>
      <p:ext uri="{BB962C8B-B14F-4D97-AF65-F5344CB8AC3E}">
        <p14:creationId xmlns:p14="http://schemas.microsoft.com/office/powerpoint/2010/main" val="677784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7117C-DBC9-4894-AA82-EF0C699342E9}"/>
              </a:ext>
            </a:extLst>
          </p:cNvPr>
          <p:cNvSpPr>
            <a:spLocks noGrp="1"/>
          </p:cNvSpPr>
          <p:nvPr>
            <p:ph type="title"/>
          </p:nvPr>
        </p:nvSpPr>
        <p:spPr/>
        <p:txBody>
          <a:bodyPr/>
          <a:lstStyle/>
          <a:p>
            <a:r>
              <a:rPr lang="fr-BE" dirty="0"/>
              <a:t>Vue GENERALE : Belgique</a:t>
            </a:r>
          </a:p>
        </p:txBody>
      </p:sp>
      <p:sp>
        <p:nvSpPr>
          <p:cNvPr id="3" name="Text Placeholder 2">
            <a:extLst>
              <a:ext uri="{FF2B5EF4-FFF2-40B4-BE49-F238E27FC236}">
                <a16:creationId xmlns:a16="http://schemas.microsoft.com/office/drawing/2014/main" id="{421F6E02-626E-4286-B09F-25C9CEEED11F}"/>
              </a:ext>
            </a:extLst>
          </p:cNvPr>
          <p:cNvSpPr>
            <a:spLocks noGrp="1"/>
          </p:cNvSpPr>
          <p:nvPr>
            <p:ph type="body" sz="quarter" idx="10"/>
          </p:nvPr>
        </p:nvSpPr>
        <p:spPr>
          <a:xfrm>
            <a:off x="990600" y="514350"/>
            <a:ext cx="6858000" cy="381000"/>
          </a:xfrm>
        </p:spPr>
        <p:txBody>
          <a:bodyPr lIns="216000" rIns="216000">
            <a:normAutofit fontScale="92500" lnSpcReduction="20000"/>
          </a:bodyPr>
          <a:lstStyle/>
          <a:p>
            <a:pPr marL="0" indent="0" algn="ctr">
              <a:spcBef>
                <a:spcPts val="200"/>
              </a:spcBef>
              <a:buNone/>
            </a:pPr>
            <a:r>
              <a:rPr lang="fr-BE" sz="1800" b="0" dirty="0">
                <a:solidFill>
                  <a:schemeClr val="accent1"/>
                </a:solidFill>
                <a:effectLst/>
                <a:latin typeface="Baskerville Old Face" panose="02020602080505020303" pitchFamily="18" charset="0"/>
                <a:ea typeface="Times New Roman" panose="02020603050405020304" pitchFamily="18" charset="0"/>
                <a:cs typeface="Times New Roman" panose="02020603050405020304" pitchFamily="18" charset="0"/>
              </a:rPr>
              <a:t>Tarif des taux en ligne directe </a:t>
            </a:r>
            <a:r>
              <a:rPr lang="fr-BE" sz="1400" b="0" dirty="0">
                <a:solidFill>
                  <a:schemeClr val="accent1"/>
                </a:solidFill>
                <a:effectLst/>
                <a:latin typeface="Baskerville Old Face" panose="02020602080505020303" pitchFamily="18" charset="0"/>
                <a:ea typeface="Times New Roman" panose="02020603050405020304" pitchFamily="18" charset="0"/>
                <a:cs typeface="Times New Roman" panose="02020603050405020304" pitchFamily="18" charset="0"/>
              </a:rPr>
              <a:t>= partenaire + enfants et petits-enfants </a:t>
            </a:r>
          </a:p>
          <a:p>
            <a:endParaRPr lang="fr-BE" dirty="0"/>
          </a:p>
        </p:txBody>
      </p:sp>
      <p:graphicFrame>
        <p:nvGraphicFramePr>
          <p:cNvPr id="5" name="Table 4">
            <a:extLst>
              <a:ext uri="{FF2B5EF4-FFF2-40B4-BE49-F238E27FC236}">
                <a16:creationId xmlns:a16="http://schemas.microsoft.com/office/drawing/2014/main" id="{D290C9DE-8B6C-4F54-ABEA-50E344FA6E85}"/>
              </a:ext>
            </a:extLst>
          </p:cNvPr>
          <p:cNvGraphicFramePr>
            <a:graphicFrameLocks noGrp="1"/>
          </p:cNvGraphicFramePr>
          <p:nvPr>
            <p:extLst>
              <p:ext uri="{D42A27DB-BD31-4B8C-83A1-F6EECF244321}">
                <p14:modId xmlns:p14="http://schemas.microsoft.com/office/powerpoint/2010/main" val="2193582656"/>
              </p:ext>
            </p:extLst>
          </p:nvPr>
        </p:nvGraphicFramePr>
        <p:xfrm>
          <a:off x="4571999" y="819150"/>
          <a:ext cx="3733802" cy="2170960"/>
        </p:xfrm>
        <a:graphic>
          <a:graphicData uri="http://schemas.openxmlformats.org/drawingml/2006/table">
            <a:tbl>
              <a:tblPr firstRow="1" firstCol="1" bandRow="1">
                <a:tableStyleId>{5940675A-B579-460E-94D1-54222C63F5DA}</a:tableStyleId>
              </a:tblPr>
              <a:tblGrid>
                <a:gridCol w="903208">
                  <a:extLst>
                    <a:ext uri="{9D8B030D-6E8A-4147-A177-3AD203B41FA5}">
                      <a16:colId xmlns:a16="http://schemas.microsoft.com/office/drawing/2014/main" val="1281766181"/>
                    </a:ext>
                  </a:extLst>
                </a:gridCol>
                <a:gridCol w="835762">
                  <a:extLst>
                    <a:ext uri="{9D8B030D-6E8A-4147-A177-3AD203B41FA5}">
                      <a16:colId xmlns:a16="http://schemas.microsoft.com/office/drawing/2014/main" val="1184955273"/>
                    </a:ext>
                  </a:extLst>
                </a:gridCol>
                <a:gridCol w="693536">
                  <a:extLst>
                    <a:ext uri="{9D8B030D-6E8A-4147-A177-3AD203B41FA5}">
                      <a16:colId xmlns:a16="http://schemas.microsoft.com/office/drawing/2014/main" val="26203901"/>
                    </a:ext>
                  </a:extLst>
                </a:gridCol>
                <a:gridCol w="1301296">
                  <a:extLst>
                    <a:ext uri="{9D8B030D-6E8A-4147-A177-3AD203B41FA5}">
                      <a16:colId xmlns:a16="http://schemas.microsoft.com/office/drawing/2014/main" val="3053672836"/>
                    </a:ext>
                  </a:extLst>
                </a:gridCol>
              </a:tblGrid>
              <a:tr h="237708">
                <a:tc gridSpan="4">
                  <a:txBody>
                    <a:bodyPr/>
                    <a:lstStyle/>
                    <a:p>
                      <a:pPr algn="ctr">
                        <a:spcBef>
                          <a:spcPts val="200"/>
                        </a:spcBef>
                        <a:spcAft>
                          <a:spcPts val="0"/>
                        </a:spcAft>
                      </a:pPr>
                      <a:r>
                        <a:rPr lang="fr-BE" sz="800" b="1" dirty="0">
                          <a:solidFill>
                            <a:schemeClr val="accent1"/>
                          </a:solidFill>
                          <a:effectLst/>
                          <a:latin typeface="+mn-lt"/>
                        </a:rPr>
                        <a:t>Région Bruxelles Capitale</a:t>
                      </a:r>
                      <a:endParaRPr lang="fr-BE" sz="800" b="1" dirty="0">
                        <a:solidFill>
                          <a:schemeClr val="accent1"/>
                        </a:solidFill>
                        <a:effectLst/>
                        <a:latin typeface="+mn-lt"/>
                        <a:ea typeface="Times New Roman" panose="02020603050405020304" pitchFamily="18" charset="0"/>
                        <a:cs typeface="Times New Roman" panose="02020603050405020304" pitchFamily="18" charset="0"/>
                      </a:endParaRPr>
                    </a:p>
                  </a:txBody>
                  <a:tcPr marL="68580" marR="68580" marT="0" marB="0">
                    <a:solidFill>
                      <a:srgbClr val="FFE4C9"/>
                    </a:solidFill>
                  </a:tcPr>
                </a:tc>
                <a:tc hMerge="1">
                  <a:txBody>
                    <a:bodyPr/>
                    <a:lstStyle/>
                    <a:p>
                      <a:endParaRPr lang="fr-BE"/>
                    </a:p>
                  </a:txBody>
                  <a:tcPr/>
                </a:tc>
                <a:tc hMerge="1">
                  <a:txBody>
                    <a:bodyPr/>
                    <a:lstStyle/>
                    <a:p>
                      <a:pPr algn="l">
                        <a:spcBef>
                          <a:spcPts val="200"/>
                        </a:spcBef>
                        <a:spcAft>
                          <a:spcPts val="0"/>
                        </a:spcAft>
                      </a:pPr>
                      <a:endParaRPr lang="fr-BE" sz="115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l">
                        <a:spcBef>
                          <a:spcPts val="200"/>
                        </a:spcBef>
                        <a:spcAft>
                          <a:spcPts val="0"/>
                        </a:spcAft>
                      </a:pPr>
                      <a:endParaRPr lang="fr-BE" sz="115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100420075"/>
                  </a:ext>
                </a:extLst>
              </a:tr>
              <a:tr h="475408">
                <a:tc gridSpan="2">
                  <a:txBody>
                    <a:bodyPr/>
                    <a:lstStyle/>
                    <a:p>
                      <a:pPr algn="l">
                        <a:spcBef>
                          <a:spcPts val="200"/>
                        </a:spcBef>
                        <a:spcAft>
                          <a:spcPts val="0"/>
                        </a:spcAft>
                      </a:pPr>
                      <a:r>
                        <a:rPr lang="fr-BE" sz="800" dirty="0">
                          <a:effectLst/>
                          <a:latin typeface="+mn-lt"/>
                        </a:rPr>
                        <a:t>Tranches d’imposition en €</a:t>
                      </a:r>
                      <a:endParaRPr lang="fr-BE" sz="800" dirty="0">
                        <a:effectLst/>
                        <a:latin typeface="+mn-lt"/>
                        <a:ea typeface="Times New Roman" panose="02020603050405020304" pitchFamily="18" charset="0"/>
                        <a:cs typeface="Times New Roman" panose="02020603050405020304" pitchFamily="18" charset="0"/>
                      </a:endParaRPr>
                    </a:p>
                  </a:txBody>
                  <a:tcPr marL="68580" marR="68580" marT="0" marB="0">
                    <a:solidFill>
                      <a:srgbClr val="FFE4C9"/>
                    </a:solidFill>
                  </a:tcPr>
                </a:tc>
                <a:tc hMerge="1">
                  <a:txBody>
                    <a:bodyPr/>
                    <a:lstStyle/>
                    <a:p>
                      <a:endParaRPr lang="fr-BE"/>
                    </a:p>
                  </a:txBody>
                  <a:tcPr/>
                </a:tc>
                <a:tc>
                  <a:txBody>
                    <a:bodyPr/>
                    <a:lstStyle/>
                    <a:p>
                      <a:pPr algn="l">
                        <a:spcBef>
                          <a:spcPts val="200"/>
                        </a:spcBef>
                        <a:spcAft>
                          <a:spcPts val="0"/>
                        </a:spcAft>
                      </a:pPr>
                      <a:r>
                        <a:rPr lang="fr-BE" sz="800" dirty="0">
                          <a:effectLst/>
                          <a:latin typeface="+mn-lt"/>
                        </a:rPr>
                        <a:t>Taux par tranche</a:t>
                      </a:r>
                      <a:endParaRPr lang="fr-BE" sz="800" dirty="0">
                        <a:effectLst/>
                        <a:latin typeface="+mn-lt"/>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l">
                        <a:spcBef>
                          <a:spcPts val="200"/>
                        </a:spcBef>
                        <a:spcAft>
                          <a:spcPts val="0"/>
                        </a:spcAft>
                      </a:pPr>
                      <a:r>
                        <a:rPr lang="fr-BE" sz="800" dirty="0">
                          <a:effectLst/>
                          <a:latin typeface="+mn-lt"/>
                        </a:rPr>
                        <a:t>Total des droits sur les tranches </a:t>
                      </a:r>
                      <a:r>
                        <a:rPr lang="fr-BE" sz="800" dirty="0" err="1">
                          <a:effectLst/>
                          <a:latin typeface="+mn-lt"/>
                        </a:rPr>
                        <a:t>préc</a:t>
                      </a:r>
                      <a:r>
                        <a:rPr lang="fr-BE" sz="800" dirty="0">
                          <a:effectLst/>
                          <a:latin typeface="+mn-lt"/>
                        </a:rPr>
                        <a:t>. </a:t>
                      </a:r>
                      <a:endParaRPr lang="fr-BE" sz="800" dirty="0">
                        <a:effectLst/>
                        <a:latin typeface="+mn-lt"/>
                        <a:ea typeface="Times New Roman" panose="02020603050405020304" pitchFamily="18" charset="0"/>
                        <a:cs typeface="Times New Roman" panose="02020603050405020304" pitchFamily="18" charset="0"/>
                      </a:endParaRPr>
                    </a:p>
                  </a:txBody>
                  <a:tcPr marL="68580" marR="68580" marT="0" marB="0">
                    <a:solidFill>
                      <a:srgbClr val="FFE4C9"/>
                    </a:solidFill>
                  </a:tcPr>
                </a:tc>
                <a:extLst>
                  <a:ext uri="{0D108BD9-81ED-4DB2-BD59-A6C34878D82A}">
                    <a16:rowId xmlns:a16="http://schemas.microsoft.com/office/drawing/2014/main" val="595243595"/>
                  </a:ext>
                </a:extLst>
              </a:tr>
              <a:tr h="201284">
                <a:tc>
                  <a:txBody>
                    <a:bodyPr/>
                    <a:lstStyle/>
                    <a:p>
                      <a:pPr algn="l">
                        <a:spcBef>
                          <a:spcPts val="200"/>
                        </a:spcBef>
                        <a:spcAft>
                          <a:spcPts val="0"/>
                        </a:spcAft>
                      </a:pPr>
                      <a:r>
                        <a:rPr lang="fr-BE" sz="800" dirty="0">
                          <a:effectLst/>
                          <a:latin typeface="+mn-lt"/>
                        </a:rPr>
                        <a:t>0,01</a:t>
                      </a:r>
                      <a:endParaRPr lang="fr-BE" sz="800" dirty="0">
                        <a:effectLst/>
                        <a:latin typeface="+mn-lt"/>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l">
                        <a:spcBef>
                          <a:spcPts val="200"/>
                        </a:spcBef>
                        <a:spcAft>
                          <a:spcPts val="0"/>
                        </a:spcAft>
                      </a:pPr>
                      <a:r>
                        <a:rPr lang="fr-BE" sz="800" dirty="0">
                          <a:effectLst/>
                          <a:latin typeface="+mn-lt"/>
                        </a:rPr>
                        <a:t>50 000</a:t>
                      </a:r>
                      <a:endParaRPr lang="fr-BE" sz="800" dirty="0">
                        <a:effectLst/>
                        <a:latin typeface="+mn-lt"/>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l">
                        <a:spcBef>
                          <a:spcPts val="200"/>
                        </a:spcBef>
                        <a:spcAft>
                          <a:spcPts val="0"/>
                        </a:spcAft>
                      </a:pPr>
                      <a:r>
                        <a:rPr lang="fr-BE" sz="800" dirty="0">
                          <a:effectLst/>
                          <a:latin typeface="+mn-lt"/>
                        </a:rPr>
                        <a:t>3 %</a:t>
                      </a:r>
                      <a:endParaRPr lang="fr-BE" sz="800" dirty="0">
                        <a:effectLst/>
                        <a:latin typeface="+mn-lt"/>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endParaRPr lang="fr-BE" sz="800" dirty="0">
                        <a:effectLst/>
                        <a:latin typeface="+mn-lt"/>
                      </a:endParaRPr>
                    </a:p>
                  </a:txBody>
                  <a:tcPr marL="68580" marR="68580" marT="0" marB="0">
                    <a:solidFill>
                      <a:schemeClr val="bg1"/>
                    </a:solidFill>
                  </a:tcPr>
                </a:tc>
                <a:extLst>
                  <a:ext uri="{0D108BD9-81ED-4DB2-BD59-A6C34878D82A}">
                    <a16:rowId xmlns:a16="http://schemas.microsoft.com/office/drawing/2014/main" val="3724708198"/>
                  </a:ext>
                </a:extLst>
              </a:tr>
              <a:tr h="237708">
                <a:tc>
                  <a:txBody>
                    <a:bodyPr/>
                    <a:lstStyle/>
                    <a:p>
                      <a:pPr algn="l">
                        <a:spcBef>
                          <a:spcPts val="200"/>
                        </a:spcBef>
                        <a:spcAft>
                          <a:spcPts val="0"/>
                        </a:spcAft>
                      </a:pPr>
                      <a:r>
                        <a:rPr lang="fr-BE" sz="800" dirty="0">
                          <a:effectLst/>
                          <a:latin typeface="+mn-lt"/>
                        </a:rPr>
                        <a:t>50 000,01</a:t>
                      </a:r>
                      <a:endParaRPr lang="fr-BE" sz="800" dirty="0">
                        <a:effectLst/>
                        <a:latin typeface="+mn-lt"/>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l">
                        <a:spcBef>
                          <a:spcPts val="200"/>
                        </a:spcBef>
                        <a:spcAft>
                          <a:spcPts val="0"/>
                        </a:spcAft>
                      </a:pPr>
                      <a:r>
                        <a:rPr lang="fr-BE" sz="800" dirty="0">
                          <a:effectLst/>
                          <a:latin typeface="+mn-lt"/>
                        </a:rPr>
                        <a:t>100 000</a:t>
                      </a:r>
                      <a:endParaRPr lang="fr-BE" sz="800" dirty="0">
                        <a:effectLst/>
                        <a:latin typeface="+mn-lt"/>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l">
                        <a:spcBef>
                          <a:spcPts val="200"/>
                        </a:spcBef>
                        <a:spcAft>
                          <a:spcPts val="0"/>
                        </a:spcAft>
                      </a:pPr>
                      <a:r>
                        <a:rPr lang="fr-BE" sz="800" dirty="0">
                          <a:effectLst/>
                          <a:latin typeface="+mn-lt"/>
                        </a:rPr>
                        <a:t>8 %</a:t>
                      </a:r>
                      <a:endParaRPr lang="fr-BE" sz="800" dirty="0">
                        <a:effectLst/>
                        <a:latin typeface="+mn-lt"/>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l">
                        <a:spcBef>
                          <a:spcPts val="200"/>
                        </a:spcBef>
                        <a:spcAft>
                          <a:spcPts val="0"/>
                        </a:spcAft>
                      </a:pPr>
                      <a:r>
                        <a:rPr lang="fr-BE" sz="800" dirty="0">
                          <a:effectLst/>
                          <a:latin typeface="+mn-lt"/>
                        </a:rPr>
                        <a:t>1 500 €</a:t>
                      </a:r>
                      <a:endParaRPr lang="fr-BE" sz="800" dirty="0">
                        <a:effectLst/>
                        <a:latin typeface="+mn-lt"/>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521050107"/>
                  </a:ext>
                </a:extLst>
              </a:tr>
              <a:tr h="237708">
                <a:tc>
                  <a:txBody>
                    <a:bodyPr/>
                    <a:lstStyle/>
                    <a:p>
                      <a:pPr algn="l">
                        <a:spcBef>
                          <a:spcPts val="200"/>
                        </a:spcBef>
                        <a:spcAft>
                          <a:spcPts val="0"/>
                        </a:spcAft>
                      </a:pPr>
                      <a:r>
                        <a:rPr lang="fr-BE" sz="800" dirty="0">
                          <a:effectLst/>
                          <a:latin typeface="+mn-lt"/>
                        </a:rPr>
                        <a:t>100 000,01</a:t>
                      </a:r>
                      <a:endParaRPr lang="fr-BE" sz="800" dirty="0">
                        <a:effectLst/>
                        <a:latin typeface="+mn-lt"/>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l">
                        <a:spcBef>
                          <a:spcPts val="200"/>
                        </a:spcBef>
                        <a:spcAft>
                          <a:spcPts val="0"/>
                        </a:spcAft>
                      </a:pPr>
                      <a:r>
                        <a:rPr lang="fr-BE" sz="800" dirty="0">
                          <a:effectLst/>
                          <a:latin typeface="+mn-lt"/>
                        </a:rPr>
                        <a:t>175 000</a:t>
                      </a:r>
                      <a:endParaRPr lang="fr-BE" sz="800" dirty="0">
                        <a:effectLst/>
                        <a:latin typeface="+mn-lt"/>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l">
                        <a:spcBef>
                          <a:spcPts val="200"/>
                        </a:spcBef>
                        <a:spcAft>
                          <a:spcPts val="0"/>
                        </a:spcAft>
                      </a:pPr>
                      <a:r>
                        <a:rPr lang="fr-BE" sz="800" dirty="0">
                          <a:effectLst/>
                          <a:latin typeface="+mn-lt"/>
                        </a:rPr>
                        <a:t>9 %</a:t>
                      </a:r>
                      <a:endParaRPr lang="fr-BE" sz="800" dirty="0">
                        <a:effectLst/>
                        <a:latin typeface="+mn-lt"/>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l">
                        <a:spcBef>
                          <a:spcPts val="200"/>
                        </a:spcBef>
                        <a:spcAft>
                          <a:spcPts val="0"/>
                        </a:spcAft>
                      </a:pPr>
                      <a:r>
                        <a:rPr lang="fr-BE" sz="800" dirty="0">
                          <a:effectLst/>
                          <a:latin typeface="+mn-lt"/>
                        </a:rPr>
                        <a:t>5 500 €</a:t>
                      </a:r>
                      <a:endParaRPr lang="fr-BE" sz="800" dirty="0">
                        <a:effectLst/>
                        <a:latin typeface="+mn-lt"/>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4074886590"/>
                  </a:ext>
                </a:extLst>
              </a:tr>
              <a:tr h="237708">
                <a:tc>
                  <a:txBody>
                    <a:bodyPr/>
                    <a:lstStyle/>
                    <a:p>
                      <a:pPr algn="l">
                        <a:spcBef>
                          <a:spcPts val="200"/>
                        </a:spcBef>
                        <a:spcAft>
                          <a:spcPts val="0"/>
                        </a:spcAft>
                      </a:pPr>
                      <a:r>
                        <a:rPr lang="fr-BE" sz="800" dirty="0">
                          <a:effectLst/>
                          <a:latin typeface="+mn-lt"/>
                        </a:rPr>
                        <a:t>175 000,01</a:t>
                      </a:r>
                      <a:endParaRPr lang="fr-BE" sz="800" dirty="0">
                        <a:effectLst/>
                        <a:latin typeface="+mn-lt"/>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l">
                        <a:spcBef>
                          <a:spcPts val="200"/>
                        </a:spcBef>
                        <a:spcAft>
                          <a:spcPts val="0"/>
                        </a:spcAft>
                      </a:pPr>
                      <a:r>
                        <a:rPr lang="fr-BE" sz="800" dirty="0">
                          <a:effectLst/>
                          <a:latin typeface="+mn-lt"/>
                        </a:rPr>
                        <a:t>250 000</a:t>
                      </a:r>
                      <a:endParaRPr lang="fr-BE" sz="800" dirty="0">
                        <a:effectLst/>
                        <a:latin typeface="+mn-lt"/>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l">
                        <a:spcBef>
                          <a:spcPts val="200"/>
                        </a:spcBef>
                        <a:spcAft>
                          <a:spcPts val="0"/>
                        </a:spcAft>
                      </a:pPr>
                      <a:r>
                        <a:rPr lang="fr-BE" sz="800" dirty="0">
                          <a:effectLst/>
                          <a:latin typeface="+mn-lt"/>
                        </a:rPr>
                        <a:t>18 %</a:t>
                      </a:r>
                      <a:endParaRPr lang="fr-BE" sz="800" dirty="0">
                        <a:effectLst/>
                        <a:latin typeface="+mn-lt"/>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l">
                        <a:spcBef>
                          <a:spcPts val="200"/>
                        </a:spcBef>
                        <a:spcAft>
                          <a:spcPts val="0"/>
                        </a:spcAft>
                      </a:pPr>
                      <a:r>
                        <a:rPr lang="fr-BE" sz="800" dirty="0">
                          <a:effectLst/>
                          <a:latin typeface="+mn-lt"/>
                        </a:rPr>
                        <a:t>12 250 €</a:t>
                      </a:r>
                      <a:endParaRPr lang="fr-BE" sz="800" dirty="0">
                        <a:effectLst/>
                        <a:latin typeface="+mn-lt"/>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1304009091"/>
                  </a:ext>
                </a:extLst>
              </a:tr>
              <a:tr h="268383">
                <a:tc>
                  <a:txBody>
                    <a:bodyPr/>
                    <a:lstStyle/>
                    <a:p>
                      <a:pPr algn="l">
                        <a:spcBef>
                          <a:spcPts val="200"/>
                        </a:spcBef>
                        <a:spcAft>
                          <a:spcPts val="0"/>
                        </a:spcAft>
                      </a:pPr>
                      <a:r>
                        <a:rPr lang="fr-BE" sz="800" dirty="0">
                          <a:effectLst/>
                          <a:latin typeface="+mn-lt"/>
                        </a:rPr>
                        <a:t>250 000,01</a:t>
                      </a:r>
                      <a:endParaRPr lang="fr-BE" sz="800" dirty="0">
                        <a:effectLst/>
                        <a:latin typeface="+mn-lt"/>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l">
                        <a:spcBef>
                          <a:spcPts val="200"/>
                        </a:spcBef>
                        <a:spcAft>
                          <a:spcPts val="0"/>
                        </a:spcAft>
                      </a:pPr>
                      <a:r>
                        <a:rPr lang="fr-BE" sz="800" dirty="0">
                          <a:effectLst/>
                          <a:latin typeface="+mn-lt"/>
                        </a:rPr>
                        <a:t>500 000</a:t>
                      </a:r>
                      <a:endParaRPr lang="fr-BE" sz="800" dirty="0">
                        <a:effectLst/>
                        <a:latin typeface="+mn-lt"/>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l">
                        <a:spcBef>
                          <a:spcPts val="200"/>
                        </a:spcBef>
                        <a:spcAft>
                          <a:spcPts val="0"/>
                        </a:spcAft>
                      </a:pPr>
                      <a:r>
                        <a:rPr lang="fr-BE" sz="800" dirty="0">
                          <a:effectLst/>
                          <a:latin typeface="+mn-lt"/>
                        </a:rPr>
                        <a:t>24 %</a:t>
                      </a:r>
                      <a:endParaRPr lang="fr-BE" sz="800" dirty="0">
                        <a:effectLst/>
                        <a:latin typeface="+mn-lt"/>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l">
                        <a:spcBef>
                          <a:spcPts val="200"/>
                        </a:spcBef>
                        <a:spcAft>
                          <a:spcPts val="0"/>
                        </a:spcAft>
                      </a:pPr>
                      <a:r>
                        <a:rPr lang="fr-BE" sz="800" dirty="0">
                          <a:effectLst/>
                          <a:latin typeface="+mn-lt"/>
                        </a:rPr>
                        <a:t>25 750 €</a:t>
                      </a:r>
                      <a:endParaRPr lang="fr-BE" sz="800" dirty="0">
                        <a:effectLst/>
                        <a:latin typeface="+mn-lt"/>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92359789"/>
                  </a:ext>
                </a:extLst>
              </a:tr>
              <a:tr h="275053">
                <a:tc gridSpan="2">
                  <a:txBody>
                    <a:bodyPr/>
                    <a:lstStyle/>
                    <a:p>
                      <a:pPr algn="l">
                        <a:spcBef>
                          <a:spcPts val="200"/>
                        </a:spcBef>
                        <a:spcAft>
                          <a:spcPts val="0"/>
                        </a:spcAft>
                      </a:pPr>
                      <a:r>
                        <a:rPr lang="fr-BE" sz="800" b="1" dirty="0">
                          <a:solidFill>
                            <a:srgbClr val="C00000"/>
                          </a:solidFill>
                          <a:effectLst/>
                          <a:latin typeface="+mn-lt"/>
                        </a:rPr>
                        <a:t>Au delà de 500 000</a:t>
                      </a:r>
                      <a:endParaRPr lang="fr-BE" sz="800" b="1" dirty="0">
                        <a:solidFill>
                          <a:srgbClr val="C00000"/>
                        </a:solidFill>
                        <a:effectLst/>
                        <a:latin typeface="+mn-lt"/>
                        <a:ea typeface="Times New Roman" panose="02020603050405020304" pitchFamily="18" charset="0"/>
                        <a:cs typeface="Times New Roman" panose="02020603050405020304" pitchFamily="18" charset="0"/>
                      </a:endParaRPr>
                    </a:p>
                  </a:txBody>
                  <a:tcPr marL="68580" marR="68580" marT="0" marB="0">
                    <a:solidFill>
                      <a:srgbClr val="FFE4C9"/>
                    </a:solidFill>
                  </a:tcPr>
                </a:tc>
                <a:tc hMerge="1">
                  <a:txBody>
                    <a:bodyPr/>
                    <a:lstStyle/>
                    <a:p>
                      <a:endParaRPr lang="fr-BE"/>
                    </a:p>
                  </a:txBody>
                  <a:tcPr/>
                </a:tc>
                <a:tc>
                  <a:txBody>
                    <a:bodyPr/>
                    <a:lstStyle/>
                    <a:p>
                      <a:pPr algn="l">
                        <a:spcBef>
                          <a:spcPts val="200"/>
                        </a:spcBef>
                        <a:spcAft>
                          <a:spcPts val="0"/>
                        </a:spcAft>
                      </a:pPr>
                      <a:r>
                        <a:rPr lang="fr-BE" sz="800" b="1" dirty="0">
                          <a:solidFill>
                            <a:srgbClr val="C00000"/>
                          </a:solidFill>
                          <a:effectLst/>
                          <a:latin typeface="+mn-lt"/>
                        </a:rPr>
                        <a:t>30 %</a:t>
                      </a:r>
                      <a:endParaRPr lang="fr-BE" sz="800" b="1" dirty="0">
                        <a:solidFill>
                          <a:srgbClr val="C00000"/>
                        </a:solidFill>
                        <a:effectLst/>
                        <a:latin typeface="+mn-lt"/>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l">
                        <a:spcBef>
                          <a:spcPts val="200"/>
                        </a:spcBef>
                        <a:spcAft>
                          <a:spcPts val="0"/>
                        </a:spcAft>
                      </a:pPr>
                      <a:r>
                        <a:rPr lang="fr-BE" sz="800" b="1" dirty="0">
                          <a:solidFill>
                            <a:srgbClr val="C00000"/>
                          </a:solidFill>
                          <a:effectLst/>
                          <a:latin typeface="+mn-lt"/>
                        </a:rPr>
                        <a:t>85 750 € </a:t>
                      </a:r>
                    </a:p>
                    <a:p>
                      <a:pPr algn="l">
                        <a:spcBef>
                          <a:spcPts val="200"/>
                        </a:spcBef>
                        <a:spcAft>
                          <a:spcPts val="0"/>
                        </a:spcAft>
                      </a:pPr>
                      <a:r>
                        <a:rPr lang="fr-BE" sz="800" b="1" i="1" dirty="0">
                          <a:solidFill>
                            <a:srgbClr val="C00000"/>
                          </a:solidFill>
                          <a:effectLst/>
                          <a:latin typeface="+mn-lt"/>
                        </a:rPr>
                        <a:t>(</a:t>
                      </a:r>
                      <a:r>
                        <a:rPr lang="fr-BE" sz="800" b="1" i="1" dirty="0" err="1">
                          <a:solidFill>
                            <a:srgbClr val="C00000"/>
                          </a:solidFill>
                          <a:effectLst/>
                          <a:latin typeface="+mn-lt"/>
                        </a:rPr>
                        <a:t>moy</a:t>
                      </a:r>
                      <a:r>
                        <a:rPr lang="fr-BE" sz="800" b="1" i="1" dirty="0">
                          <a:solidFill>
                            <a:srgbClr val="C00000"/>
                          </a:solidFill>
                          <a:effectLst/>
                          <a:latin typeface="+mn-lt"/>
                        </a:rPr>
                        <a:t> 500k = 17,2%</a:t>
                      </a:r>
                      <a:r>
                        <a:rPr lang="fr-BE" sz="800" b="1" dirty="0">
                          <a:solidFill>
                            <a:srgbClr val="C00000"/>
                          </a:solidFill>
                          <a:effectLst/>
                          <a:latin typeface="+mn-lt"/>
                        </a:rPr>
                        <a:t>)</a:t>
                      </a:r>
                      <a:endParaRPr lang="fr-BE" sz="800" b="1" dirty="0">
                        <a:solidFill>
                          <a:srgbClr val="C00000"/>
                        </a:solidFill>
                        <a:effectLst/>
                        <a:latin typeface="+mn-lt"/>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2731725968"/>
                  </a:ext>
                </a:extLst>
              </a:tr>
            </a:tbl>
          </a:graphicData>
        </a:graphic>
      </p:graphicFrame>
      <p:graphicFrame>
        <p:nvGraphicFramePr>
          <p:cNvPr id="6" name="Table 5">
            <a:extLst>
              <a:ext uri="{FF2B5EF4-FFF2-40B4-BE49-F238E27FC236}">
                <a16:creationId xmlns:a16="http://schemas.microsoft.com/office/drawing/2014/main" id="{FEE9CE5D-9F90-4142-81C2-6867E308F2DA}"/>
              </a:ext>
            </a:extLst>
          </p:cNvPr>
          <p:cNvGraphicFramePr>
            <a:graphicFrameLocks noGrp="1"/>
          </p:cNvGraphicFramePr>
          <p:nvPr>
            <p:extLst>
              <p:ext uri="{D42A27DB-BD31-4B8C-83A1-F6EECF244321}">
                <p14:modId xmlns:p14="http://schemas.microsoft.com/office/powerpoint/2010/main" val="674851722"/>
              </p:ext>
            </p:extLst>
          </p:nvPr>
        </p:nvGraphicFramePr>
        <p:xfrm>
          <a:off x="457201" y="819151"/>
          <a:ext cx="3810000" cy="2232538"/>
        </p:xfrm>
        <a:graphic>
          <a:graphicData uri="http://schemas.openxmlformats.org/drawingml/2006/table">
            <a:tbl>
              <a:tblPr firstRow="1" firstCol="1" bandRow="1">
                <a:tableStyleId>{5940675A-B579-460E-94D1-54222C63F5DA}</a:tableStyleId>
              </a:tblPr>
              <a:tblGrid>
                <a:gridCol w="830581">
                  <a:extLst>
                    <a:ext uri="{9D8B030D-6E8A-4147-A177-3AD203B41FA5}">
                      <a16:colId xmlns:a16="http://schemas.microsoft.com/office/drawing/2014/main" val="3414626796"/>
                    </a:ext>
                  </a:extLst>
                </a:gridCol>
                <a:gridCol w="669798">
                  <a:extLst>
                    <a:ext uri="{9D8B030D-6E8A-4147-A177-3AD203B41FA5}">
                      <a16:colId xmlns:a16="http://schemas.microsoft.com/office/drawing/2014/main" val="2796795756"/>
                    </a:ext>
                  </a:extLst>
                </a:gridCol>
                <a:gridCol w="777963">
                  <a:extLst>
                    <a:ext uri="{9D8B030D-6E8A-4147-A177-3AD203B41FA5}">
                      <a16:colId xmlns:a16="http://schemas.microsoft.com/office/drawing/2014/main" val="3290271798"/>
                    </a:ext>
                  </a:extLst>
                </a:gridCol>
                <a:gridCol w="1531658">
                  <a:extLst>
                    <a:ext uri="{9D8B030D-6E8A-4147-A177-3AD203B41FA5}">
                      <a16:colId xmlns:a16="http://schemas.microsoft.com/office/drawing/2014/main" val="1837163450"/>
                    </a:ext>
                  </a:extLst>
                </a:gridCol>
              </a:tblGrid>
              <a:tr h="178191">
                <a:tc gridSpan="4">
                  <a:txBody>
                    <a:bodyPr/>
                    <a:lstStyle/>
                    <a:p>
                      <a:pPr algn="ctr">
                        <a:spcBef>
                          <a:spcPts val="200"/>
                        </a:spcBef>
                        <a:spcAft>
                          <a:spcPts val="0"/>
                        </a:spcAft>
                      </a:pPr>
                      <a:r>
                        <a:rPr lang="fr-BE" sz="800" b="1" dirty="0">
                          <a:solidFill>
                            <a:schemeClr val="accent1"/>
                          </a:solidFill>
                          <a:effectLst/>
                        </a:rPr>
                        <a:t>Région Wallonne</a:t>
                      </a:r>
                      <a:endParaRPr lang="fr-BE" sz="800" b="1" dirty="0">
                        <a:solidFill>
                          <a:schemeClr val="accent1"/>
                        </a:solidFill>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rgbClr val="FFE4C9"/>
                    </a:solidFill>
                  </a:tcPr>
                </a:tc>
                <a:tc hMerge="1">
                  <a:txBody>
                    <a:bodyPr/>
                    <a:lstStyle/>
                    <a:p>
                      <a:endParaRPr lang="fr-BE"/>
                    </a:p>
                  </a:txBody>
                  <a:tcPr/>
                </a:tc>
                <a:tc hMerge="1">
                  <a:txBody>
                    <a:bodyPr/>
                    <a:lstStyle/>
                    <a:p>
                      <a:pPr algn="just">
                        <a:spcBef>
                          <a:spcPts val="200"/>
                        </a:spcBef>
                        <a:spcAft>
                          <a:spcPts val="0"/>
                        </a:spcAft>
                      </a:pPr>
                      <a:endParaRPr lang="fr-BE" sz="11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just">
                        <a:spcBef>
                          <a:spcPts val="200"/>
                        </a:spcBef>
                        <a:spcAft>
                          <a:spcPts val="0"/>
                        </a:spcAft>
                      </a:pPr>
                      <a:endParaRPr lang="fr-BE" sz="11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20099277"/>
                  </a:ext>
                </a:extLst>
              </a:tr>
              <a:tr h="316784">
                <a:tc gridSpan="2">
                  <a:txBody>
                    <a:bodyPr/>
                    <a:lstStyle/>
                    <a:p>
                      <a:pPr algn="just">
                        <a:spcBef>
                          <a:spcPts val="200"/>
                        </a:spcBef>
                        <a:spcAft>
                          <a:spcPts val="0"/>
                        </a:spcAft>
                      </a:pPr>
                      <a:r>
                        <a:rPr lang="fr-BE" sz="800" dirty="0">
                          <a:effectLst/>
                        </a:rPr>
                        <a:t>Tranches d'imposition en €</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rgbClr val="FFE4C9"/>
                    </a:solidFill>
                  </a:tcPr>
                </a:tc>
                <a:tc hMerge="1">
                  <a:txBody>
                    <a:bodyPr/>
                    <a:lstStyle/>
                    <a:p>
                      <a:endParaRPr lang="fr-BE"/>
                    </a:p>
                  </a:txBody>
                  <a:tcPr/>
                </a:tc>
                <a:tc>
                  <a:txBody>
                    <a:bodyPr/>
                    <a:lstStyle/>
                    <a:p>
                      <a:pPr algn="just">
                        <a:spcBef>
                          <a:spcPts val="200"/>
                        </a:spcBef>
                        <a:spcAft>
                          <a:spcPts val="0"/>
                        </a:spcAft>
                      </a:pPr>
                      <a:r>
                        <a:rPr lang="fr-BE" sz="800" dirty="0">
                          <a:effectLst/>
                        </a:rPr>
                        <a:t>Taux par tranche</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just">
                        <a:spcBef>
                          <a:spcPts val="200"/>
                        </a:spcBef>
                        <a:spcAft>
                          <a:spcPts val="0"/>
                        </a:spcAft>
                      </a:pPr>
                      <a:r>
                        <a:rPr lang="fr-BE" sz="800" dirty="0">
                          <a:effectLst/>
                        </a:rPr>
                        <a:t>Total des droits sur les tranches précédentes</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rgbClr val="FFE4C9"/>
                    </a:solidFill>
                  </a:tcPr>
                </a:tc>
                <a:extLst>
                  <a:ext uri="{0D108BD9-81ED-4DB2-BD59-A6C34878D82A}">
                    <a16:rowId xmlns:a16="http://schemas.microsoft.com/office/drawing/2014/main" val="3345261929"/>
                  </a:ext>
                </a:extLst>
              </a:tr>
              <a:tr h="178191">
                <a:tc>
                  <a:txBody>
                    <a:bodyPr/>
                    <a:lstStyle/>
                    <a:p>
                      <a:pPr algn="just">
                        <a:spcBef>
                          <a:spcPts val="200"/>
                        </a:spcBef>
                        <a:spcAft>
                          <a:spcPts val="0"/>
                        </a:spcAft>
                      </a:pPr>
                      <a:r>
                        <a:rPr lang="fr-BE" sz="800" dirty="0">
                          <a:effectLst/>
                        </a:rPr>
                        <a:t>0.01</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just">
                        <a:spcBef>
                          <a:spcPts val="200"/>
                        </a:spcBef>
                        <a:spcAft>
                          <a:spcPts val="0"/>
                        </a:spcAft>
                      </a:pPr>
                      <a:r>
                        <a:rPr lang="fr-BE" sz="800" dirty="0">
                          <a:effectLst/>
                        </a:rPr>
                        <a:t>12.500</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just">
                        <a:spcBef>
                          <a:spcPts val="200"/>
                        </a:spcBef>
                        <a:spcAft>
                          <a:spcPts val="0"/>
                        </a:spcAft>
                      </a:pPr>
                      <a:r>
                        <a:rPr lang="fr-BE" sz="800" dirty="0">
                          <a:effectLst/>
                        </a:rPr>
                        <a:t>3%</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just">
                        <a:spcBef>
                          <a:spcPts val="200"/>
                        </a:spcBef>
                        <a:spcAft>
                          <a:spcPts val="0"/>
                        </a:spcAft>
                      </a:pPr>
                      <a:r>
                        <a:rPr lang="fr-BE" sz="800" dirty="0">
                          <a:effectLst/>
                        </a:rPr>
                        <a:t> </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1859091121"/>
                  </a:ext>
                </a:extLst>
              </a:tr>
              <a:tr h="178191">
                <a:tc>
                  <a:txBody>
                    <a:bodyPr/>
                    <a:lstStyle/>
                    <a:p>
                      <a:pPr algn="just">
                        <a:spcBef>
                          <a:spcPts val="200"/>
                        </a:spcBef>
                        <a:spcAft>
                          <a:spcPts val="0"/>
                        </a:spcAft>
                      </a:pPr>
                      <a:r>
                        <a:rPr lang="fr-BE" sz="800" dirty="0">
                          <a:effectLst/>
                        </a:rPr>
                        <a:t>12.500.01</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just">
                        <a:spcBef>
                          <a:spcPts val="200"/>
                        </a:spcBef>
                        <a:spcAft>
                          <a:spcPts val="0"/>
                        </a:spcAft>
                      </a:pPr>
                      <a:r>
                        <a:rPr lang="fr-BE" sz="800" dirty="0">
                          <a:effectLst/>
                        </a:rPr>
                        <a:t>25.000</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just">
                        <a:spcBef>
                          <a:spcPts val="200"/>
                        </a:spcBef>
                        <a:spcAft>
                          <a:spcPts val="0"/>
                        </a:spcAft>
                      </a:pPr>
                      <a:r>
                        <a:rPr lang="fr-BE" sz="800" dirty="0">
                          <a:effectLst/>
                        </a:rPr>
                        <a:t>4%</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just">
                        <a:spcBef>
                          <a:spcPts val="200"/>
                        </a:spcBef>
                        <a:spcAft>
                          <a:spcPts val="0"/>
                        </a:spcAft>
                      </a:pPr>
                      <a:r>
                        <a:rPr lang="fr-BE" sz="800" dirty="0">
                          <a:effectLst/>
                        </a:rPr>
                        <a:t>375 €</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3048760363"/>
                  </a:ext>
                </a:extLst>
              </a:tr>
              <a:tr h="178191">
                <a:tc>
                  <a:txBody>
                    <a:bodyPr/>
                    <a:lstStyle/>
                    <a:p>
                      <a:pPr algn="just">
                        <a:spcBef>
                          <a:spcPts val="200"/>
                        </a:spcBef>
                        <a:spcAft>
                          <a:spcPts val="0"/>
                        </a:spcAft>
                      </a:pPr>
                      <a:r>
                        <a:rPr lang="fr-BE" sz="800" dirty="0">
                          <a:effectLst/>
                        </a:rPr>
                        <a:t>25.000.01</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just">
                        <a:spcBef>
                          <a:spcPts val="200"/>
                        </a:spcBef>
                        <a:spcAft>
                          <a:spcPts val="0"/>
                        </a:spcAft>
                      </a:pPr>
                      <a:r>
                        <a:rPr lang="fr-BE" sz="800" dirty="0">
                          <a:effectLst/>
                        </a:rPr>
                        <a:t>50.000</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just">
                        <a:spcBef>
                          <a:spcPts val="200"/>
                        </a:spcBef>
                        <a:spcAft>
                          <a:spcPts val="0"/>
                        </a:spcAft>
                      </a:pPr>
                      <a:r>
                        <a:rPr lang="fr-BE" sz="800">
                          <a:effectLst/>
                        </a:rPr>
                        <a:t>5%</a:t>
                      </a:r>
                      <a:endParaRPr lang="fr-BE" sz="80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just">
                        <a:spcBef>
                          <a:spcPts val="200"/>
                        </a:spcBef>
                        <a:spcAft>
                          <a:spcPts val="0"/>
                        </a:spcAft>
                      </a:pPr>
                      <a:r>
                        <a:rPr lang="fr-BE" sz="800">
                          <a:effectLst/>
                        </a:rPr>
                        <a:t>875 €</a:t>
                      </a:r>
                      <a:endParaRPr lang="fr-BE" sz="80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142035947"/>
                  </a:ext>
                </a:extLst>
              </a:tr>
              <a:tr h="178191">
                <a:tc>
                  <a:txBody>
                    <a:bodyPr/>
                    <a:lstStyle/>
                    <a:p>
                      <a:pPr algn="just">
                        <a:spcBef>
                          <a:spcPts val="200"/>
                        </a:spcBef>
                        <a:spcAft>
                          <a:spcPts val="0"/>
                        </a:spcAft>
                      </a:pPr>
                      <a:r>
                        <a:rPr lang="fr-BE" sz="800" dirty="0">
                          <a:effectLst/>
                        </a:rPr>
                        <a:t>50.000.01</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just">
                        <a:spcBef>
                          <a:spcPts val="200"/>
                        </a:spcBef>
                        <a:spcAft>
                          <a:spcPts val="0"/>
                        </a:spcAft>
                      </a:pPr>
                      <a:r>
                        <a:rPr lang="fr-BE" sz="800" dirty="0">
                          <a:effectLst/>
                        </a:rPr>
                        <a:t>100.000</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just">
                        <a:spcBef>
                          <a:spcPts val="200"/>
                        </a:spcBef>
                        <a:spcAft>
                          <a:spcPts val="0"/>
                        </a:spcAft>
                      </a:pPr>
                      <a:r>
                        <a:rPr lang="fr-BE" sz="800" dirty="0">
                          <a:effectLst/>
                        </a:rPr>
                        <a:t>7%</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just">
                        <a:spcBef>
                          <a:spcPts val="200"/>
                        </a:spcBef>
                        <a:spcAft>
                          <a:spcPts val="0"/>
                        </a:spcAft>
                      </a:pPr>
                      <a:r>
                        <a:rPr lang="fr-BE" sz="800" dirty="0">
                          <a:effectLst/>
                        </a:rPr>
                        <a:t>2.125 €</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1878349228"/>
                  </a:ext>
                </a:extLst>
              </a:tr>
              <a:tr h="178191">
                <a:tc>
                  <a:txBody>
                    <a:bodyPr/>
                    <a:lstStyle/>
                    <a:p>
                      <a:pPr algn="just">
                        <a:spcBef>
                          <a:spcPts val="200"/>
                        </a:spcBef>
                        <a:spcAft>
                          <a:spcPts val="0"/>
                        </a:spcAft>
                      </a:pPr>
                      <a:r>
                        <a:rPr lang="fr-BE" sz="800" dirty="0">
                          <a:effectLst/>
                        </a:rPr>
                        <a:t>100.000.01</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just">
                        <a:spcBef>
                          <a:spcPts val="200"/>
                        </a:spcBef>
                        <a:spcAft>
                          <a:spcPts val="0"/>
                        </a:spcAft>
                      </a:pPr>
                      <a:r>
                        <a:rPr lang="fr-BE" sz="800" dirty="0">
                          <a:effectLst/>
                        </a:rPr>
                        <a:t>150.000</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just">
                        <a:spcBef>
                          <a:spcPts val="200"/>
                        </a:spcBef>
                        <a:spcAft>
                          <a:spcPts val="0"/>
                        </a:spcAft>
                      </a:pPr>
                      <a:r>
                        <a:rPr lang="fr-BE" sz="800" dirty="0">
                          <a:effectLst/>
                        </a:rPr>
                        <a:t>10%</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just">
                        <a:spcBef>
                          <a:spcPts val="200"/>
                        </a:spcBef>
                        <a:spcAft>
                          <a:spcPts val="0"/>
                        </a:spcAft>
                      </a:pPr>
                      <a:r>
                        <a:rPr lang="fr-BE" sz="800" dirty="0">
                          <a:effectLst/>
                        </a:rPr>
                        <a:t>5.625 €</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3969570421"/>
                  </a:ext>
                </a:extLst>
              </a:tr>
              <a:tr h="178191">
                <a:tc>
                  <a:txBody>
                    <a:bodyPr/>
                    <a:lstStyle/>
                    <a:p>
                      <a:pPr algn="just">
                        <a:spcBef>
                          <a:spcPts val="200"/>
                        </a:spcBef>
                        <a:spcAft>
                          <a:spcPts val="0"/>
                        </a:spcAft>
                      </a:pPr>
                      <a:r>
                        <a:rPr lang="fr-BE" sz="800" dirty="0">
                          <a:effectLst/>
                        </a:rPr>
                        <a:t>150.000.01</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just">
                        <a:spcBef>
                          <a:spcPts val="200"/>
                        </a:spcBef>
                        <a:spcAft>
                          <a:spcPts val="0"/>
                        </a:spcAft>
                      </a:pPr>
                      <a:r>
                        <a:rPr lang="fr-BE" sz="800">
                          <a:effectLst/>
                        </a:rPr>
                        <a:t>200.000</a:t>
                      </a:r>
                      <a:endParaRPr lang="fr-BE" sz="80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just">
                        <a:spcBef>
                          <a:spcPts val="200"/>
                        </a:spcBef>
                        <a:spcAft>
                          <a:spcPts val="0"/>
                        </a:spcAft>
                      </a:pPr>
                      <a:r>
                        <a:rPr lang="fr-BE" sz="800" dirty="0">
                          <a:effectLst/>
                        </a:rPr>
                        <a:t>14%</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just">
                        <a:spcBef>
                          <a:spcPts val="200"/>
                        </a:spcBef>
                        <a:spcAft>
                          <a:spcPts val="0"/>
                        </a:spcAft>
                      </a:pPr>
                      <a:r>
                        <a:rPr lang="fr-BE" sz="800" dirty="0">
                          <a:effectLst/>
                        </a:rPr>
                        <a:t>10.625 €</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1236393128"/>
                  </a:ext>
                </a:extLst>
              </a:tr>
              <a:tr h="178191">
                <a:tc>
                  <a:txBody>
                    <a:bodyPr/>
                    <a:lstStyle/>
                    <a:p>
                      <a:pPr algn="just">
                        <a:spcBef>
                          <a:spcPts val="200"/>
                        </a:spcBef>
                        <a:spcAft>
                          <a:spcPts val="0"/>
                        </a:spcAft>
                      </a:pPr>
                      <a:r>
                        <a:rPr lang="fr-BE" sz="800" dirty="0">
                          <a:effectLst/>
                        </a:rPr>
                        <a:t>200.000.01</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just">
                        <a:spcBef>
                          <a:spcPts val="200"/>
                        </a:spcBef>
                        <a:spcAft>
                          <a:spcPts val="0"/>
                        </a:spcAft>
                      </a:pPr>
                      <a:r>
                        <a:rPr lang="fr-BE" sz="800">
                          <a:effectLst/>
                        </a:rPr>
                        <a:t>250.000</a:t>
                      </a:r>
                      <a:endParaRPr lang="fr-BE" sz="80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just">
                        <a:spcBef>
                          <a:spcPts val="200"/>
                        </a:spcBef>
                        <a:spcAft>
                          <a:spcPts val="0"/>
                        </a:spcAft>
                      </a:pPr>
                      <a:r>
                        <a:rPr lang="fr-BE" sz="800" dirty="0">
                          <a:effectLst/>
                        </a:rPr>
                        <a:t>18%</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just">
                        <a:spcBef>
                          <a:spcPts val="200"/>
                        </a:spcBef>
                        <a:spcAft>
                          <a:spcPts val="0"/>
                        </a:spcAft>
                      </a:pPr>
                      <a:r>
                        <a:rPr lang="fr-BE" sz="800" dirty="0">
                          <a:effectLst/>
                        </a:rPr>
                        <a:t>17.625 €</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876343223"/>
                  </a:ext>
                </a:extLst>
              </a:tr>
              <a:tr h="220986">
                <a:tc>
                  <a:txBody>
                    <a:bodyPr/>
                    <a:lstStyle/>
                    <a:p>
                      <a:pPr algn="just">
                        <a:spcBef>
                          <a:spcPts val="200"/>
                        </a:spcBef>
                        <a:spcAft>
                          <a:spcPts val="0"/>
                        </a:spcAft>
                      </a:pPr>
                      <a:r>
                        <a:rPr lang="fr-BE" sz="800" dirty="0">
                          <a:effectLst/>
                        </a:rPr>
                        <a:t>250.000.01</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just">
                        <a:spcBef>
                          <a:spcPts val="200"/>
                        </a:spcBef>
                        <a:spcAft>
                          <a:spcPts val="0"/>
                        </a:spcAft>
                      </a:pPr>
                      <a:r>
                        <a:rPr lang="fr-BE" sz="800" dirty="0">
                          <a:effectLst/>
                        </a:rPr>
                        <a:t>500.000</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just">
                        <a:spcBef>
                          <a:spcPts val="200"/>
                        </a:spcBef>
                        <a:spcAft>
                          <a:spcPts val="0"/>
                        </a:spcAft>
                      </a:pPr>
                      <a:r>
                        <a:rPr lang="fr-BE" sz="800" dirty="0">
                          <a:effectLst/>
                        </a:rPr>
                        <a:t>24%</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just">
                        <a:spcBef>
                          <a:spcPts val="200"/>
                        </a:spcBef>
                        <a:spcAft>
                          <a:spcPts val="0"/>
                        </a:spcAft>
                      </a:pPr>
                      <a:r>
                        <a:rPr lang="fr-BE" sz="800" dirty="0">
                          <a:effectLst/>
                        </a:rPr>
                        <a:t>26.625 €</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1318490249"/>
                  </a:ext>
                </a:extLst>
              </a:tr>
              <a:tr h="244084">
                <a:tc gridSpan="2">
                  <a:txBody>
                    <a:bodyPr/>
                    <a:lstStyle/>
                    <a:p>
                      <a:pPr algn="just">
                        <a:spcBef>
                          <a:spcPts val="200"/>
                        </a:spcBef>
                        <a:spcAft>
                          <a:spcPts val="0"/>
                        </a:spcAft>
                      </a:pPr>
                      <a:r>
                        <a:rPr lang="fr-BE" sz="800" b="1" dirty="0">
                          <a:solidFill>
                            <a:srgbClr val="C00000"/>
                          </a:solidFill>
                          <a:effectLst/>
                        </a:rPr>
                        <a:t>Au-delà de 500.000</a:t>
                      </a:r>
                      <a:endParaRPr lang="fr-BE" sz="800" b="1" dirty="0">
                        <a:solidFill>
                          <a:srgbClr val="C00000"/>
                        </a:solidFill>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rgbClr val="FFE4C9"/>
                    </a:solidFill>
                  </a:tcPr>
                </a:tc>
                <a:tc hMerge="1">
                  <a:txBody>
                    <a:bodyPr/>
                    <a:lstStyle/>
                    <a:p>
                      <a:endParaRPr lang="fr-BE"/>
                    </a:p>
                  </a:txBody>
                  <a:tcPr/>
                </a:tc>
                <a:tc>
                  <a:txBody>
                    <a:bodyPr/>
                    <a:lstStyle/>
                    <a:p>
                      <a:pPr algn="just">
                        <a:spcBef>
                          <a:spcPts val="200"/>
                        </a:spcBef>
                        <a:spcAft>
                          <a:spcPts val="0"/>
                        </a:spcAft>
                      </a:pPr>
                      <a:r>
                        <a:rPr lang="fr-BE" sz="800" b="1" dirty="0">
                          <a:solidFill>
                            <a:srgbClr val="D00000"/>
                          </a:solidFill>
                          <a:effectLst/>
                        </a:rPr>
                        <a:t>30%</a:t>
                      </a:r>
                      <a:endParaRPr lang="fr-BE" sz="800" b="1" dirty="0">
                        <a:solidFill>
                          <a:srgbClr val="D00000"/>
                        </a:solidFill>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just">
                        <a:spcBef>
                          <a:spcPts val="200"/>
                        </a:spcBef>
                        <a:spcAft>
                          <a:spcPts val="0"/>
                        </a:spcAft>
                      </a:pPr>
                      <a:r>
                        <a:rPr lang="fr-BE" sz="800" b="1" dirty="0">
                          <a:solidFill>
                            <a:srgbClr val="C00000"/>
                          </a:solidFill>
                          <a:effectLst/>
                        </a:rPr>
                        <a:t>86.625 €  </a:t>
                      </a:r>
                    </a:p>
                    <a:p>
                      <a:pPr algn="just">
                        <a:spcBef>
                          <a:spcPts val="200"/>
                        </a:spcBef>
                        <a:spcAft>
                          <a:spcPts val="0"/>
                        </a:spcAft>
                      </a:pPr>
                      <a:r>
                        <a:rPr lang="fr-BE" sz="800" b="1" i="1" dirty="0">
                          <a:solidFill>
                            <a:srgbClr val="C00000"/>
                          </a:solidFill>
                          <a:effectLst/>
                        </a:rPr>
                        <a:t>(</a:t>
                      </a:r>
                      <a:r>
                        <a:rPr lang="fr-BE" sz="800" b="1" i="1" dirty="0" err="1">
                          <a:solidFill>
                            <a:srgbClr val="C00000"/>
                          </a:solidFill>
                          <a:effectLst/>
                        </a:rPr>
                        <a:t>moy</a:t>
                      </a:r>
                      <a:r>
                        <a:rPr lang="fr-BE" sz="800" b="1" i="1" dirty="0">
                          <a:solidFill>
                            <a:srgbClr val="C00000"/>
                          </a:solidFill>
                          <a:effectLst/>
                        </a:rPr>
                        <a:t> 500k  =17,3%)</a:t>
                      </a:r>
                      <a:endParaRPr lang="fr-BE" sz="800" b="1" i="1" dirty="0">
                        <a:solidFill>
                          <a:srgbClr val="C00000"/>
                        </a:solidFill>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451665249"/>
                  </a:ext>
                </a:extLst>
              </a:tr>
            </a:tbl>
          </a:graphicData>
        </a:graphic>
      </p:graphicFrame>
      <p:graphicFrame>
        <p:nvGraphicFramePr>
          <p:cNvPr id="7" name="Table 6">
            <a:extLst>
              <a:ext uri="{FF2B5EF4-FFF2-40B4-BE49-F238E27FC236}">
                <a16:creationId xmlns:a16="http://schemas.microsoft.com/office/drawing/2014/main" id="{CC3A4B5D-D7AA-4F55-881A-6A24BAD76AA4}"/>
              </a:ext>
            </a:extLst>
          </p:cNvPr>
          <p:cNvGraphicFramePr>
            <a:graphicFrameLocks noGrp="1"/>
          </p:cNvGraphicFramePr>
          <p:nvPr>
            <p:extLst>
              <p:ext uri="{D42A27DB-BD31-4B8C-83A1-F6EECF244321}">
                <p14:modId xmlns:p14="http://schemas.microsoft.com/office/powerpoint/2010/main" val="2549092612"/>
              </p:ext>
            </p:extLst>
          </p:nvPr>
        </p:nvGraphicFramePr>
        <p:xfrm>
          <a:off x="1295400" y="3257551"/>
          <a:ext cx="3886200" cy="1716693"/>
        </p:xfrm>
        <a:graphic>
          <a:graphicData uri="http://schemas.openxmlformats.org/drawingml/2006/table">
            <a:tbl>
              <a:tblPr firstRow="1" firstCol="1" bandRow="1">
                <a:tableStyleId>{5940675A-B579-460E-94D1-54222C63F5DA}</a:tableStyleId>
              </a:tblPr>
              <a:tblGrid>
                <a:gridCol w="1766227">
                  <a:extLst>
                    <a:ext uri="{9D8B030D-6E8A-4147-A177-3AD203B41FA5}">
                      <a16:colId xmlns:a16="http://schemas.microsoft.com/office/drawing/2014/main" val="1827069204"/>
                    </a:ext>
                  </a:extLst>
                </a:gridCol>
                <a:gridCol w="587913">
                  <a:extLst>
                    <a:ext uri="{9D8B030D-6E8A-4147-A177-3AD203B41FA5}">
                      <a16:colId xmlns:a16="http://schemas.microsoft.com/office/drawing/2014/main" val="2683716749"/>
                    </a:ext>
                  </a:extLst>
                </a:gridCol>
                <a:gridCol w="1532060">
                  <a:extLst>
                    <a:ext uri="{9D8B030D-6E8A-4147-A177-3AD203B41FA5}">
                      <a16:colId xmlns:a16="http://schemas.microsoft.com/office/drawing/2014/main" val="3269153675"/>
                    </a:ext>
                  </a:extLst>
                </a:gridCol>
              </a:tblGrid>
              <a:tr h="276186">
                <a:tc gridSpan="3">
                  <a:txBody>
                    <a:bodyPr/>
                    <a:lstStyle/>
                    <a:p>
                      <a:pPr algn="ctr">
                        <a:spcBef>
                          <a:spcPts val="200"/>
                        </a:spcBef>
                        <a:spcAft>
                          <a:spcPts val="0"/>
                        </a:spcAft>
                      </a:pPr>
                      <a:r>
                        <a:rPr lang="fr-BE" sz="800" b="1" dirty="0">
                          <a:solidFill>
                            <a:schemeClr val="accent1"/>
                          </a:solidFill>
                          <a:effectLst/>
                        </a:rPr>
                        <a:t>Région Flamande</a:t>
                      </a:r>
                      <a:endParaRPr lang="fr-BE" sz="800" b="1" dirty="0">
                        <a:solidFill>
                          <a:schemeClr val="accent1"/>
                        </a:solidFill>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rgbClr val="FFE4C9"/>
                    </a:solidFill>
                  </a:tcPr>
                </a:tc>
                <a:tc hMerge="1">
                  <a:txBody>
                    <a:bodyPr/>
                    <a:lstStyle/>
                    <a:p>
                      <a:pPr algn="just">
                        <a:spcBef>
                          <a:spcPts val="200"/>
                        </a:spcBef>
                        <a:spcAft>
                          <a:spcPts val="0"/>
                        </a:spcAft>
                      </a:pPr>
                      <a:endParaRPr lang="fr-BE" sz="115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just">
                        <a:spcBef>
                          <a:spcPts val="200"/>
                        </a:spcBef>
                        <a:spcAft>
                          <a:spcPts val="0"/>
                        </a:spcAft>
                      </a:pPr>
                      <a:endParaRPr lang="fr-BE" sz="115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26274797"/>
                  </a:ext>
                </a:extLst>
              </a:tr>
              <a:tr h="422773">
                <a:tc>
                  <a:txBody>
                    <a:bodyPr/>
                    <a:lstStyle/>
                    <a:p>
                      <a:pPr algn="just">
                        <a:spcBef>
                          <a:spcPts val="200"/>
                        </a:spcBef>
                        <a:spcAft>
                          <a:spcPts val="0"/>
                        </a:spcAft>
                      </a:pPr>
                      <a:r>
                        <a:rPr lang="fr-BE" sz="800" dirty="0">
                          <a:effectLst/>
                        </a:rPr>
                        <a:t>Tranches d’imposition en €</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just">
                        <a:spcBef>
                          <a:spcPts val="200"/>
                        </a:spcBef>
                        <a:spcAft>
                          <a:spcPts val="0"/>
                        </a:spcAft>
                      </a:pPr>
                      <a:r>
                        <a:rPr lang="fr-BE" sz="800" dirty="0">
                          <a:effectLst/>
                        </a:rPr>
                        <a:t>Tarif</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just">
                        <a:spcBef>
                          <a:spcPts val="200"/>
                        </a:spcBef>
                        <a:spcAft>
                          <a:spcPts val="0"/>
                        </a:spcAft>
                      </a:pPr>
                      <a:r>
                        <a:rPr lang="fr-BE" sz="800" dirty="0">
                          <a:effectLst/>
                        </a:rPr>
                        <a:t>Total des droits sur les tranches précédentes</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rgbClr val="FFE4C9"/>
                    </a:solidFill>
                  </a:tcPr>
                </a:tc>
                <a:extLst>
                  <a:ext uri="{0D108BD9-81ED-4DB2-BD59-A6C34878D82A}">
                    <a16:rowId xmlns:a16="http://schemas.microsoft.com/office/drawing/2014/main" val="2338834608"/>
                  </a:ext>
                </a:extLst>
              </a:tr>
              <a:tr h="341982">
                <a:tc>
                  <a:txBody>
                    <a:bodyPr/>
                    <a:lstStyle/>
                    <a:p>
                      <a:pPr algn="just">
                        <a:spcBef>
                          <a:spcPts val="200"/>
                        </a:spcBef>
                        <a:spcAft>
                          <a:spcPts val="0"/>
                        </a:spcAft>
                      </a:pPr>
                      <a:r>
                        <a:rPr lang="fr-BE" sz="800" dirty="0">
                          <a:solidFill>
                            <a:schemeClr val="tx1"/>
                          </a:solidFill>
                          <a:effectLst/>
                          <a:latin typeface="+mn-lt"/>
                          <a:ea typeface="+mn-ea"/>
                          <a:cs typeface="+mn-cs"/>
                        </a:rPr>
                        <a:t>0,01 - 50 000 </a:t>
                      </a:r>
                    </a:p>
                  </a:txBody>
                  <a:tcPr marL="68580" marR="68580" marT="0" marB="0">
                    <a:solidFill>
                      <a:srgbClr val="FFE4C9"/>
                    </a:solidFill>
                  </a:tcPr>
                </a:tc>
                <a:tc>
                  <a:txBody>
                    <a:bodyPr/>
                    <a:lstStyle/>
                    <a:p>
                      <a:pPr algn="just">
                        <a:spcBef>
                          <a:spcPts val="200"/>
                        </a:spcBef>
                        <a:spcAft>
                          <a:spcPts val="0"/>
                        </a:spcAft>
                      </a:pPr>
                      <a:r>
                        <a:rPr lang="fr-BE" sz="800" dirty="0">
                          <a:effectLst/>
                        </a:rPr>
                        <a:t>3 %</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just">
                        <a:spcBef>
                          <a:spcPts val="200"/>
                        </a:spcBef>
                        <a:spcAft>
                          <a:spcPts val="0"/>
                        </a:spcAft>
                      </a:pPr>
                      <a:r>
                        <a:rPr lang="fr-BE" sz="800" dirty="0">
                          <a:effectLst/>
                        </a:rPr>
                        <a:t>0 € </a:t>
                      </a:r>
                    </a:p>
                    <a:p>
                      <a:pPr algn="just">
                        <a:spcBef>
                          <a:spcPts val="200"/>
                        </a:spcBef>
                        <a:spcAft>
                          <a:spcPts val="0"/>
                        </a:spcAft>
                      </a:pPr>
                      <a:r>
                        <a:rPr lang="fr-BE" sz="700" i="1" dirty="0">
                          <a:effectLst/>
                        </a:rPr>
                        <a:t>(exonération si max 50k€ </a:t>
                      </a:r>
                      <a:r>
                        <a:rPr lang="fr-BE" sz="700" i="1" dirty="0" err="1">
                          <a:effectLst/>
                        </a:rPr>
                        <a:t>immo</a:t>
                      </a:r>
                      <a:r>
                        <a:rPr lang="fr-BE" sz="700" i="1" dirty="0">
                          <a:effectLst/>
                        </a:rPr>
                        <a:t> + mobilier)</a:t>
                      </a:r>
                      <a:endParaRPr lang="fr-BE" sz="700" i="1"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1111130786"/>
                  </a:ext>
                </a:extLst>
              </a:tr>
              <a:tr h="240494">
                <a:tc>
                  <a:txBody>
                    <a:bodyPr/>
                    <a:lstStyle/>
                    <a:p>
                      <a:pPr algn="just">
                        <a:spcBef>
                          <a:spcPts val="200"/>
                        </a:spcBef>
                        <a:spcAft>
                          <a:spcPts val="0"/>
                        </a:spcAft>
                      </a:pPr>
                      <a:r>
                        <a:rPr lang="fr-BE" sz="800" dirty="0">
                          <a:effectLst/>
                        </a:rPr>
                        <a:t>50 000 - 250 000 </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just">
                        <a:spcBef>
                          <a:spcPts val="200"/>
                        </a:spcBef>
                        <a:spcAft>
                          <a:spcPts val="0"/>
                        </a:spcAft>
                      </a:pPr>
                      <a:r>
                        <a:rPr lang="fr-BE" sz="800" dirty="0">
                          <a:effectLst/>
                        </a:rPr>
                        <a:t>9 %</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just">
                        <a:spcBef>
                          <a:spcPts val="200"/>
                        </a:spcBef>
                        <a:spcAft>
                          <a:spcPts val="0"/>
                        </a:spcAft>
                      </a:pPr>
                      <a:r>
                        <a:rPr lang="fr-BE" sz="800" dirty="0">
                          <a:effectLst/>
                        </a:rPr>
                        <a:t>1 500 €</a:t>
                      </a:r>
                      <a:endParaRPr lang="fr-BE" sz="800" dirty="0">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1994539182"/>
                  </a:ext>
                </a:extLst>
              </a:tr>
              <a:tr h="394965">
                <a:tc>
                  <a:txBody>
                    <a:bodyPr/>
                    <a:lstStyle/>
                    <a:p>
                      <a:pPr algn="just">
                        <a:spcBef>
                          <a:spcPts val="200"/>
                        </a:spcBef>
                        <a:spcAft>
                          <a:spcPts val="0"/>
                        </a:spcAft>
                      </a:pPr>
                      <a:r>
                        <a:rPr lang="fr-BE" sz="800" b="1" dirty="0">
                          <a:solidFill>
                            <a:srgbClr val="C00000"/>
                          </a:solidFill>
                          <a:effectLst/>
                        </a:rPr>
                        <a:t>Plus de 250 000 </a:t>
                      </a:r>
                      <a:endParaRPr lang="fr-BE" sz="800" b="1" dirty="0">
                        <a:solidFill>
                          <a:srgbClr val="C00000"/>
                        </a:solidFill>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rgbClr val="FFE4C9"/>
                    </a:solidFill>
                  </a:tcPr>
                </a:tc>
                <a:tc>
                  <a:txBody>
                    <a:bodyPr/>
                    <a:lstStyle/>
                    <a:p>
                      <a:pPr algn="just">
                        <a:spcBef>
                          <a:spcPts val="200"/>
                        </a:spcBef>
                        <a:spcAft>
                          <a:spcPts val="0"/>
                        </a:spcAft>
                      </a:pPr>
                      <a:r>
                        <a:rPr lang="fr-BE" sz="800" b="1" dirty="0">
                          <a:solidFill>
                            <a:srgbClr val="C00000"/>
                          </a:solidFill>
                          <a:effectLst/>
                        </a:rPr>
                        <a:t>27 %</a:t>
                      </a:r>
                      <a:endParaRPr lang="fr-BE" sz="800" b="1" dirty="0">
                        <a:solidFill>
                          <a:srgbClr val="C00000"/>
                        </a:solidFill>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tc>
                  <a:txBody>
                    <a:bodyPr/>
                    <a:lstStyle/>
                    <a:p>
                      <a:pPr algn="just">
                        <a:spcBef>
                          <a:spcPts val="200"/>
                        </a:spcBef>
                        <a:spcAft>
                          <a:spcPts val="0"/>
                        </a:spcAft>
                      </a:pPr>
                      <a:r>
                        <a:rPr lang="fr-BE" sz="800" b="1" dirty="0">
                          <a:solidFill>
                            <a:srgbClr val="C00000"/>
                          </a:solidFill>
                          <a:effectLst/>
                        </a:rPr>
                        <a:t>19 500 € </a:t>
                      </a:r>
                    </a:p>
                    <a:p>
                      <a:pPr algn="just">
                        <a:spcBef>
                          <a:spcPts val="200"/>
                        </a:spcBef>
                        <a:spcAft>
                          <a:spcPts val="0"/>
                        </a:spcAft>
                      </a:pPr>
                      <a:r>
                        <a:rPr lang="fr-BE" sz="800" b="1" i="1" dirty="0">
                          <a:solidFill>
                            <a:srgbClr val="C00000"/>
                          </a:solidFill>
                          <a:effectLst/>
                        </a:rPr>
                        <a:t>(</a:t>
                      </a:r>
                      <a:r>
                        <a:rPr lang="fr-BE" sz="800" b="1" i="1" dirty="0" err="1">
                          <a:solidFill>
                            <a:srgbClr val="C00000"/>
                          </a:solidFill>
                          <a:effectLst/>
                        </a:rPr>
                        <a:t>Moy</a:t>
                      </a:r>
                      <a:r>
                        <a:rPr lang="fr-BE" sz="800" b="1" i="1" dirty="0">
                          <a:solidFill>
                            <a:srgbClr val="C00000"/>
                          </a:solidFill>
                          <a:effectLst/>
                        </a:rPr>
                        <a:t> 500k = 17,4% - 87k€)</a:t>
                      </a:r>
                    </a:p>
                    <a:p>
                      <a:pPr algn="just">
                        <a:spcBef>
                          <a:spcPts val="200"/>
                        </a:spcBef>
                        <a:spcAft>
                          <a:spcPts val="0"/>
                        </a:spcAft>
                      </a:pPr>
                      <a:endParaRPr lang="fr-BE" sz="800" b="1" dirty="0">
                        <a:solidFill>
                          <a:srgbClr val="C00000"/>
                        </a:solidFill>
                        <a:effectLst/>
                        <a:latin typeface="Baskerville Old Face" panose="02020602080505020303" pitchFamily="18" charset="0"/>
                        <a:ea typeface="Times New Roman" panose="02020603050405020304" pitchFamily="18"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val="3197561130"/>
                  </a:ext>
                </a:extLst>
              </a:tr>
            </a:tbl>
          </a:graphicData>
        </a:graphic>
      </p:graphicFrame>
      <p:sp>
        <p:nvSpPr>
          <p:cNvPr id="8" name="Oval 7">
            <a:extLst>
              <a:ext uri="{FF2B5EF4-FFF2-40B4-BE49-F238E27FC236}">
                <a16:creationId xmlns:a16="http://schemas.microsoft.com/office/drawing/2014/main" id="{0DEDB2F3-DF43-48D6-A844-F5FBEFF91D9A}"/>
              </a:ext>
            </a:extLst>
          </p:cNvPr>
          <p:cNvSpPr/>
          <p:nvPr/>
        </p:nvSpPr>
        <p:spPr>
          <a:xfrm>
            <a:off x="5943600" y="3331334"/>
            <a:ext cx="3048000" cy="1221616"/>
          </a:xfrm>
          <a:prstGeom prst="ellipse">
            <a:avLst/>
          </a:prstGeom>
          <a:solidFill>
            <a:schemeClr val="bg1"/>
          </a:solidFill>
          <a:ln w="6350">
            <a:prstDash val="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fr-BE" sz="900" i="1" dirty="0">
                <a:solidFill>
                  <a:schemeClr val="tx1">
                    <a:lumMod val="85000"/>
                    <a:lumOff val="15000"/>
                  </a:schemeClr>
                </a:solidFill>
              </a:rPr>
              <a:t>Tarifs calculés </a:t>
            </a:r>
            <a:r>
              <a:rPr lang="fr-BE" sz="900" b="1" i="1" dirty="0">
                <a:solidFill>
                  <a:schemeClr val="tx1">
                    <a:lumMod val="85000"/>
                    <a:lumOff val="15000"/>
                  </a:schemeClr>
                </a:solidFill>
              </a:rPr>
              <a:t>par héritiers + </a:t>
            </a:r>
            <a:r>
              <a:rPr lang="fr-BE" sz="900" i="1" dirty="0">
                <a:solidFill>
                  <a:schemeClr val="tx1">
                    <a:lumMod val="85000"/>
                    <a:lumOff val="15000"/>
                  </a:schemeClr>
                </a:solidFill>
              </a:rPr>
              <a:t>En RF: calcul distinct sur biens </a:t>
            </a:r>
            <a:r>
              <a:rPr lang="fr-BE" sz="900" b="1" i="1" dirty="0">
                <a:solidFill>
                  <a:schemeClr val="tx1">
                    <a:lumMod val="85000"/>
                    <a:lumOff val="15000"/>
                  </a:schemeClr>
                </a:solidFill>
              </a:rPr>
              <a:t>meubles et immeubles</a:t>
            </a:r>
          </a:p>
          <a:p>
            <a:pPr algn="ctr"/>
            <a:endParaRPr lang="fr-BE" sz="900" b="1" i="1" dirty="0">
              <a:solidFill>
                <a:schemeClr val="tx1">
                  <a:lumMod val="85000"/>
                  <a:lumOff val="15000"/>
                </a:schemeClr>
              </a:solidFill>
            </a:endParaRPr>
          </a:p>
          <a:p>
            <a:pPr algn="ctr"/>
            <a:r>
              <a:rPr lang="fr-BE" sz="900" i="1" u="sng" dirty="0">
                <a:solidFill>
                  <a:schemeClr val="tx1">
                    <a:lumMod val="85000"/>
                    <a:lumOff val="15000"/>
                  </a:schemeClr>
                </a:solidFill>
              </a:rPr>
              <a:t>Exonérations</a:t>
            </a:r>
            <a:r>
              <a:rPr lang="fr-BE" sz="900" i="1" dirty="0">
                <a:solidFill>
                  <a:schemeClr val="tx1">
                    <a:lumMod val="85000"/>
                    <a:lumOff val="15000"/>
                  </a:schemeClr>
                </a:solidFill>
              </a:rPr>
              <a:t> sur première tranche </a:t>
            </a:r>
          </a:p>
          <a:p>
            <a:pPr algn="ctr"/>
            <a:r>
              <a:rPr lang="fr-BE" sz="900" b="1" i="1" dirty="0">
                <a:solidFill>
                  <a:schemeClr val="tx1">
                    <a:lumMod val="85000"/>
                    <a:lumOff val="15000"/>
                  </a:schemeClr>
                </a:solidFill>
              </a:rPr>
              <a:t>15k</a:t>
            </a:r>
            <a:r>
              <a:rPr lang="fr-BE" sz="900" i="1" dirty="0">
                <a:solidFill>
                  <a:schemeClr val="tx1">
                    <a:lumMod val="85000"/>
                    <a:lumOff val="15000"/>
                  </a:schemeClr>
                </a:solidFill>
              </a:rPr>
              <a:t>€ RB, </a:t>
            </a:r>
            <a:r>
              <a:rPr lang="fr-BE" sz="900" b="1" i="1" dirty="0">
                <a:solidFill>
                  <a:schemeClr val="tx1">
                    <a:lumMod val="85000"/>
                    <a:lumOff val="15000"/>
                  </a:schemeClr>
                </a:solidFill>
              </a:rPr>
              <a:t>12,5K</a:t>
            </a:r>
            <a:r>
              <a:rPr lang="fr-BE" sz="900" i="1" dirty="0">
                <a:solidFill>
                  <a:schemeClr val="tx1">
                    <a:lumMod val="85000"/>
                    <a:lumOff val="15000"/>
                  </a:schemeClr>
                </a:solidFill>
              </a:rPr>
              <a:t>€ RW, </a:t>
            </a:r>
            <a:r>
              <a:rPr lang="fr-BE" sz="900" b="1" i="1" dirty="0">
                <a:solidFill>
                  <a:schemeClr val="tx1">
                    <a:lumMod val="85000"/>
                    <a:lumOff val="15000"/>
                  </a:schemeClr>
                </a:solidFill>
              </a:rPr>
              <a:t>50k</a:t>
            </a:r>
            <a:r>
              <a:rPr lang="fr-BE" sz="900" i="1" dirty="0">
                <a:solidFill>
                  <a:schemeClr val="tx1">
                    <a:lumMod val="85000"/>
                    <a:lumOff val="15000"/>
                  </a:schemeClr>
                </a:solidFill>
              </a:rPr>
              <a:t>€ en RF pour le partenaire si biens meubles</a:t>
            </a:r>
          </a:p>
        </p:txBody>
      </p:sp>
      <p:pic>
        <p:nvPicPr>
          <p:cNvPr id="10" name="Graphic 9" descr="Warning with solid fill">
            <a:extLst>
              <a:ext uri="{FF2B5EF4-FFF2-40B4-BE49-F238E27FC236}">
                <a16:creationId xmlns:a16="http://schemas.microsoft.com/office/drawing/2014/main" id="{C1A1CCC7-1979-4475-8B61-7ACA676ADAA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95999" y="3562350"/>
            <a:ext cx="457201" cy="457201"/>
          </a:xfrm>
          <a:prstGeom prst="rect">
            <a:avLst/>
          </a:prstGeom>
        </p:spPr>
      </p:pic>
    </p:spTree>
    <p:extLst>
      <p:ext uri="{BB962C8B-B14F-4D97-AF65-F5344CB8AC3E}">
        <p14:creationId xmlns:p14="http://schemas.microsoft.com/office/powerpoint/2010/main" val="3369192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7117C-DBC9-4894-AA82-EF0C699342E9}"/>
              </a:ext>
            </a:extLst>
          </p:cNvPr>
          <p:cNvSpPr>
            <a:spLocks noGrp="1"/>
          </p:cNvSpPr>
          <p:nvPr>
            <p:ph type="title"/>
          </p:nvPr>
        </p:nvSpPr>
        <p:spPr/>
        <p:txBody>
          <a:bodyPr/>
          <a:lstStyle/>
          <a:p>
            <a:r>
              <a:rPr lang="fr-BE" dirty="0"/>
              <a:t>Vue GENERALE : Belgique</a:t>
            </a:r>
          </a:p>
        </p:txBody>
      </p:sp>
      <p:sp>
        <p:nvSpPr>
          <p:cNvPr id="11" name="Rectangle 10">
            <a:extLst>
              <a:ext uri="{FF2B5EF4-FFF2-40B4-BE49-F238E27FC236}">
                <a16:creationId xmlns:a16="http://schemas.microsoft.com/office/drawing/2014/main" id="{99B7FFD1-5AF2-4764-93D2-C5B2C803A65C}"/>
              </a:ext>
            </a:extLst>
          </p:cNvPr>
          <p:cNvSpPr/>
          <p:nvPr/>
        </p:nvSpPr>
        <p:spPr>
          <a:xfrm>
            <a:off x="381003" y="620944"/>
            <a:ext cx="3780000" cy="3888000"/>
          </a:xfrm>
          <a:prstGeom prst="rect">
            <a:avLst/>
          </a:prstGeom>
          <a:ln w="12700">
            <a:solidFill>
              <a:schemeClr val="accent1"/>
            </a:solidFill>
          </a:ln>
        </p:spPr>
        <p:txBody>
          <a:bodyPr wrap="square">
            <a:spAutoFit/>
          </a:bodyPr>
          <a:lstStyle/>
          <a:p>
            <a:pPr lvl="0" algn="just">
              <a:lnSpc>
                <a:spcPct val="150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fr-FR" sz="1400" kern="0" dirty="0">
                <a:solidFill>
                  <a:schemeClr val="accent1"/>
                </a:solidFill>
                <a:ea typeface="ＭＳ Ｐゴシック" pitchFamily="34" charset="-128"/>
                <a:cs typeface="Calibri" panose="020F0502020204030204" pitchFamily="34" charset="0"/>
                <a:sym typeface="Wingdings" panose="05000000000000000000" pitchFamily="2" charset="2"/>
              </a:rPr>
              <a:t>Donation mobilière</a:t>
            </a:r>
          </a:p>
          <a:p>
            <a:pPr marL="171450" indent="-171450" algn="just">
              <a:lnSpc>
                <a:spcPct val="150000"/>
              </a:lnSpc>
              <a:buFont typeface="Wingdings" panose="05000000000000000000" pitchFamily="2" charset="2"/>
              <a:buChar char="Ø"/>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fr-FR" sz="1100" kern="0" dirty="0">
                <a:solidFill>
                  <a:srgbClr val="2D3B46"/>
                </a:solidFill>
                <a:ea typeface="ＭＳ Ｐゴシック" pitchFamily="34" charset="-128"/>
                <a:cs typeface="Calibri" panose="020F0502020204030204" pitchFamily="34" charset="0"/>
                <a:sym typeface="Wingdings" panose="05000000000000000000" pitchFamily="2" charset="2"/>
              </a:rPr>
              <a:t>Si enregistrement : paiement de </a:t>
            </a:r>
            <a:r>
              <a:rPr lang="fr-FR" sz="1100" kern="0" dirty="0">
                <a:solidFill>
                  <a:srgbClr val="FF0000"/>
                </a:solidFill>
                <a:ea typeface="ＭＳ Ｐゴシック" pitchFamily="34" charset="-128"/>
                <a:cs typeface="Calibri" panose="020F0502020204030204" pitchFamily="34" charset="0"/>
                <a:sym typeface="Wingdings" panose="05000000000000000000" pitchFamily="2" charset="2"/>
              </a:rPr>
              <a:t>3% (RF et RB) ou 3,3% ( RW) </a:t>
            </a:r>
            <a:r>
              <a:rPr lang="fr-FR" sz="1100" kern="0" dirty="0">
                <a:solidFill>
                  <a:srgbClr val="2D3B46"/>
                </a:solidFill>
                <a:ea typeface="ＭＳ Ｐゴシック" pitchFamily="34" charset="-128"/>
                <a:cs typeface="Calibri" panose="020F0502020204030204" pitchFamily="34" charset="0"/>
                <a:sym typeface="Wingdings" panose="05000000000000000000" pitchFamily="2" charset="2"/>
              </a:rPr>
              <a:t> en ligne directe et partenaires ( époux, cohabitants légaux et, en RF, cohabitants de fait depuis min 1 an)</a:t>
            </a:r>
          </a:p>
          <a:p>
            <a:pPr marL="171450" indent="-171450" algn="just">
              <a:lnSpc>
                <a:spcPct val="150000"/>
              </a:lnSpc>
              <a:buFont typeface="Wingdings" panose="05000000000000000000" pitchFamily="2" charset="2"/>
              <a:buChar char="Ø"/>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fr-FR" sz="1100" kern="0" dirty="0">
                <a:solidFill>
                  <a:srgbClr val="2D3B46"/>
                </a:solidFill>
                <a:ea typeface="ＭＳ Ｐゴシック" pitchFamily="34" charset="-128"/>
                <a:cs typeface="Calibri" panose="020F0502020204030204" pitchFamily="34" charset="0"/>
                <a:sym typeface="Wingdings" panose="05000000000000000000" pitchFamily="2" charset="2"/>
              </a:rPr>
              <a:t>Si pas enregistreme</a:t>
            </a:r>
            <a:r>
              <a:rPr lang="fr-FR" sz="1100" dirty="0">
                <a:solidFill>
                  <a:srgbClr val="2D3B46"/>
                </a:solidFill>
                <a:ea typeface="ＭＳ Ｐゴシック" pitchFamily="34" charset="-128"/>
                <a:cs typeface="Calibri" panose="020F0502020204030204" pitchFamily="34" charset="0"/>
                <a:sym typeface="Wingdings" panose="05000000000000000000" pitchFamily="2" charset="2"/>
              </a:rPr>
              <a:t>nt : risque de paiement de droits de succession en cas de décès dans un délai de 3 ans après la donation / 5 ans en RW </a:t>
            </a:r>
          </a:p>
          <a:p>
            <a:pPr marL="171450" indent="-171450" algn="just">
              <a:lnSpc>
                <a:spcPct val="150000"/>
              </a:lnSpc>
              <a:buFont typeface="Wingdings" panose="05000000000000000000" pitchFamily="2" charset="2"/>
              <a:buChar char="Ø"/>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fr-FR" sz="1100" kern="0" dirty="0">
                <a:solidFill>
                  <a:srgbClr val="2D3B46"/>
                </a:solidFill>
                <a:ea typeface="ＭＳ Ｐゴシック" pitchFamily="34" charset="-128"/>
                <a:cs typeface="Calibri" panose="020F0502020204030204" pitchFamily="34" charset="0"/>
                <a:sym typeface="Wingdings" panose="05000000000000000000" pitchFamily="2" charset="2"/>
              </a:rPr>
              <a:t>Enregistrement obligatoire si donation par acte notarié (en Belgique ou à l’étranger)</a:t>
            </a:r>
          </a:p>
          <a:p>
            <a:pPr lvl="2" algn="just">
              <a:lnSpc>
                <a:spcPct val="150000"/>
              </a:lnSpc>
              <a:spcAft>
                <a:spcPts val="0"/>
              </a:spcAft>
              <a:buFont typeface="Wingdings" panose="05000000000000000000" pitchFamily="2" charset="2"/>
              <a:buChar char="Ø"/>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fr-FR" sz="1100" kern="0" dirty="0">
              <a:solidFill>
                <a:srgbClr val="2D3B46"/>
              </a:solidFill>
              <a:ea typeface="ＭＳ Ｐゴシック" pitchFamily="34" charset="-128"/>
              <a:cs typeface="Calibri" panose="020F0502020204030204" pitchFamily="34" charset="0"/>
              <a:sym typeface="Wingdings" panose="05000000000000000000" pitchFamily="2" charset="2"/>
            </a:endParaRPr>
          </a:p>
          <a:p>
            <a:pPr lvl="2" algn="just">
              <a:lnSpc>
                <a:spcPct val="150000"/>
              </a:lnSpc>
              <a:spcAft>
                <a:spcPts val="0"/>
              </a:spcAft>
              <a:buFont typeface="Wingdings" panose="05000000000000000000" pitchFamily="2" charset="2"/>
              <a:buChar char="Ø"/>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fr-FR" sz="1200" kern="0" dirty="0">
              <a:solidFill>
                <a:srgbClr val="2D3B46"/>
              </a:solidFill>
              <a:latin typeface="+mj-lt"/>
              <a:ea typeface="ＭＳ Ｐゴシック" pitchFamily="34" charset="-128"/>
              <a:sym typeface="Wingdings" panose="05000000000000000000" pitchFamily="2" charset="2"/>
            </a:endParaRPr>
          </a:p>
          <a:p>
            <a:pPr lvl="2" algn="just">
              <a:lnSpc>
                <a:spcPct val="150000"/>
              </a:lnSpc>
              <a:spcAft>
                <a:spcPts val="0"/>
              </a:spcAft>
              <a:buFont typeface="Wingdings" panose="05000000000000000000" pitchFamily="2" charset="2"/>
              <a:buChar char="Ø"/>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fr-FR" sz="1200" kern="0" dirty="0">
              <a:solidFill>
                <a:srgbClr val="2D3B46"/>
              </a:solidFill>
              <a:ea typeface="ＭＳ Ｐゴシック" pitchFamily="34" charset="-128"/>
              <a:sym typeface="Wingdings" panose="05000000000000000000" pitchFamily="2" charset="2"/>
            </a:endParaRPr>
          </a:p>
          <a:p>
            <a:pPr lvl="2" algn="just">
              <a:lnSpc>
                <a:spcPct val="150000"/>
              </a:lnSpc>
              <a:spcAft>
                <a:spcPts val="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fr-FR" kern="0" dirty="0">
              <a:solidFill>
                <a:srgbClr val="2D3B46"/>
              </a:solidFill>
              <a:ea typeface="ＭＳ Ｐゴシック" pitchFamily="34" charset="-128"/>
              <a:sym typeface="Wingdings" panose="05000000000000000000" pitchFamily="2" charset="2"/>
            </a:endParaRPr>
          </a:p>
        </p:txBody>
      </p:sp>
      <p:pic>
        <p:nvPicPr>
          <p:cNvPr id="12" name="Picture 11">
            <a:extLst>
              <a:ext uri="{FF2B5EF4-FFF2-40B4-BE49-F238E27FC236}">
                <a16:creationId xmlns:a16="http://schemas.microsoft.com/office/drawing/2014/main" id="{491924DF-5846-499D-A8E5-E9A91B1A979D}"/>
              </a:ext>
            </a:extLst>
          </p:cNvPr>
          <p:cNvPicPr>
            <a:picLocks noChangeAspect="1"/>
          </p:cNvPicPr>
          <p:nvPr/>
        </p:nvPicPr>
        <p:blipFill>
          <a:blip r:embed="rId2"/>
          <a:stretch>
            <a:fillRect/>
          </a:stretch>
        </p:blipFill>
        <p:spPr>
          <a:xfrm>
            <a:off x="4953000" y="1428750"/>
            <a:ext cx="2895600" cy="1192306"/>
          </a:xfrm>
          <a:prstGeom prst="rect">
            <a:avLst/>
          </a:prstGeom>
        </p:spPr>
      </p:pic>
      <p:sp>
        <p:nvSpPr>
          <p:cNvPr id="13" name="Rectangle 12">
            <a:extLst>
              <a:ext uri="{FF2B5EF4-FFF2-40B4-BE49-F238E27FC236}">
                <a16:creationId xmlns:a16="http://schemas.microsoft.com/office/drawing/2014/main" id="{C9B78AD5-8073-429D-91CA-257D81A98EE3}"/>
              </a:ext>
            </a:extLst>
          </p:cNvPr>
          <p:cNvSpPr/>
          <p:nvPr/>
        </p:nvSpPr>
        <p:spPr>
          <a:xfrm>
            <a:off x="4572000" y="620946"/>
            <a:ext cx="3780000" cy="3888000"/>
          </a:xfrm>
          <a:prstGeom prst="rect">
            <a:avLst/>
          </a:prstGeom>
          <a:ln w="12700">
            <a:solidFill>
              <a:schemeClr val="accent1"/>
            </a:solidFill>
          </a:ln>
        </p:spPr>
        <p:txBody>
          <a:bodyPr wrap="square">
            <a:spAutoFit/>
          </a:bodyPr>
          <a:lstStyle/>
          <a:p>
            <a:pPr algn="just">
              <a:lnSpc>
                <a:spcPct val="150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fr-FR" sz="1400" kern="0" dirty="0">
                <a:solidFill>
                  <a:schemeClr val="accent1"/>
                </a:solidFill>
                <a:ea typeface="ＭＳ Ｐゴシック" pitchFamily="34" charset="-128"/>
                <a:cs typeface="Calibri" panose="020F0502020204030204" pitchFamily="34" charset="0"/>
                <a:sym typeface="Wingdings" panose="05000000000000000000" pitchFamily="2" charset="2"/>
              </a:rPr>
              <a:t>Donation immobilière </a:t>
            </a:r>
            <a:endParaRPr lang="fr-FR" sz="1100" kern="0" dirty="0">
              <a:solidFill>
                <a:schemeClr val="accent1"/>
              </a:solidFill>
              <a:ea typeface="ＭＳ Ｐゴシック" pitchFamily="34" charset="-128"/>
              <a:cs typeface="Calibri" panose="020F0502020204030204" pitchFamily="34" charset="0"/>
              <a:sym typeface="Wingdings" panose="05000000000000000000" pitchFamily="2" charset="2"/>
            </a:endParaRPr>
          </a:p>
          <a:p>
            <a:pPr marR="0" lvl="0" algn="just" fontAlgn="auto">
              <a:lnSpc>
                <a:spcPct val="150000"/>
              </a:lnSpc>
              <a:spcAft>
                <a:spcPts val="0"/>
              </a:spcAft>
              <a:buSzTx/>
              <a:buFont typeface="Wingdings" panose="05000000000000000000" pitchFamily="2" charset="2"/>
              <a:buChar char="Ø"/>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fr-FR" sz="1100" dirty="0">
                <a:solidFill>
                  <a:srgbClr val="253B49"/>
                </a:solidFill>
                <a:ea typeface="ＭＳ Ｐゴシック" pitchFamily="34" charset="-128"/>
                <a:cs typeface="Calibri" panose="020F0502020204030204" pitchFamily="34" charset="0"/>
                <a:sym typeface="Wingdings" panose="05000000000000000000" pitchFamily="2" charset="2"/>
              </a:rPr>
              <a:t>Taux d’imposition </a:t>
            </a:r>
          </a:p>
          <a:p>
            <a:pPr marR="0" lvl="0" algn="just" fontAlgn="auto">
              <a:lnSpc>
                <a:spcPct val="150000"/>
              </a:lnSpc>
              <a:spcAft>
                <a:spcPts val="0"/>
              </a:spcAft>
              <a:buSzTx/>
              <a:buFont typeface="Wingdings" panose="05000000000000000000" pitchFamily="2" charset="2"/>
              <a:buChar char="Ø"/>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fr-FR" sz="1100" kern="0" dirty="0">
              <a:solidFill>
                <a:srgbClr val="253B49"/>
              </a:solidFill>
              <a:ea typeface="ＭＳ Ｐゴシック" pitchFamily="34" charset="-128"/>
              <a:cs typeface="Calibri" panose="020F0502020204030204" pitchFamily="34" charset="0"/>
              <a:sym typeface="Wingdings" panose="05000000000000000000" pitchFamily="2" charset="2"/>
            </a:endParaRPr>
          </a:p>
          <a:p>
            <a:pPr marR="0" lvl="0" algn="just" fontAlgn="auto">
              <a:lnSpc>
                <a:spcPct val="150000"/>
              </a:lnSpc>
              <a:spcAft>
                <a:spcPts val="0"/>
              </a:spcAft>
              <a:buSzTx/>
              <a:buFont typeface="Wingdings" panose="05000000000000000000" pitchFamily="2" charset="2"/>
              <a:buChar char="Ø"/>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fr-FR" sz="1100" kern="0" dirty="0">
              <a:solidFill>
                <a:srgbClr val="253B49"/>
              </a:solidFill>
              <a:ea typeface="ＭＳ Ｐゴシック" pitchFamily="34" charset="-128"/>
              <a:cs typeface="Calibri" panose="020F0502020204030204" pitchFamily="34" charset="0"/>
              <a:sym typeface="Wingdings" panose="05000000000000000000" pitchFamily="2" charset="2"/>
            </a:endParaRPr>
          </a:p>
          <a:p>
            <a:pPr marR="0" lvl="0" algn="just" fontAlgn="auto">
              <a:lnSpc>
                <a:spcPct val="150000"/>
              </a:lnSpc>
              <a:spcAft>
                <a:spcPts val="0"/>
              </a:spcAft>
              <a:buSzTx/>
              <a:buFont typeface="Wingdings" panose="05000000000000000000" pitchFamily="2" charset="2"/>
              <a:buChar char="Ø"/>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fr-FR" sz="1100" kern="0" dirty="0">
              <a:solidFill>
                <a:srgbClr val="253B49"/>
              </a:solidFill>
              <a:ea typeface="ＭＳ Ｐゴシック" pitchFamily="34" charset="-128"/>
              <a:cs typeface="Calibri" panose="020F0502020204030204" pitchFamily="34" charset="0"/>
              <a:sym typeface="Wingdings" panose="05000000000000000000" pitchFamily="2" charset="2"/>
            </a:endParaRPr>
          </a:p>
          <a:p>
            <a:pPr marR="0" lvl="0" algn="just" fontAlgn="auto">
              <a:lnSpc>
                <a:spcPct val="150000"/>
              </a:lnSpc>
              <a:spcAft>
                <a:spcPts val="0"/>
              </a:spcAft>
              <a:buSzTx/>
              <a:buFont typeface="Wingdings" panose="05000000000000000000" pitchFamily="2" charset="2"/>
              <a:buChar char="Ø"/>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fr-FR" sz="1100" kern="0" dirty="0">
              <a:solidFill>
                <a:srgbClr val="253B49"/>
              </a:solidFill>
              <a:ea typeface="ＭＳ Ｐゴシック" pitchFamily="34" charset="-128"/>
              <a:cs typeface="Calibri" panose="020F0502020204030204" pitchFamily="34" charset="0"/>
              <a:sym typeface="Wingdings" panose="05000000000000000000" pitchFamily="2" charset="2"/>
            </a:endParaRPr>
          </a:p>
          <a:p>
            <a:pPr marR="0" lvl="0" algn="just" fontAlgn="auto">
              <a:lnSpc>
                <a:spcPct val="150000"/>
              </a:lnSpc>
              <a:spcAft>
                <a:spcPts val="0"/>
              </a:spcAft>
              <a:buSzTx/>
              <a:buFont typeface="Wingdings" panose="05000000000000000000" pitchFamily="2" charset="2"/>
              <a:buChar char="Ø"/>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fr-FR" sz="1100" kern="0" dirty="0">
              <a:solidFill>
                <a:srgbClr val="2D3B46"/>
              </a:solidFill>
              <a:ea typeface="ＭＳ Ｐゴシック" pitchFamily="34" charset="-128"/>
              <a:cs typeface="Calibri" panose="020F0502020204030204" pitchFamily="34" charset="0"/>
              <a:sym typeface="Wingdings" panose="05000000000000000000" pitchFamily="2" charset="2"/>
            </a:endParaRPr>
          </a:p>
          <a:p>
            <a:pPr marR="0" lvl="0" algn="just" fontAlgn="auto">
              <a:lnSpc>
                <a:spcPct val="150000"/>
              </a:lnSpc>
              <a:spcAft>
                <a:spcPts val="0"/>
              </a:spcAft>
              <a:buSzTx/>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fr-FR" sz="1100" kern="0" dirty="0">
              <a:solidFill>
                <a:srgbClr val="2D3B46"/>
              </a:solidFill>
              <a:ea typeface="ＭＳ Ｐゴシック" pitchFamily="34" charset="-128"/>
              <a:cs typeface="Calibri" panose="020F0502020204030204" pitchFamily="34" charset="0"/>
              <a:sym typeface="Wingdings" panose="05000000000000000000" pitchFamily="2" charset="2"/>
            </a:endParaRPr>
          </a:p>
          <a:p>
            <a:pPr algn="just">
              <a:buFont typeface="Wingdings" panose="05000000000000000000" pitchFamily="2" charset="2"/>
              <a:buChar char="Ø"/>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fr-BE" sz="1100" kern="0" dirty="0">
                <a:solidFill>
                  <a:srgbClr val="253B49"/>
                </a:solidFill>
                <a:ea typeface="ＭＳ Ｐゴシック" pitchFamily="34" charset="-128"/>
                <a:cs typeface="Calibri" panose="020F0502020204030204" pitchFamily="34" charset="0"/>
                <a:sym typeface="Wingdings" panose="05000000000000000000" pitchFamily="2" charset="2"/>
              </a:rPr>
              <a:t>Possibilité de donner l’immeuble </a:t>
            </a:r>
            <a:r>
              <a:rPr lang="fr-BE" sz="1100" kern="0" dirty="0">
                <a:solidFill>
                  <a:srgbClr val="FF0000"/>
                </a:solidFill>
                <a:ea typeface="ＭＳ Ｐゴシック" pitchFamily="34" charset="-128"/>
                <a:cs typeface="Calibri" panose="020F0502020204030204" pitchFamily="34" charset="0"/>
                <a:sym typeface="Wingdings" panose="05000000000000000000" pitchFamily="2" charset="2"/>
              </a:rPr>
              <a:t>par tranche</a:t>
            </a:r>
            <a:r>
              <a:rPr lang="fr-BE" sz="1100" kern="0" dirty="0">
                <a:solidFill>
                  <a:srgbClr val="253B49"/>
                </a:solidFill>
                <a:ea typeface="ＭＳ Ｐゴシック" pitchFamily="34" charset="-128"/>
                <a:cs typeface="Calibri" panose="020F0502020204030204" pitchFamily="34" charset="0"/>
                <a:sym typeface="Wingdings" panose="05000000000000000000" pitchFamily="2" charset="2"/>
              </a:rPr>
              <a:t>, mais laisser min 3 ans entre les donations pour casser la progressivité. Si moins de 3 ans, la valeur des donations </a:t>
            </a:r>
            <a:r>
              <a:rPr lang="fr-BE" sz="1100" dirty="0">
                <a:solidFill>
                  <a:srgbClr val="253B49"/>
                </a:solidFill>
                <a:ea typeface="ＭＳ Ｐゴシック" pitchFamily="34" charset="-128"/>
                <a:cs typeface="Calibri" panose="020F0502020204030204" pitchFamily="34" charset="0"/>
                <a:sym typeface="Wingdings" panose="05000000000000000000" pitchFamily="2" charset="2"/>
              </a:rPr>
              <a:t>effectuées entre les mêmes parties moins de trois ans auparavant sera ajoutée à la valeur de la nouvelle donation</a:t>
            </a:r>
          </a:p>
          <a:p>
            <a:pPr algn="jus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fr-BE" sz="1100" dirty="0">
              <a:solidFill>
                <a:srgbClr val="253B49"/>
              </a:solidFill>
              <a:ea typeface="ＭＳ Ｐゴシック" pitchFamily="34" charset="-128"/>
              <a:cs typeface="Calibri" panose="020F0502020204030204" pitchFamily="34" charset="0"/>
              <a:sym typeface="Wingdings" panose="05000000000000000000" pitchFamily="2" charset="2"/>
            </a:endParaRPr>
          </a:p>
          <a:p>
            <a:pPr algn="just">
              <a:buFont typeface="Wingdings" panose="05000000000000000000" pitchFamily="2" charset="2"/>
              <a:buChar char="Ø"/>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fr-BE" sz="1100" kern="0" dirty="0">
                <a:solidFill>
                  <a:srgbClr val="253B49"/>
                </a:solidFill>
                <a:ea typeface="ＭＳ Ｐゴシック" pitchFamily="34" charset="-128"/>
                <a:cs typeface="Calibri" panose="020F0502020204030204" pitchFamily="34" charset="0"/>
                <a:sym typeface="Wingdings" panose="05000000000000000000" pitchFamily="2" charset="2"/>
              </a:rPr>
              <a:t>Donation avec réserve d’usufruit taxée sur la </a:t>
            </a:r>
            <a:r>
              <a:rPr lang="fr-BE" sz="1100" kern="0" dirty="0">
                <a:solidFill>
                  <a:srgbClr val="FF0000"/>
                </a:solidFill>
                <a:ea typeface="ＭＳ Ｐゴシック" pitchFamily="34" charset="-128"/>
                <a:cs typeface="Calibri" panose="020F0502020204030204" pitchFamily="34" charset="0"/>
                <a:sym typeface="Wingdings" panose="05000000000000000000" pitchFamily="2" charset="2"/>
              </a:rPr>
              <a:t>valeur de la pleine propriété </a:t>
            </a:r>
            <a:r>
              <a:rPr lang="fr-BE" sz="1100" kern="0" dirty="0">
                <a:solidFill>
                  <a:srgbClr val="253B49"/>
                </a:solidFill>
                <a:ea typeface="ＭＳ Ｐゴシック" pitchFamily="34" charset="-128"/>
                <a:cs typeface="Calibri" panose="020F0502020204030204" pitchFamily="34" charset="0"/>
                <a:sym typeface="Wingdings" panose="05000000000000000000" pitchFamily="2" charset="2"/>
              </a:rPr>
              <a:t>!! </a:t>
            </a:r>
          </a:p>
          <a:p>
            <a:pPr algn="jus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fr-BE" sz="1100" kern="0" dirty="0">
              <a:solidFill>
                <a:srgbClr val="253B49"/>
              </a:solidFill>
              <a:ea typeface="ＭＳ Ｐゴシック" pitchFamily="34" charset="-128"/>
              <a:cs typeface="Calibri" panose="020F0502020204030204" pitchFamily="34" charset="0"/>
              <a:sym typeface="Wingdings" panose="05000000000000000000" pitchFamily="2" charset="2"/>
            </a:endParaRPr>
          </a:p>
          <a:p>
            <a:pPr algn="jus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fr-FR" sz="1100" kern="0" dirty="0">
              <a:solidFill>
                <a:srgbClr val="2D3B46"/>
              </a:solidFill>
              <a:ea typeface="ＭＳ Ｐゴシック" pitchFamily="34" charset="-128"/>
              <a:sym typeface="Wingdings" panose="05000000000000000000" pitchFamily="2" charset="2"/>
            </a:endParaRPr>
          </a:p>
        </p:txBody>
      </p:sp>
    </p:spTree>
    <p:extLst>
      <p:ext uri="{BB962C8B-B14F-4D97-AF65-F5344CB8AC3E}">
        <p14:creationId xmlns:p14="http://schemas.microsoft.com/office/powerpoint/2010/main" val="1997386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3">
            <a:extLst>
              <a:ext uri="{FF2B5EF4-FFF2-40B4-BE49-F238E27FC236}">
                <a16:creationId xmlns:a16="http://schemas.microsoft.com/office/drawing/2014/main" id="{7FADFCA5-6D2E-4C55-8194-956ADD4AC9B9}"/>
              </a:ext>
            </a:extLst>
          </p:cNvPr>
          <p:cNvGraphicFramePr>
            <a:graphicFrameLocks noGrp="1"/>
          </p:cNvGraphicFramePr>
          <p:nvPr>
            <p:ph idx="1"/>
            <p:extLst>
              <p:ext uri="{D42A27DB-BD31-4B8C-83A1-F6EECF244321}">
                <p14:modId xmlns:p14="http://schemas.microsoft.com/office/powerpoint/2010/main" val="4183818748"/>
              </p:ext>
            </p:extLst>
          </p:nvPr>
        </p:nvGraphicFramePr>
        <p:xfrm>
          <a:off x="152400" y="550185"/>
          <a:ext cx="8763001" cy="4478147"/>
        </p:xfrm>
        <a:graphic>
          <a:graphicData uri="http://schemas.openxmlformats.org/drawingml/2006/table">
            <a:tbl>
              <a:tblPr firstRow="1" bandRow="1">
                <a:tableStyleId>{BDBED569-4797-4DF1-A0F4-6AAB3CD982D8}</a:tableStyleId>
              </a:tblPr>
              <a:tblGrid>
                <a:gridCol w="1017134">
                  <a:extLst>
                    <a:ext uri="{9D8B030D-6E8A-4147-A177-3AD203B41FA5}">
                      <a16:colId xmlns:a16="http://schemas.microsoft.com/office/drawing/2014/main" val="3031423070"/>
                    </a:ext>
                  </a:extLst>
                </a:gridCol>
                <a:gridCol w="2297647">
                  <a:extLst>
                    <a:ext uri="{9D8B030D-6E8A-4147-A177-3AD203B41FA5}">
                      <a16:colId xmlns:a16="http://schemas.microsoft.com/office/drawing/2014/main" val="3463202950"/>
                    </a:ext>
                  </a:extLst>
                </a:gridCol>
                <a:gridCol w="2724110">
                  <a:extLst>
                    <a:ext uri="{9D8B030D-6E8A-4147-A177-3AD203B41FA5}">
                      <a16:colId xmlns:a16="http://schemas.microsoft.com/office/drawing/2014/main" val="2060290757"/>
                    </a:ext>
                  </a:extLst>
                </a:gridCol>
                <a:gridCol w="2724110">
                  <a:extLst>
                    <a:ext uri="{9D8B030D-6E8A-4147-A177-3AD203B41FA5}">
                      <a16:colId xmlns:a16="http://schemas.microsoft.com/office/drawing/2014/main" val="3269955212"/>
                    </a:ext>
                  </a:extLst>
                </a:gridCol>
              </a:tblGrid>
              <a:tr h="293913">
                <a:tc>
                  <a:txBody>
                    <a:bodyPr/>
                    <a:lstStyle/>
                    <a:p>
                      <a:pPr algn="ctr"/>
                      <a:endParaRPr lang="fr-BE" sz="1200" dirty="0"/>
                    </a:p>
                  </a:txBody>
                  <a:tcPr>
                    <a:solidFill>
                      <a:schemeClr val="accent5">
                        <a:alpha val="20000"/>
                      </a:schemeClr>
                    </a:solidFill>
                  </a:tcPr>
                </a:tc>
                <a:tc>
                  <a:txBody>
                    <a:bodyPr/>
                    <a:lstStyle/>
                    <a:p>
                      <a:pPr algn="ctr"/>
                      <a:r>
                        <a:rPr lang="fr-BE" sz="1200" dirty="0">
                          <a:solidFill>
                            <a:srgbClr val="C00000"/>
                          </a:solidFill>
                        </a:rPr>
                        <a:t>Allemagne </a:t>
                      </a:r>
                    </a:p>
                  </a:txBody>
                  <a:tcPr>
                    <a:solidFill>
                      <a:schemeClr val="accent5">
                        <a:lumMod val="40000"/>
                        <a:lumOff val="60000"/>
                      </a:schemeClr>
                    </a:solidFill>
                  </a:tcPr>
                </a:tc>
                <a:tc>
                  <a:txBody>
                    <a:bodyPr/>
                    <a:lstStyle/>
                    <a:p>
                      <a:pPr algn="ctr"/>
                      <a:r>
                        <a:rPr lang="fr-BE" sz="1200" dirty="0">
                          <a:solidFill>
                            <a:srgbClr val="C00000"/>
                          </a:solidFill>
                        </a:rPr>
                        <a:t>France </a:t>
                      </a:r>
                    </a:p>
                  </a:txBody>
                  <a:tcPr>
                    <a:solidFill>
                      <a:schemeClr val="accent5">
                        <a:lumMod val="40000"/>
                        <a:lumOff val="60000"/>
                      </a:schemeClr>
                    </a:solidFill>
                  </a:tcPr>
                </a:tc>
                <a:tc>
                  <a:txBody>
                    <a:bodyPr/>
                    <a:lstStyle/>
                    <a:p>
                      <a:pPr algn="ctr"/>
                      <a:r>
                        <a:rPr lang="fr-BE" sz="1200" dirty="0">
                          <a:solidFill>
                            <a:srgbClr val="C00000"/>
                          </a:solidFill>
                        </a:rPr>
                        <a:t>Espagne </a:t>
                      </a:r>
                    </a:p>
                  </a:txBody>
                  <a:tcPr>
                    <a:solidFill>
                      <a:schemeClr val="accent5">
                        <a:lumMod val="40000"/>
                        <a:lumOff val="60000"/>
                      </a:schemeClr>
                    </a:solidFill>
                  </a:tcPr>
                </a:tc>
                <a:extLst>
                  <a:ext uri="{0D108BD9-81ED-4DB2-BD59-A6C34878D82A}">
                    <a16:rowId xmlns:a16="http://schemas.microsoft.com/office/drawing/2014/main" val="4133485076"/>
                  </a:ext>
                </a:extLst>
              </a:tr>
              <a:tr h="800225">
                <a:tc>
                  <a:txBody>
                    <a:bodyPr/>
                    <a:lstStyle/>
                    <a:p>
                      <a:r>
                        <a:rPr lang="fr-BE" sz="1000" dirty="0"/>
                        <a:t>Critère de rattachement </a:t>
                      </a:r>
                    </a:p>
                  </a:txBody>
                  <a:tcPr>
                    <a:solidFill>
                      <a:schemeClr val="accent5"/>
                    </a:solidFill>
                  </a:tcPr>
                </a:tc>
                <a:tc>
                  <a:txBody>
                    <a:bodyPr/>
                    <a:lstStyle/>
                    <a:p>
                      <a:pPr marL="228600" lvl="1" indent="-228600">
                        <a:buFont typeface="+mj-lt"/>
                        <a:buAutoNum type="arabicPeriod"/>
                      </a:pPr>
                      <a:r>
                        <a:rPr lang="fr-BE" sz="900" b="0" dirty="0">
                          <a:solidFill>
                            <a:schemeClr val="accent2"/>
                          </a:solidFill>
                        </a:rPr>
                        <a:t>Résidence de l’héritier </a:t>
                      </a:r>
                    </a:p>
                    <a:p>
                      <a:pPr marL="228600" lvl="1" indent="-228600">
                        <a:buFont typeface="+mj-lt"/>
                        <a:buAutoNum type="arabicPeriod"/>
                      </a:pPr>
                      <a:r>
                        <a:rPr lang="fr-BE" sz="900" b="0" dirty="0">
                          <a:solidFill>
                            <a:schemeClr val="accent2"/>
                          </a:solidFill>
                        </a:rPr>
                        <a:t>Résidence du défunt </a:t>
                      </a:r>
                    </a:p>
                    <a:p>
                      <a:pPr marL="228600" lvl="1" indent="-228600">
                        <a:buFont typeface="+mj-lt"/>
                        <a:buAutoNum type="arabicPeriod"/>
                      </a:pPr>
                      <a:r>
                        <a:rPr lang="fr-BE" sz="900" b="0" dirty="0">
                          <a:solidFill>
                            <a:schemeClr val="accent2"/>
                          </a:solidFill>
                        </a:rPr>
                        <a:t>Lieu de situation des biens </a:t>
                      </a:r>
                      <a:endParaRPr lang="fr-BE" sz="900" dirty="0"/>
                    </a:p>
                  </a:txBody>
                  <a:tcPr>
                    <a:noFill/>
                  </a:tcPr>
                </a:tc>
                <a:tc>
                  <a:txBody>
                    <a:bodyPr/>
                    <a:lstStyle/>
                    <a:p>
                      <a:pPr marL="228600" lvl="1" indent="-228600">
                        <a:buFont typeface="+mj-lt"/>
                        <a:buAutoNum type="arabicPeriod"/>
                      </a:pPr>
                      <a:r>
                        <a:rPr lang="fr-BE" sz="900" dirty="0">
                          <a:solidFill>
                            <a:schemeClr val="accent2"/>
                          </a:solidFill>
                        </a:rPr>
                        <a:t>Résidence de l’héritier </a:t>
                      </a:r>
                    </a:p>
                    <a:p>
                      <a:pPr marL="228600" lvl="1" indent="-228600">
                        <a:buFont typeface="+mj-lt"/>
                        <a:buAutoNum type="arabicPeriod"/>
                      </a:pPr>
                      <a:r>
                        <a:rPr lang="fr-BE" sz="900" dirty="0">
                          <a:solidFill>
                            <a:schemeClr val="accent2"/>
                          </a:solidFill>
                        </a:rPr>
                        <a:t>Résidence du défunt </a:t>
                      </a:r>
                    </a:p>
                    <a:p>
                      <a:pPr marL="228600" lvl="1" indent="-228600">
                        <a:buFont typeface="+mj-lt"/>
                        <a:buAutoNum type="arabicPeriod"/>
                      </a:pPr>
                      <a:r>
                        <a:rPr lang="fr-BE" sz="900" dirty="0">
                          <a:solidFill>
                            <a:schemeClr val="accent2"/>
                          </a:solidFill>
                        </a:rPr>
                        <a:t>Lieu de situation des biens </a:t>
                      </a:r>
                    </a:p>
                  </a:txBody>
                  <a:tcPr>
                    <a:noFill/>
                  </a:tcPr>
                </a:tc>
                <a:tc>
                  <a:txBody>
                    <a:bodyPr/>
                    <a:lstStyle/>
                    <a:p>
                      <a:pPr marL="228600" indent="-228600">
                        <a:buFont typeface="+mj-lt"/>
                        <a:buAutoNum type="arabicPeriod"/>
                      </a:pPr>
                      <a:r>
                        <a:rPr lang="fr-BE" sz="900" b="0" dirty="0">
                          <a:solidFill>
                            <a:schemeClr val="accent2"/>
                          </a:solidFill>
                        </a:rPr>
                        <a:t>Résidence de l’héritier</a:t>
                      </a:r>
                      <a:endParaRPr lang="fr-BE" sz="900" b="0" dirty="0"/>
                    </a:p>
                    <a:p>
                      <a:pPr marL="228600" indent="-228600">
                        <a:buFont typeface="+mj-lt"/>
                        <a:buAutoNum type="arabicPeriod"/>
                      </a:pPr>
                      <a:r>
                        <a:rPr lang="fr-BE" sz="900" b="0" dirty="0">
                          <a:solidFill>
                            <a:schemeClr val="accent2"/>
                          </a:solidFill>
                        </a:rPr>
                        <a:t>Lieu de situation des biens</a:t>
                      </a:r>
                      <a:endParaRPr lang="fr-BE" sz="900" dirty="0"/>
                    </a:p>
                  </a:txBody>
                  <a:tcPr>
                    <a:noFill/>
                  </a:tcPr>
                </a:tc>
                <a:extLst>
                  <a:ext uri="{0D108BD9-81ED-4DB2-BD59-A6C34878D82A}">
                    <a16:rowId xmlns:a16="http://schemas.microsoft.com/office/drawing/2014/main" val="1237435177"/>
                  </a:ext>
                </a:extLst>
              </a:tr>
              <a:tr h="2054459">
                <a:tc>
                  <a:txBody>
                    <a:bodyPr/>
                    <a:lstStyle/>
                    <a:p>
                      <a:r>
                        <a:rPr lang="fr-BE" sz="1000" dirty="0"/>
                        <a:t>Taux d’imposition en ligne directe  </a:t>
                      </a:r>
                    </a:p>
                  </a:txBody>
                  <a:tcPr>
                    <a:solidFill>
                      <a:schemeClr val="accent5"/>
                    </a:solidFill>
                  </a:tcPr>
                </a:tc>
                <a:tc>
                  <a:txBody>
                    <a:bodyPr/>
                    <a:lstStyle/>
                    <a:p>
                      <a:pPr marL="171450" indent="-171450">
                        <a:buFont typeface="Arial" panose="020B0604020202020204" pitchFamily="34" charset="0"/>
                        <a:buChar char="•"/>
                      </a:pPr>
                      <a:r>
                        <a:rPr lang="fr-BE" sz="900" dirty="0">
                          <a:solidFill>
                            <a:schemeClr val="tx1"/>
                          </a:solidFill>
                          <a:latin typeface="+mn-lt"/>
                          <a:ea typeface="+mn-ea"/>
                          <a:cs typeface="+mn-cs"/>
                        </a:rPr>
                        <a:t>Tranches pour la détermination du taux &gt;&lt; pas de calcul par tranche</a:t>
                      </a:r>
                    </a:p>
                    <a:p>
                      <a:pPr marL="171450" indent="-171450">
                        <a:buFont typeface="Arial" panose="020B0604020202020204" pitchFamily="34" charset="0"/>
                        <a:buChar char="•"/>
                      </a:pPr>
                      <a:r>
                        <a:rPr lang="fr-BE" sz="900" dirty="0">
                          <a:solidFill>
                            <a:schemeClr val="tx1"/>
                          </a:solidFill>
                          <a:latin typeface="+mn-lt"/>
                          <a:ea typeface="+mn-ea"/>
                          <a:cs typeface="+mn-cs"/>
                        </a:rPr>
                        <a:t>De </a:t>
                      </a:r>
                      <a:r>
                        <a:rPr lang="fr-BE" sz="900" b="1" dirty="0">
                          <a:solidFill>
                            <a:srgbClr val="FF0000"/>
                          </a:solidFill>
                          <a:latin typeface="+mn-lt"/>
                          <a:ea typeface="+mn-ea"/>
                          <a:cs typeface="+mn-cs"/>
                        </a:rPr>
                        <a:t>7% à 30% </a:t>
                      </a:r>
                      <a:r>
                        <a:rPr lang="fr-BE" sz="900" dirty="0">
                          <a:solidFill>
                            <a:schemeClr val="tx1"/>
                          </a:solidFill>
                          <a:latin typeface="+mn-lt"/>
                          <a:ea typeface="+mn-ea"/>
                          <a:cs typeface="+mn-cs"/>
                        </a:rPr>
                        <a:t>- 7 tranches </a:t>
                      </a:r>
                    </a:p>
                    <a:p>
                      <a:pPr marL="171450" indent="-171450">
                        <a:buFont typeface="Arial" panose="020B0604020202020204" pitchFamily="34" charset="0"/>
                        <a:buChar char="•"/>
                      </a:pPr>
                      <a:r>
                        <a:rPr lang="fr-BE" sz="900" dirty="0">
                          <a:solidFill>
                            <a:schemeClr val="tx1"/>
                          </a:solidFill>
                          <a:latin typeface="+mn-lt"/>
                          <a:ea typeface="+mn-ea"/>
                          <a:cs typeface="+mn-cs"/>
                        </a:rPr>
                        <a:t>Dernière tranche : 30% à partir de 26M€</a:t>
                      </a: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fr-BE" sz="900" b="1" dirty="0">
                          <a:solidFill>
                            <a:schemeClr val="tx1"/>
                          </a:solidFill>
                        </a:rPr>
                        <a:t>Taux identiques pour donations</a:t>
                      </a:r>
                    </a:p>
                    <a:p>
                      <a:pPr marL="171450" indent="-171450">
                        <a:buFont typeface="Arial" panose="020B0604020202020204" pitchFamily="34" charset="0"/>
                        <a:buChar char="•"/>
                      </a:pPr>
                      <a:endParaRPr lang="fr-BE" sz="900" dirty="0">
                        <a:solidFill>
                          <a:schemeClr val="tx1"/>
                        </a:solidFill>
                        <a:latin typeface="+mn-lt"/>
                        <a:ea typeface="+mn-ea"/>
                        <a:cs typeface="+mn-cs"/>
                      </a:endParaRPr>
                    </a:p>
                    <a:p>
                      <a:pPr marL="0" indent="0">
                        <a:buFont typeface="Arial" panose="020B0604020202020204" pitchFamily="34" charset="0"/>
                        <a:buNone/>
                      </a:pPr>
                      <a:endParaRPr lang="fr-BE" sz="900" dirty="0">
                        <a:solidFill>
                          <a:schemeClr val="tx1"/>
                        </a:solidFill>
                        <a:latin typeface="+mn-lt"/>
                        <a:ea typeface="+mn-ea"/>
                        <a:cs typeface="+mn-cs"/>
                      </a:endParaRPr>
                    </a:p>
                  </a:txBody>
                  <a:tcPr>
                    <a:noFill/>
                  </a:tcPr>
                </a:tc>
                <a:tc>
                  <a:txBody>
                    <a:bodyPr/>
                    <a:lstStyle/>
                    <a:p>
                      <a:pPr marL="171450" indent="-171450">
                        <a:buFont typeface="Arial" panose="020B0604020202020204" pitchFamily="34" charset="0"/>
                        <a:buChar char="•"/>
                      </a:pPr>
                      <a:r>
                        <a:rPr lang="fr-BE" sz="900" dirty="0">
                          <a:solidFill>
                            <a:schemeClr val="tx1"/>
                          </a:solidFill>
                        </a:rPr>
                        <a:t>Taux progressifs par tranches </a:t>
                      </a:r>
                    </a:p>
                    <a:p>
                      <a:pPr marL="171450" indent="-171450">
                        <a:buFont typeface="Arial" panose="020B0604020202020204" pitchFamily="34" charset="0"/>
                        <a:buChar char="•"/>
                      </a:pPr>
                      <a:r>
                        <a:rPr lang="fr-BE" sz="900" dirty="0">
                          <a:solidFill>
                            <a:schemeClr val="tx1"/>
                          </a:solidFill>
                        </a:rPr>
                        <a:t>De </a:t>
                      </a:r>
                      <a:r>
                        <a:rPr lang="fr-BE" sz="900" b="1" dirty="0">
                          <a:solidFill>
                            <a:srgbClr val="FF0000"/>
                          </a:solidFill>
                        </a:rPr>
                        <a:t>5% à 45% </a:t>
                      </a:r>
                      <a:r>
                        <a:rPr lang="fr-BE" sz="900" dirty="0">
                          <a:solidFill>
                            <a:schemeClr val="tx1"/>
                          </a:solidFill>
                        </a:rPr>
                        <a:t>: 7 tranches - 5, 10, 15, 20, 30, 40, 45%</a:t>
                      </a:r>
                    </a:p>
                    <a:p>
                      <a:pPr marL="171450" indent="-171450">
                        <a:buFont typeface="Arial" panose="020B0604020202020204" pitchFamily="34" charset="0"/>
                        <a:buChar char="•"/>
                      </a:pPr>
                      <a:r>
                        <a:rPr lang="fr-BE" sz="900" dirty="0">
                          <a:solidFill>
                            <a:schemeClr val="tx1"/>
                          </a:solidFill>
                        </a:rPr>
                        <a:t>Dernière tranche: 45% à partir de 1,8M€</a:t>
                      </a:r>
                    </a:p>
                    <a:p>
                      <a:pPr marL="171450" indent="-171450">
                        <a:buFont typeface="Arial" panose="020B0604020202020204" pitchFamily="34" charset="0"/>
                        <a:buChar char="•"/>
                      </a:pPr>
                      <a:r>
                        <a:rPr lang="fr-BE" sz="900" b="1" dirty="0">
                          <a:solidFill>
                            <a:schemeClr val="tx1"/>
                          </a:solidFill>
                        </a:rPr>
                        <a:t>Taux identiques pour donations</a:t>
                      </a:r>
                    </a:p>
                    <a:p>
                      <a:pPr marL="0" indent="0">
                        <a:buFont typeface="Wingdings" panose="05000000000000000000" pitchFamily="2" charset="2"/>
                        <a:buNone/>
                      </a:pPr>
                      <a:r>
                        <a:rPr lang="fr-BE" sz="900" dirty="0">
                          <a:solidFill>
                            <a:schemeClr val="tx1"/>
                          </a:solidFill>
                        </a:rPr>
                        <a:t> </a:t>
                      </a:r>
                    </a:p>
                    <a:p>
                      <a:pPr marL="0" indent="0">
                        <a:buFont typeface="Wingdings" panose="05000000000000000000" pitchFamily="2" charset="2"/>
                        <a:buNone/>
                      </a:pPr>
                      <a:endParaRPr lang="fr-BE" sz="900" dirty="0">
                        <a:solidFill>
                          <a:schemeClr val="tx1"/>
                        </a:solidFill>
                      </a:endParaRPr>
                    </a:p>
                  </a:txBody>
                  <a:tcPr>
                    <a:noFill/>
                  </a:tcPr>
                </a:tc>
                <a:tc>
                  <a:txBody>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fr-BE" sz="900" dirty="0">
                          <a:solidFill>
                            <a:schemeClr val="tx1"/>
                          </a:solidFill>
                        </a:rPr>
                        <a:t>Taux progressifs par tranches </a:t>
                      </a:r>
                    </a:p>
                    <a:p>
                      <a:pPr marL="171450" indent="-171450">
                        <a:buFont typeface="Arial" panose="020B0604020202020204" pitchFamily="34" charset="0"/>
                        <a:buChar char="•"/>
                      </a:pPr>
                      <a:r>
                        <a:rPr lang="fr-BE" sz="900" dirty="0">
                          <a:solidFill>
                            <a:schemeClr val="tx1"/>
                          </a:solidFill>
                        </a:rPr>
                        <a:t>Taux établis au niveau national: de </a:t>
                      </a:r>
                      <a:r>
                        <a:rPr lang="fr-BE" sz="900" b="1" dirty="0">
                          <a:solidFill>
                            <a:srgbClr val="FF0000"/>
                          </a:solidFill>
                        </a:rPr>
                        <a:t>7,65% à 34% </a:t>
                      </a:r>
                    </a:p>
                    <a:p>
                      <a:pPr marL="171450" indent="-171450">
                        <a:buFont typeface="Arial" panose="020B0604020202020204" pitchFamily="34" charset="0"/>
                        <a:buChar char="•"/>
                      </a:pPr>
                      <a:r>
                        <a:rPr lang="fr-BE" sz="900" dirty="0">
                          <a:solidFill>
                            <a:schemeClr val="tx1"/>
                          </a:solidFill>
                        </a:rPr>
                        <a:t>Dernière tranche: 34% à partir de 797k€</a:t>
                      </a:r>
                    </a:p>
                    <a:p>
                      <a:pPr marL="171450" indent="-171450">
                        <a:buFont typeface="Arial" panose="020B0604020202020204" pitchFamily="34" charset="0"/>
                        <a:buChar char="•"/>
                      </a:pPr>
                      <a:r>
                        <a:rPr lang="fr-BE" sz="900" b="1" dirty="0">
                          <a:solidFill>
                            <a:schemeClr val="tx1"/>
                          </a:solidFill>
                        </a:rPr>
                        <a:t>Taux identiques pour donations</a:t>
                      </a:r>
                      <a:endParaRPr lang="fr-BE" sz="900" b="1" i="0" dirty="0">
                        <a:solidFill>
                          <a:schemeClr val="tx1"/>
                        </a:solidFill>
                        <a:effectLst/>
                        <a:latin typeface="+mn-lt"/>
                        <a:ea typeface="+mn-ea"/>
                        <a:cs typeface="+mn-cs"/>
                      </a:endParaRPr>
                    </a:p>
                    <a:p>
                      <a:pPr marL="171450" indent="-171450">
                        <a:buFont typeface="Arial" panose="020B0604020202020204" pitchFamily="34" charset="0"/>
                        <a:buChar char="•"/>
                      </a:pPr>
                      <a:r>
                        <a:rPr lang="fr-BE" sz="900" b="0" i="0" u="sng" dirty="0">
                          <a:solidFill>
                            <a:schemeClr val="tx1"/>
                          </a:solidFill>
                          <a:effectLst/>
                          <a:latin typeface="+mn-lt"/>
                          <a:ea typeface="+mn-ea"/>
                          <a:cs typeface="+mn-cs"/>
                        </a:rPr>
                        <a:t>voir législation de la communauté autonome compétente </a:t>
                      </a:r>
                      <a:r>
                        <a:rPr lang="fr-BE" sz="900" b="0" i="0" dirty="0">
                          <a:solidFill>
                            <a:schemeClr val="tx1"/>
                          </a:solidFill>
                          <a:effectLst/>
                          <a:latin typeface="+mn-lt"/>
                          <a:ea typeface="+mn-ea"/>
                          <a:cs typeface="+mn-cs"/>
                        </a:rPr>
                        <a:t>: 17 CA</a:t>
                      </a:r>
                    </a:p>
                    <a:p>
                      <a:endParaRPr lang="fr-BE" sz="900" b="0" i="0" dirty="0">
                        <a:solidFill>
                          <a:schemeClr val="tx1"/>
                        </a:solidFill>
                        <a:effectLst/>
                        <a:latin typeface="+mn-lt"/>
                        <a:ea typeface="+mn-ea"/>
                        <a:cs typeface="+mn-cs"/>
                      </a:endParaRPr>
                    </a:p>
                    <a:p>
                      <a:r>
                        <a:rPr lang="fr-BE" sz="900" b="0" i="0" dirty="0">
                          <a:solidFill>
                            <a:schemeClr val="tx1"/>
                          </a:solidFill>
                          <a:effectLst/>
                          <a:latin typeface="+mn-lt"/>
                          <a:ea typeface="+mn-ea"/>
                          <a:cs typeface="+mn-cs"/>
                        </a:rPr>
                        <a:t>Défunt non-résident </a:t>
                      </a:r>
                      <a:r>
                        <a:rPr lang="fr-BE" sz="900" b="0" i="0" dirty="0">
                          <a:solidFill>
                            <a:schemeClr val="tx1"/>
                          </a:solidFill>
                          <a:effectLst/>
                          <a:latin typeface="+mn-lt"/>
                          <a:ea typeface="+mn-ea"/>
                          <a:cs typeface="+mn-cs"/>
                          <a:sym typeface="Wingdings" panose="05000000000000000000" pitchFamily="2" charset="2"/>
                        </a:rPr>
                        <a:t> CA </a:t>
                      </a:r>
                      <a:r>
                        <a:rPr lang="fr-BE" sz="900" b="0" i="0" dirty="0">
                          <a:solidFill>
                            <a:schemeClr val="tx1"/>
                          </a:solidFill>
                          <a:effectLst/>
                          <a:latin typeface="+mn-lt"/>
                          <a:ea typeface="+mn-ea"/>
                          <a:cs typeface="+mn-cs"/>
                        </a:rPr>
                        <a:t>où se situent les biens de plus grande valeur. Si aucun bien ou droit n’est situé en Espagne, CA où réside l’héritier</a:t>
                      </a:r>
                    </a:p>
                    <a:p>
                      <a:endParaRPr lang="fr-BE" sz="900" b="0" i="0" dirty="0">
                        <a:solidFill>
                          <a:schemeClr val="tx1"/>
                        </a:solidFill>
                        <a:effectLst/>
                        <a:latin typeface="+mn-lt"/>
                        <a:ea typeface="+mn-ea"/>
                        <a:cs typeface="+mn-cs"/>
                      </a:endParaRPr>
                    </a:p>
                    <a:p>
                      <a:r>
                        <a:rPr lang="fr-BE" sz="900" b="0" i="0" dirty="0">
                          <a:solidFill>
                            <a:schemeClr val="tx1"/>
                          </a:solidFill>
                          <a:effectLst/>
                          <a:latin typeface="+mn-lt"/>
                          <a:ea typeface="+mn-ea"/>
                          <a:cs typeface="+mn-cs"/>
                        </a:rPr>
                        <a:t>Défunt résident Espagnol et les héritiers non-résidents</a:t>
                      </a:r>
                      <a:r>
                        <a:rPr lang="fr-BE" sz="900" b="0" i="0" dirty="0">
                          <a:solidFill>
                            <a:schemeClr val="tx1"/>
                          </a:solidFill>
                          <a:effectLst/>
                          <a:latin typeface="+mn-lt"/>
                          <a:ea typeface="+mn-ea"/>
                          <a:cs typeface="+mn-cs"/>
                          <a:sym typeface="Wingdings" panose="05000000000000000000" pitchFamily="2" charset="2"/>
                        </a:rPr>
                        <a:t> CA</a:t>
                      </a:r>
                      <a:r>
                        <a:rPr lang="fr-BE" sz="900" b="0" i="0" dirty="0">
                          <a:solidFill>
                            <a:schemeClr val="tx1"/>
                          </a:solidFill>
                          <a:effectLst/>
                          <a:latin typeface="+mn-lt"/>
                          <a:ea typeface="+mn-ea"/>
                          <a:cs typeface="+mn-cs"/>
                        </a:rPr>
                        <a:t> où résidait le défunt</a:t>
                      </a:r>
                    </a:p>
                    <a:p>
                      <a:endParaRPr lang="fr-BE" sz="900" b="0" i="0" dirty="0">
                        <a:solidFill>
                          <a:schemeClr val="tx1"/>
                        </a:solidFill>
                        <a:effectLst/>
                        <a:latin typeface="+mn-lt"/>
                        <a:ea typeface="+mn-ea"/>
                        <a:cs typeface="+mn-cs"/>
                      </a:endParaRPr>
                    </a:p>
                  </a:txBody>
                  <a:tcPr>
                    <a:noFill/>
                  </a:tcPr>
                </a:tc>
                <a:extLst>
                  <a:ext uri="{0D108BD9-81ED-4DB2-BD59-A6C34878D82A}">
                    <a16:rowId xmlns:a16="http://schemas.microsoft.com/office/drawing/2014/main" val="288222120"/>
                  </a:ext>
                </a:extLst>
              </a:tr>
              <a:tr h="1235169">
                <a:tc>
                  <a:txBody>
                    <a:bodyPr/>
                    <a:lstStyle/>
                    <a:p>
                      <a:r>
                        <a:rPr lang="fr-BE" sz="1000" dirty="0"/>
                        <a:t>Abattements /exonérations ligne directe </a:t>
                      </a:r>
                    </a:p>
                  </a:txBody>
                  <a:tcPr>
                    <a:solidFill>
                      <a:schemeClr val="accent5"/>
                    </a:solidFill>
                  </a:tcPr>
                </a:tc>
                <a:tc>
                  <a:txBody>
                    <a:bodyPr/>
                    <a:lstStyle/>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fr-BE" sz="900" b="0" i="0" dirty="0">
                          <a:solidFill>
                            <a:schemeClr val="tx1"/>
                          </a:solidFill>
                          <a:latin typeface="+mn-lt"/>
                          <a:ea typeface="+mn-ea"/>
                          <a:cs typeface="+mn-cs"/>
                          <a:sym typeface="Wingdings" panose="05000000000000000000" pitchFamily="2" charset="2"/>
                        </a:rPr>
                        <a:t>Abattements identiques pour donations et succession </a:t>
                      </a:r>
                      <a:endParaRPr lang="fr-BE" sz="900" b="0" dirty="0"/>
                    </a:p>
                    <a:p>
                      <a:pPr marL="171450" indent="-171450">
                        <a:buFont typeface="Arial" panose="020B0604020202020204" pitchFamily="34" charset="0"/>
                        <a:buChar char="•"/>
                      </a:pPr>
                      <a:r>
                        <a:rPr lang="fr-BE" sz="900" b="0" dirty="0"/>
                        <a:t>Plusieurs abattements dont: </a:t>
                      </a:r>
                    </a:p>
                    <a:p>
                      <a:pPr marL="628650" lvl="1" indent="-171450">
                        <a:buFont typeface="Courier New" panose="02070309020205020404" pitchFamily="49" charset="0"/>
                        <a:buChar char="o"/>
                      </a:pPr>
                      <a:r>
                        <a:rPr lang="fr-BE" sz="900" b="0" dirty="0"/>
                        <a:t>Épouse: 500K€</a:t>
                      </a:r>
                    </a:p>
                    <a:p>
                      <a:pPr marL="628650" lvl="1" indent="-171450">
                        <a:buFont typeface="Courier New" panose="02070309020205020404" pitchFamily="49" charset="0"/>
                        <a:buChar char="o"/>
                      </a:pPr>
                      <a:r>
                        <a:rPr lang="fr-BE" sz="900" b="0" dirty="0"/>
                        <a:t>Enfants: 400K€</a:t>
                      </a: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fr-BE" sz="900" b="0" i="0" dirty="0">
                          <a:solidFill>
                            <a:schemeClr val="tx1"/>
                          </a:solidFill>
                          <a:latin typeface="+mn-lt"/>
                          <a:ea typeface="+mn-ea"/>
                          <a:cs typeface="+mn-cs"/>
                          <a:sym typeface="Wingdings" panose="05000000000000000000" pitchFamily="2" charset="2"/>
                        </a:rPr>
                        <a:t>Montants renouvelés tous </a:t>
                      </a:r>
                      <a:r>
                        <a:rPr lang="fr-BE" sz="900" b="0" dirty="0"/>
                        <a:t>les 10 ans</a:t>
                      </a:r>
                    </a:p>
                  </a:txBody>
                  <a:tcPr>
                    <a:noFill/>
                  </a:tcPr>
                </a:tc>
                <a:tc>
                  <a:txBody>
                    <a:bodyPr/>
                    <a:lstStyle/>
                    <a:p>
                      <a:pPr marL="171450" indent="-171450">
                        <a:buFont typeface="Arial" panose="020B0604020202020204" pitchFamily="34" charset="0"/>
                        <a:buChar char="•"/>
                      </a:pPr>
                      <a:r>
                        <a:rPr lang="fr-BE" sz="900" b="0" i="0" dirty="0">
                          <a:solidFill>
                            <a:schemeClr val="tx1"/>
                          </a:solidFill>
                          <a:latin typeface="+mn-lt"/>
                          <a:ea typeface="+mn-ea"/>
                          <a:cs typeface="+mn-cs"/>
                          <a:sym typeface="Wingdings" panose="05000000000000000000" pitchFamily="2" charset="2"/>
                        </a:rPr>
                        <a:t>Abattements identiques pour donations et succession </a:t>
                      </a:r>
                    </a:p>
                    <a:p>
                      <a:pPr marL="171450" indent="-171450">
                        <a:buFont typeface="Arial" panose="020B0604020202020204" pitchFamily="34" charset="0"/>
                        <a:buChar char="•"/>
                      </a:pPr>
                      <a:r>
                        <a:rPr lang="fr-BE" sz="900" b="0" i="0" dirty="0">
                          <a:solidFill>
                            <a:schemeClr val="tx1"/>
                          </a:solidFill>
                          <a:latin typeface="+mn-lt"/>
                          <a:ea typeface="+mn-ea"/>
                          <a:cs typeface="+mn-cs"/>
                          <a:sym typeface="Wingdings" panose="05000000000000000000" pitchFamily="2" charset="2"/>
                        </a:rPr>
                        <a:t>Plusieurs abattements dont </a:t>
                      </a:r>
                    </a:p>
                    <a:p>
                      <a:pPr marL="628650" lvl="1" indent="-171450">
                        <a:buFont typeface="Arial" panose="020B0604020202020204" pitchFamily="34" charset="0"/>
                        <a:buChar char="•"/>
                      </a:pPr>
                      <a:r>
                        <a:rPr lang="fr-BE" sz="900" b="0" i="0" dirty="0">
                          <a:solidFill>
                            <a:schemeClr val="tx1"/>
                          </a:solidFill>
                          <a:latin typeface="+mn-lt"/>
                          <a:ea typeface="+mn-ea"/>
                          <a:cs typeface="+mn-cs"/>
                          <a:sym typeface="Wingdings" panose="05000000000000000000" pitchFamily="2" charset="2"/>
                        </a:rPr>
                        <a:t>Enfants: 100k€</a:t>
                      </a:r>
                    </a:p>
                    <a:p>
                      <a:pPr marL="628650" lvl="1" indent="-171450">
                        <a:buFont typeface="Arial" panose="020B0604020202020204" pitchFamily="34" charset="0"/>
                        <a:buChar char="•"/>
                      </a:pPr>
                      <a:r>
                        <a:rPr lang="fr-BE" sz="900" b="0" i="0" dirty="0">
                          <a:solidFill>
                            <a:schemeClr val="tx1"/>
                          </a:solidFill>
                          <a:latin typeface="+mn-lt"/>
                          <a:ea typeface="+mn-ea"/>
                          <a:cs typeface="+mn-cs"/>
                          <a:sym typeface="Wingdings" panose="05000000000000000000" pitchFamily="2" charset="2"/>
                        </a:rPr>
                        <a:t>Petits enfants: 31,8k€</a:t>
                      </a:r>
                    </a:p>
                    <a:p>
                      <a:pPr marL="171450" indent="-171450">
                        <a:buFont typeface="Arial" panose="020B0604020202020204" pitchFamily="34" charset="0"/>
                        <a:buChar char="•"/>
                      </a:pPr>
                      <a:r>
                        <a:rPr lang="fr-BE" sz="900" b="0" i="0" dirty="0">
                          <a:solidFill>
                            <a:schemeClr val="tx1"/>
                          </a:solidFill>
                          <a:latin typeface="+mn-lt"/>
                          <a:ea typeface="+mn-ea"/>
                          <a:cs typeface="+mn-cs"/>
                          <a:sym typeface="Wingdings" panose="05000000000000000000" pitchFamily="2" charset="2"/>
                        </a:rPr>
                        <a:t>Montants renouvelés tous les 15 ans </a:t>
                      </a:r>
                    </a:p>
                    <a:p>
                      <a:pPr marL="171450" indent="-171450">
                        <a:buFont typeface="Arial" panose="020B0604020202020204" pitchFamily="34" charset="0"/>
                        <a:buChar char="•"/>
                      </a:pPr>
                      <a:r>
                        <a:rPr lang="fr-BE" sz="900" b="0" i="0" dirty="0">
                          <a:solidFill>
                            <a:schemeClr val="tx1"/>
                          </a:solidFill>
                          <a:latin typeface="+mn-lt"/>
                          <a:ea typeface="+mn-ea"/>
                          <a:cs typeface="+mn-cs"/>
                          <a:sym typeface="Wingdings" panose="05000000000000000000" pitchFamily="2" charset="2"/>
                        </a:rPr>
                        <a:t>Exonération totale pour épouse/ </a:t>
                      </a:r>
                      <a:r>
                        <a:rPr lang="fr-BE" sz="900" b="0" i="0" dirty="0" err="1">
                          <a:solidFill>
                            <a:schemeClr val="tx1"/>
                          </a:solidFill>
                          <a:latin typeface="+mn-lt"/>
                          <a:ea typeface="+mn-ea"/>
                          <a:cs typeface="+mn-cs"/>
                          <a:sym typeface="Wingdings" panose="05000000000000000000" pitchFamily="2" charset="2"/>
                        </a:rPr>
                        <a:t>paxé</a:t>
                      </a:r>
                      <a:endParaRPr lang="fr-BE" sz="900" b="0" i="0" dirty="0">
                        <a:solidFill>
                          <a:schemeClr val="tx1"/>
                        </a:solidFill>
                        <a:latin typeface="+mn-lt"/>
                        <a:ea typeface="+mn-ea"/>
                        <a:cs typeface="+mn-cs"/>
                        <a:sym typeface="Wingdings" panose="05000000000000000000" pitchFamily="2" charset="2"/>
                      </a:endParaRPr>
                    </a:p>
                  </a:txBody>
                  <a:tcPr>
                    <a:noFill/>
                  </a:tcPr>
                </a:tc>
                <a:tc>
                  <a:txBody>
                    <a:bodyPr/>
                    <a:lstStyle/>
                    <a:p>
                      <a:r>
                        <a:rPr lang="fr-BE" sz="900" dirty="0">
                          <a:solidFill>
                            <a:schemeClr val="tx1"/>
                          </a:solidFill>
                        </a:rPr>
                        <a:t>Règles fédérales + ajouts par les communautés autonomes</a:t>
                      </a:r>
                      <a:endParaRPr lang="fr-BE" sz="900" dirty="0"/>
                    </a:p>
                  </a:txBody>
                  <a:tcPr>
                    <a:noFill/>
                  </a:tcPr>
                </a:tc>
                <a:extLst>
                  <a:ext uri="{0D108BD9-81ED-4DB2-BD59-A6C34878D82A}">
                    <a16:rowId xmlns:a16="http://schemas.microsoft.com/office/drawing/2014/main" val="1399672735"/>
                  </a:ext>
                </a:extLst>
              </a:tr>
            </a:tbl>
          </a:graphicData>
        </a:graphic>
      </p:graphicFrame>
      <p:sp>
        <p:nvSpPr>
          <p:cNvPr id="5" name="Title 4">
            <a:extLst>
              <a:ext uri="{FF2B5EF4-FFF2-40B4-BE49-F238E27FC236}">
                <a16:creationId xmlns:a16="http://schemas.microsoft.com/office/drawing/2014/main" id="{3E02781A-0272-4F00-A067-175D6FB5D168}"/>
              </a:ext>
            </a:extLst>
          </p:cNvPr>
          <p:cNvSpPr>
            <a:spLocks noGrp="1"/>
          </p:cNvSpPr>
          <p:nvPr>
            <p:ph type="title"/>
          </p:nvPr>
        </p:nvSpPr>
        <p:spPr/>
        <p:txBody>
          <a:bodyPr>
            <a:normAutofit/>
          </a:bodyPr>
          <a:lstStyle/>
          <a:p>
            <a:r>
              <a:rPr lang="fr-BE" sz="1800" dirty="0"/>
              <a:t>Vue GENERALE : Espagne, Allemagne, FRANCE</a:t>
            </a:r>
          </a:p>
        </p:txBody>
      </p:sp>
      <p:pic>
        <p:nvPicPr>
          <p:cNvPr id="4" name="Picture 3">
            <a:extLst>
              <a:ext uri="{FF2B5EF4-FFF2-40B4-BE49-F238E27FC236}">
                <a16:creationId xmlns:a16="http://schemas.microsoft.com/office/drawing/2014/main" id="{382F1169-1C0E-4D12-985C-053F56C7BD1F}"/>
              </a:ext>
            </a:extLst>
          </p:cNvPr>
          <p:cNvPicPr>
            <a:picLocks noChangeAspect="1"/>
          </p:cNvPicPr>
          <p:nvPr/>
        </p:nvPicPr>
        <p:blipFill>
          <a:blip r:embed="rId3"/>
          <a:stretch>
            <a:fillRect/>
          </a:stretch>
        </p:blipFill>
        <p:spPr>
          <a:xfrm>
            <a:off x="1295399" y="2538535"/>
            <a:ext cx="2133601" cy="1176216"/>
          </a:xfrm>
          <a:prstGeom prst="rect">
            <a:avLst/>
          </a:prstGeom>
        </p:spPr>
      </p:pic>
    </p:spTree>
    <p:extLst>
      <p:ext uri="{BB962C8B-B14F-4D97-AF65-F5344CB8AC3E}">
        <p14:creationId xmlns:p14="http://schemas.microsoft.com/office/powerpoint/2010/main" val="1432613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3">
            <a:extLst>
              <a:ext uri="{FF2B5EF4-FFF2-40B4-BE49-F238E27FC236}">
                <a16:creationId xmlns:a16="http://schemas.microsoft.com/office/drawing/2014/main" id="{7FADFCA5-6D2E-4C55-8194-956ADD4AC9B9}"/>
              </a:ext>
            </a:extLst>
          </p:cNvPr>
          <p:cNvGraphicFramePr>
            <a:graphicFrameLocks noGrp="1"/>
          </p:cNvGraphicFramePr>
          <p:nvPr>
            <p:ph idx="1"/>
            <p:extLst>
              <p:ext uri="{D42A27DB-BD31-4B8C-83A1-F6EECF244321}">
                <p14:modId xmlns:p14="http://schemas.microsoft.com/office/powerpoint/2010/main" val="221064067"/>
              </p:ext>
            </p:extLst>
          </p:nvPr>
        </p:nvGraphicFramePr>
        <p:xfrm>
          <a:off x="304800" y="590551"/>
          <a:ext cx="8534399" cy="4359900"/>
        </p:xfrm>
        <a:graphic>
          <a:graphicData uri="http://schemas.openxmlformats.org/drawingml/2006/table">
            <a:tbl>
              <a:tblPr firstRow="1" bandRow="1">
                <a:tableStyleId>{BDBED569-4797-4DF1-A0F4-6AAB3CD982D8}</a:tableStyleId>
              </a:tblPr>
              <a:tblGrid>
                <a:gridCol w="1066800">
                  <a:extLst>
                    <a:ext uri="{9D8B030D-6E8A-4147-A177-3AD203B41FA5}">
                      <a16:colId xmlns:a16="http://schemas.microsoft.com/office/drawing/2014/main" val="3031423070"/>
                    </a:ext>
                  </a:extLst>
                </a:gridCol>
                <a:gridCol w="1981200">
                  <a:extLst>
                    <a:ext uri="{9D8B030D-6E8A-4147-A177-3AD203B41FA5}">
                      <a16:colId xmlns:a16="http://schemas.microsoft.com/office/drawing/2014/main" val="2759091444"/>
                    </a:ext>
                  </a:extLst>
                </a:gridCol>
                <a:gridCol w="1600200">
                  <a:extLst>
                    <a:ext uri="{9D8B030D-6E8A-4147-A177-3AD203B41FA5}">
                      <a16:colId xmlns:a16="http://schemas.microsoft.com/office/drawing/2014/main" val="3463202950"/>
                    </a:ext>
                  </a:extLst>
                </a:gridCol>
                <a:gridCol w="2514600">
                  <a:extLst>
                    <a:ext uri="{9D8B030D-6E8A-4147-A177-3AD203B41FA5}">
                      <a16:colId xmlns:a16="http://schemas.microsoft.com/office/drawing/2014/main" val="2060290757"/>
                    </a:ext>
                  </a:extLst>
                </a:gridCol>
                <a:gridCol w="1371599">
                  <a:extLst>
                    <a:ext uri="{9D8B030D-6E8A-4147-A177-3AD203B41FA5}">
                      <a16:colId xmlns:a16="http://schemas.microsoft.com/office/drawing/2014/main" val="300563917"/>
                    </a:ext>
                  </a:extLst>
                </a:gridCol>
              </a:tblGrid>
              <a:tr h="438548">
                <a:tc>
                  <a:txBody>
                    <a:bodyPr/>
                    <a:lstStyle/>
                    <a:p>
                      <a:endParaRPr lang="fr-BE" sz="1400" dirty="0"/>
                    </a:p>
                  </a:txBody>
                  <a:tcPr>
                    <a:solidFill>
                      <a:schemeClr val="accent5">
                        <a:lumMod val="75000"/>
                        <a:alpha val="20000"/>
                      </a:schemeClr>
                    </a:solidFill>
                  </a:tcPr>
                </a:tc>
                <a:tc>
                  <a:txBody>
                    <a:bodyPr/>
                    <a:lstStyle/>
                    <a:p>
                      <a:r>
                        <a:rPr lang="fr-BE" sz="1200" dirty="0">
                          <a:solidFill>
                            <a:srgbClr val="C00000"/>
                          </a:solidFill>
                        </a:rPr>
                        <a:t>Pays Bas  </a:t>
                      </a:r>
                    </a:p>
                  </a:txBody>
                  <a:tcPr/>
                </a:tc>
                <a:tc>
                  <a:txBody>
                    <a:bodyPr/>
                    <a:lstStyle/>
                    <a:p>
                      <a:r>
                        <a:rPr lang="fr-BE" sz="1200" dirty="0">
                          <a:solidFill>
                            <a:srgbClr val="C00000"/>
                          </a:solidFill>
                        </a:rPr>
                        <a:t>Italie </a:t>
                      </a:r>
                    </a:p>
                  </a:txBody>
                  <a:tcPr/>
                </a:tc>
                <a:tc>
                  <a:txBody>
                    <a:bodyPr/>
                    <a:lstStyle/>
                    <a:p>
                      <a:r>
                        <a:rPr lang="fr-BE" sz="1200" dirty="0">
                          <a:solidFill>
                            <a:srgbClr val="C00000"/>
                          </a:solidFill>
                        </a:rPr>
                        <a:t>Luxembourg </a:t>
                      </a:r>
                    </a:p>
                  </a:txBody>
                  <a:tcPr/>
                </a:tc>
                <a:tc>
                  <a:txBody>
                    <a:bodyPr/>
                    <a:lstStyle/>
                    <a:p>
                      <a:r>
                        <a:rPr lang="fr-BE" sz="1200" dirty="0">
                          <a:solidFill>
                            <a:srgbClr val="C00000"/>
                          </a:solidFill>
                        </a:rPr>
                        <a:t>Portugal </a:t>
                      </a:r>
                    </a:p>
                  </a:txBody>
                  <a:tcPr/>
                </a:tc>
                <a:extLst>
                  <a:ext uri="{0D108BD9-81ED-4DB2-BD59-A6C34878D82A}">
                    <a16:rowId xmlns:a16="http://schemas.microsoft.com/office/drawing/2014/main" val="4133485076"/>
                  </a:ext>
                </a:extLst>
              </a:tr>
              <a:tr h="618207">
                <a:tc>
                  <a:txBody>
                    <a:bodyPr/>
                    <a:lstStyle/>
                    <a:p>
                      <a:r>
                        <a:rPr lang="fr-BE" sz="1100" dirty="0"/>
                        <a:t>Critère de rattachement </a:t>
                      </a:r>
                    </a:p>
                  </a:txBody>
                  <a:tcPr>
                    <a:solidFill>
                      <a:schemeClr val="accent5"/>
                    </a:solidFill>
                  </a:tcPr>
                </a:tc>
                <a:tc>
                  <a:txBody>
                    <a:bodyPr/>
                    <a:lstStyle/>
                    <a:p>
                      <a:pPr marL="171450" indent="-171450">
                        <a:buFont typeface="Arial" panose="020B0604020202020204" pitchFamily="34" charset="0"/>
                        <a:buChar char="•"/>
                      </a:pPr>
                      <a:r>
                        <a:rPr lang="fr-BE" sz="900" dirty="0">
                          <a:solidFill>
                            <a:schemeClr val="accent2"/>
                          </a:solidFill>
                        </a:rPr>
                        <a:t>Résidence du défunt </a:t>
                      </a:r>
                    </a:p>
                    <a:p>
                      <a:pPr marL="0" indent="0">
                        <a:buFont typeface="Wingdings" panose="05000000000000000000" pitchFamily="2" charset="2"/>
                        <a:buNone/>
                      </a:pPr>
                      <a:endParaRPr lang="fr-BE" sz="900" dirty="0">
                        <a:solidFill>
                          <a:schemeClr val="accent1"/>
                        </a:solidFill>
                      </a:endParaRPr>
                    </a:p>
                    <a:p>
                      <a:pPr marL="0" indent="0">
                        <a:buFont typeface="Wingdings" panose="05000000000000000000" pitchFamily="2" charset="2"/>
                        <a:buNone/>
                      </a:pPr>
                      <a:endParaRPr lang="fr-BE" sz="900" dirty="0">
                        <a:solidFill>
                          <a:schemeClr val="accent1"/>
                        </a:solidFill>
                      </a:endParaRPr>
                    </a:p>
                  </a:txBody>
                  <a:tcPr>
                    <a:noFill/>
                  </a:tcPr>
                </a:tc>
                <a:tc>
                  <a:txBody>
                    <a:bodyPr/>
                    <a:lstStyle/>
                    <a:p>
                      <a:pPr marL="228600" lvl="1" indent="-228600">
                        <a:buFont typeface="+mj-lt"/>
                        <a:buAutoNum type="arabicPeriod"/>
                      </a:pPr>
                      <a:r>
                        <a:rPr lang="fr-BE" sz="900" dirty="0">
                          <a:solidFill>
                            <a:schemeClr val="accent2"/>
                          </a:solidFill>
                        </a:rPr>
                        <a:t>Résidence du défunt </a:t>
                      </a:r>
                    </a:p>
                    <a:p>
                      <a:pPr marL="228600" lvl="1" indent="-228600">
                        <a:buFont typeface="+mj-lt"/>
                        <a:buAutoNum type="arabicPeriod"/>
                      </a:pPr>
                      <a:r>
                        <a:rPr lang="fr-BE" sz="900" dirty="0">
                          <a:solidFill>
                            <a:schemeClr val="accent2"/>
                          </a:solidFill>
                        </a:rPr>
                        <a:t>Lieu de situation des biens </a:t>
                      </a:r>
                    </a:p>
                    <a:p>
                      <a:pPr marL="0" lvl="1" indent="0">
                        <a:buFont typeface="Wingdings" panose="05000000000000000000" pitchFamily="2" charset="2"/>
                        <a:buNone/>
                      </a:pPr>
                      <a:endParaRPr lang="fr-BE" sz="900" dirty="0">
                        <a:solidFill>
                          <a:schemeClr val="accent1"/>
                        </a:solidFill>
                      </a:endParaRPr>
                    </a:p>
                  </a:txBody>
                  <a:tcPr>
                    <a:noFill/>
                  </a:tcPr>
                </a:tc>
                <a:tc>
                  <a:txBody>
                    <a:bodyPr/>
                    <a:lstStyle/>
                    <a:p>
                      <a:pPr marL="228600" lvl="1" indent="-228600">
                        <a:buFont typeface="+mj-lt"/>
                        <a:buAutoNum type="arabicPeriod"/>
                      </a:pPr>
                      <a:r>
                        <a:rPr lang="fr-BE" sz="900" dirty="0">
                          <a:solidFill>
                            <a:schemeClr val="accent2"/>
                          </a:solidFill>
                        </a:rPr>
                        <a:t>Résidence du défunt </a:t>
                      </a:r>
                    </a:p>
                    <a:p>
                      <a:pPr marL="228600" lvl="1" indent="-228600">
                        <a:buFont typeface="+mj-lt"/>
                        <a:buAutoNum type="arabicPeriod"/>
                      </a:pPr>
                      <a:r>
                        <a:rPr lang="fr-BE" sz="900" dirty="0">
                          <a:solidFill>
                            <a:schemeClr val="accent2"/>
                          </a:solidFill>
                        </a:rPr>
                        <a:t>Lieu de situation des biens </a:t>
                      </a:r>
                    </a:p>
                  </a:txBody>
                  <a:tcPr>
                    <a:noFill/>
                  </a:tcPr>
                </a:tc>
                <a:tc>
                  <a:txBody>
                    <a:bodyPr/>
                    <a:lstStyle/>
                    <a:p>
                      <a:pPr marL="171450" marR="0" lvl="1"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fr-BE" sz="900" dirty="0">
                          <a:solidFill>
                            <a:schemeClr val="accent2"/>
                          </a:solidFill>
                        </a:rPr>
                        <a:t>Lieu de situation des biens </a:t>
                      </a:r>
                    </a:p>
                    <a:p>
                      <a:pPr marL="0" lvl="1" indent="0">
                        <a:buFont typeface="Wingdings" panose="05000000000000000000" pitchFamily="2" charset="2"/>
                        <a:buNone/>
                      </a:pPr>
                      <a:endParaRPr lang="fr-BE" sz="900" dirty="0">
                        <a:solidFill>
                          <a:schemeClr val="tx1"/>
                        </a:solidFill>
                      </a:endParaRPr>
                    </a:p>
                  </a:txBody>
                  <a:tcPr>
                    <a:noFill/>
                  </a:tcPr>
                </a:tc>
                <a:extLst>
                  <a:ext uri="{0D108BD9-81ED-4DB2-BD59-A6C34878D82A}">
                    <a16:rowId xmlns:a16="http://schemas.microsoft.com/office/drawing/2014/main" val="1237435177"/>
                  </a:ext>
                </a:extLst>
              </a:tr>
              <a:tr h="2001812">
                <a:tc>
                  <a:txBody>
                    <a:bodyPr/>
                    <a:lstStyle/>
                    <a:p>
                      <a:r>
                        <a:rPr lang="fr-BE" sz="1100" dirty="0"/>
                        <a:t>Taux d’imposition en ligne directe  </a:t>
                      </a:r>
                    </a:p>
                  </a:txBody>
                  <a:tcPr>
                    <a:solidFill>
                      <a:schemeClr val="accent5"/>
                    </a:solidFill>
                  </a:tcPr>
                </a:tc>
                <a:tc>
                  <a:txBody>
                    <a:bodyPr/>
                    <a:lstStyle/>
                    <a:p>
                      <a:pPr marL="171450" indent="-171450">
                        <a:buFont typeface="Arial" panose="020B0604020202020204" pitchFamily="34" charset="0"/>
                        <a:buChar char="•"/>
                      </a:pPr>
                      <a:r>
                        <a:rPr lang="fr-BE" sz="900" dirty="0"/>
                        <a:t>Par tranche – </a:t>
                      </a:r>
                      <a:r>
                        <a:rPr lang="fr-BE" sz="900" u="sng" dirty="0"/>
                        <a:t>2 tranches </a:t>
                      </a:r>
                    </a:p>
                    <a:p>
                      <a:pPr marL="171450" indent="-171450">
                        <a:buFont typeface="Arial" panose="020B0604020202020204" pitchFamily="34" charset="0"/>
                        <a:buChar char="•"/>
                      </a:pPr>
                      <a:r>
                        <a:rPr lang="fr-BE" sz="900" dirty="0"/>
                        <a:t>Enfants et conjoints : </a:t>
                      </a:r>
                      <a:r>
                        <a:rPr lang="fr-BE" sz="900" dirty="0">
                          <a:solidFill>
                            <a:srgbClr val="FF0000"/>
                          </a:solidFill>
                        </a:rPr>
                        <a:t>10% </a:t>
                      </a:r>
                      <a:r>
                        <a:rPr lang="fr-BE" sz="900" dirty="0">
                          <a:solidFill>
                            <a:schemeClr val="tx1"/>
                          </a:solidFill>
                        </a:rPr>
                        <a:t>jusque 130,4k€ et  </a:t>
                      </a:r>
                      <a:r>
                        <a:rPr lang="fr-BE" sz="900" dirty="0">
                          <a:solidFill>
                            <a:srgbClr val="FF0000"/>
                          </a:solidFill>
                        </a:rPr>
                        <a:t>20%</a:t>
                      </a:r>
                      <a:r>
                        <a:rPr lang="fr-BE" sz="900" dirty="0">
                          <a:solidFill>
                            <a:schemeClr val="tx1"/>
                          </a:solidFill>
                        </a:rPr>
                        <a:t> au delà</a:t>
                      </a:r>
                    </a:p>
                    <a:p>
                      <a:pPr marL="171450" indent="-171450">
                        <a:buFont typeface="Arial" panose="020B0604020202020204" pitchFamily="34" charset="0"/>
                        <a:buChar char="•"/>
                      </a:pPr>
                      <a:r>
                        <a:rPr lang="fr-BE" sz="900" dirty="0"/>
                        <a:t>Petits enfants : </a:t>
                      </a:r>
                      <a:r>
                        <a:rPr lang="fr-BE" sz="900" dirty="0">
                          <a:solidFill>
                            <a:schemeClr val="tx1"/>
                          </a:solidFill>
                        </a:rPr>
                        <a:t>18% jusque 130,4 k€ et 36% au-delà </a:t>
                      </a:r>
                    </a:p>
                    <a:p>
                      <a:pPr marL="171450" indent="-171450">
                        <a:buFont typeface="Arial" panose="020B0604020202020204" pitchFamily="34" charset="0"/>
                        <a:buChar char="•"/>
                      </a:pPr>
                      <a:r>
                        <a:rPr lang="fr-BE" sz="900" b="1" dirty="0"/>
                        <a:t>Taux identiques pour donations </a:t>
                      </a:r>
                    </a:p>
                    <a:p>
                      <a:pPr marL="171450" indent="-171450">
                        <a:buFont typeface="Arial" panose="020B0604020202020204" pitchFamily="34" charset="0"/>
                        <a:buChar char="•"/>
                      </a:pPr>
                      <a:r>
                        <a:rPr lang="fr-BE" sz="900" dirty="0"/>
                        <a:t>Montants indexés chaque année</a:t>
                      </a:r>
                    </a:p>
                  </a:txBody>
                  <a:tcPr>
                    <a:noFill/>
                  </a:tcPr>
                </a:tc>
                <a:tc>
                  <a:txBody>
                    <a:bodyPr/>
                    <a:lstStyle/>
                    <a:p>
                      <a:pPr marL="171450" indent="-171450">
                        <a:buFont typeface="Arial" panose="020B0604020202020204" pitchFamily="34" charset="0"/>
                        <a:buChar char="•"/>
                      </a:pPr>
                      <a:r>
                        <a:rPr lang="fr-BE" sz="900" dirty="0">
                          <a:solidFill>
                            <a:schemeClr val="tx1"/>
                          </a:solidFill>
                          <a:latin typeface="+mn-lt"/>
                          <a:ea typeface="+mn-ea"/>
                          <a:cs typeface="+mn-cs"/>
                        </a:rPr>
                        <a:t>Taux forfaitaire </a:t>
                      </a:r>
                      <a:r>
                        <a:rPr lang="fr-BE" sz="900" dirty="0">
                          <a:solidFill>
                            <a:srgbClr val="FF0000"/>
                          </a:solidFill>
                          <a:latin typeface="+mn-lt"/>
                          <a:ea typeface="+mn-ea"/>
                          <a:cs typeface="+mn-cs"/>
                        </a:rPr>
                        <a:t>4% </a:t>
                      </a:r>
                    </a:p>
                    <a:p>
                      <a:pPr marL="171450" indent="-171450">
                        <a:buFont typeface="Arial" panose="020B0604020202020204" pitchFamily="34" charset="0"/>
                        <a:buChar char="•"/>
                      </a:pPr>
                      <a:r>
                        <a:rPr lang="fr-BE" sz="900" b="1" dirty="0">
                          <a:solidFill>
                            <a:schemeClr val="tx1"/>
                          </a:solidFill>
                          <a:latin typeface="+mn-lt"/>
                          <a:ea typeface="+mn-ea"/>
                          <a:cs typeface="+mn-cs"/>
                        </a:rPr>
                        <a:t>Taux identique pour donations</a:t>
                      </a:r>
                    </a:p>
                    <a:p>
                      <a:pPr marL="0" indent="0">
                        <a:buFont typeface="Wingdings" panose="05000000000000000000" pitchFamily="2" charset="2"/>
                        <a:buNone/>
                      </a:pPr>
                      <a:endParaRPr lang="fr-BE" sz="900" dirty="0">
                        <a:solidFill>
                          <a:schemeClr val="tx1"/>
                        </a:solidFill>
                        <a:latin typeface="+mn-lt"/>
                        <a:ea typeface="+mn-ea"/>
                        <a:cs typeface="+mn-cs"/>
                      </a:endParaRPr>
                    </a:p>
                  </a:txBody>
                  <a:tcPr>
                    <a:noFill/>
                  </a:tcPr>
                </a:tc>
                <a:tc>
                  <a:txBody>
                    <a:bodyPr/>
                    <a:lstStyle/>
                    <a:p>
                      <a:pPr marL="171450" indent="-171450">
                        <a:buFont typeface="Arial" panose="020B0604020202020204" pitchFamily="34" charset="0"/>
                        <a:buChar char="•"/>
                      </a:pPr>
                      <a:r>
                        <a:rPr lang="fr-BE" sz="900" dirty="0">
                          <a:solidFill>
                            <a:schemeClr val="tx1"/>
                          </a:solidFill>
                        </a:rPr>
                        <a:t>Sur la part légale : </a:t>
                      </a:r>
                      <a:r>
                        <a:rPr lang="fr-BE" sz="900" dirty="0">
                          <a:solidFill>
                            <a:srgbClr val="FF0000"/>
                          </a:solidFill>
                        </a:rPr>
                        <a:t>0%</a:t>
                      </a:r>
                      <a:endParaRPr lang="fr-BE" sz="900" dirty="0">
                        <a:solidFill>
                          <a:schemeClr val="tx1"/>
                        </a:solidFill>
                      </a:endParaRPr>
                    </a:p>
                    <a:p>
                      <a:pPr marL="171450" indent="-171450">
                        <a:buFont typeface="Arial" panose="020B0604020202020204" pitchFamily="34" charset="0"/>
                        <a:buChar char="•"/>
                      </a:pPr>
                      <a:r>
                        <a:rPr lang="fr-BE" sz="900" dirty="0">
                          <a:solidFill>
                            <a:schemeClr val="tx1"/>
                          </a:solidFill>
                        </a:rPr>
                        <a:t>Au-delà de la part légale: </a:t>
                      </a:r>
                      <a:r>
                        <a:rPr lang="fr-BE" sz="900" dirty="0">
                          <a:solidFill>
                            <a:srgbClr val="FF0000"/>
                          </a:solidFill>
                        </a:rPr>
                        <a:t>2,5%</a:t>
                      </a:r>
                      <a:r>
                        <a:rPr lang="fr-BE" sz="900" dirty="0">
                          <a:solidFill>
                            <a:schemeClr val="tx1"/>
                          </a:solidFill>
                        </a:rPr>
                        <a:t> + majoration (taux de la majoration en fonction du montant de la succession). </a:t>
                      </a:r>
                    </a:p>
                    <a:p>
                      <a:pPr marL="171450" lvl="0" indent="-171450">
                        <a:buFont typeface="Arial" panose="020B0604020202020204" pitchFamily="34" charset="0"/>
                        <a:buChar char="•"/>
                      </a:pPr>
                      <a:r>
                        <a:rPr lang="fr-BE" sz="900" dirty="0">
                          <a:solidFill>
                            <a:schemeClr val="tx1"/>
                          </a:solidFill>
                          <a:sym typeface="Wingdings" panose="05000000000000000000" pitchFamily="2" charset="2"/>
                        </a:rPr>
                        <a:t>Taxation max : </a:t>
                      </a:r>
                      <a:r>
                        <a:rPr lang="fr-FR" sz="900" dirty="0">
                          <a:solidFill>
                            <a:srgbClr val="FF0000"/>
                          </a:solidFill>
                          <a:effectLst/>
                          <a:latin typeface="+mn-lt"/>
                          <a:ea typeface="+mn-ea"/>
                          <a:cs typeface="+mn-cs"/>
                        </a:rPr>
                        <a:t>8%</a:t>
                      </a:r>
                      <a:r>
                        <a:rPr lang="fr-FR" sz="900" dirty="0">
                          <a:solidFill>
                            <a:schemeClr val="tx1"/>
                          </a:solidFill>
                          <a:effectLst/>
                          <a:latin typeface="+mn-lt"/>
                          <a:ea typeface="+mn-ea"/>
                          <a:cs typeface="+mn-cs"/>
                        </a:rPr>
                        <a:t> (2,5% + majoration de 5,5%) pour la fraction supérieure à 1 750 000 EUR</a:t>
                      </a:r>
                    </a:p>
                    <a:p>
                      <a:pPr marL="171450" lvl="0" indent="-171450">
                        <a:buFont typeface="Arial" panose="020B0604020202020204" pitchFamily="34" charset="0"/>
                        <a:buChar char="•"/>
                      </a:pPr>
                      <a:r>
                        <a:rPr lang="fr-FR" sz="900" dirty="0">
                          <a:solidFill>
                            <a:schemeClr val="tx1"/>
                          </a:solidFill>
                          <a:effectLst/>
                          <a:latin typeface="+mn-lt"/>
                          <a:ea typeface="+mn-ea"/>
                          <a:cs typeface="+mn-cs"/>
                        </a:rPr>
                        <a:t>Taux </a:t>
                      </a:r>
                      <a:r>
                        <a:rPr lang="fr-FR" sz="900" b="1" dirty="0">
                          <a:solidFill>
                            <a:schemeClr val="tx1"/>
                          </a:solidFill>
                          <a:effectLst/>
                          <a:latin typeface="+mn-lt"/>
                          <a:ea typeface="+mn-ea"/>
                          <a:cs typeface="+mn-cs"/>
                        </a:rPr>
                        <a:t>différents pour les donations </a:t>
                      </a:r>
                      <a:r>
                        <a:rPr lang="fr-FR" sz="900" dirty="0">
                          <a:solidFill>
                            <a:schemeClr val="tx1"/>
                          </a:solidFill>
                          <a:effectLst/>
                          <a:latin typeface="+mn-lt"/>
                          <a:ea typeface="+mn-ea"/>
                          <a:cs typeface="+mn-cs"/>
                        </a:rPr>
                        <a:t>et dépendant </a:t>
                      </a:r>
                      <a:r>
                        <a:rPr lang="fr-FR" sz="900" dirty="0" err="1">
                          <a:solidFill>
                            <a:schemeClr val="tx1"/>
                          </a:solidFill>
                          <a:effectLst/>
                          <a:latin typeface="+mn-lt"/>
                          <a:ea typeface="+mn-ea"/>
                          <a:cs typeface="+mn-cs"/>
                        </a:rPr>
                        <a:t>a.o</a:t>
                      </a:r>
                      <a:r>
                        <a:rPr lang="fr-FR" sz="900" dirty="0">
                          <a:solidFill>
                            <a:schemeClr val="tx1"/>
                          </a:solidFill>
                          <a:effectLst/>
                          <a:latin typeface="+mn-lt"/>
                          <a:ea typeface="+mn-ea"/>
                          <a:cs typeface="+mn-cs"/>
                        </a:rPr>
                        <a:t>. du lien avec le donataire. Exemples: </a:t>
                      </a:r>
                    </a:p>
                    <a:p>
                      <a:pPr marL="628650" lvl="1" indent="-171450">
                        <a:buFont typeface="Arial" panose="020B0604020202020204" pitchFamily="34" charset="0"/>
                        <a:buChar char="•"/>
                      </a:pPr>
                      <a:r>
                        <a:rPr lang="fr-FR" sz="800" i="1" dirty="0">
                          <a:solidFill>
                            <a:schemeClr val="tx1"/>
                          </a:solidFill>
                          <a:effectLst/>
                          <a:latin typeface="+mn-lt"/>
                          <a:ea typeface="+mn-ea"/>
                          <a:cs typeface="+mn-cs"/>
                        </a:rPr>
                        <a:t>enfants avec rapport: 1,8%</a:t>
                      </a:r>
                    </a:p>
                    <a:p>
                      <a:pPr marL="628650" lvl="1" indent="-171450">
                        <a:buFont typeface="Arial" panose="020B0604020202020204" pitchFamily="34" charset="0"/>
                        <a:buChar char="•"/>
                      </a:pPr>
                      <a:r>
                        <a:rPr lang="fr-FR" sz="800" i="1" dirty="0">
                          <a:solidFill>
                            <a:schemeClr val="tx1"/>
                          </a:solidFill>
                          <a:effectLst/>
                          <a:latin typeface="+mn-lt"/>
                          <a:ea typeface="+mn-ea"/>
                          <a:cs typeface="+mn-cs"/>
                        </a:rPr>
                        <a:t>enfants dispense de rapport: 2,4%</a:t>
                      </a:r>
                    </a:p>
                    <a:p>
                      <a:pPr marL="628650" lvl="1" indent="-171450">
                        <a:buFont typeface="Arial" panose="020B0604020202020204" pitchFamily="34" charset="0"/>
                        <a:buChar char="•"/>
                      </a:pPr>
                      <a:r>
                        <a:rPr lang="fr-FR" sz="800" i="1" dirty="0">
                          <a:solidFill>
                            <a:schemeClr val="tx1"/>
                          </a:solidFill>
                          <a:effectLst/>
                          <a:latin typeface="+mn-lt"/>
                          <a:ea typeface="+mn-ea"/>
                          <a:cs typeface="+mn-cs"/>
                        </a:rPr>
                        <a:t>cohabitants </a:t>
                      </a:r>
                      <a:r>
                        <a:rPr lang="fr-FR" sz="800" i="1" dirty="0" err="1">
                          <a:solidFill>
                            <a:schemeClr val="tx1"/>
                          </a:solidFill>
                          <a:effectLst/>
                          <a:latin typeface="+mn-lt"/>
                          <a:ea typeface="+mn-ea"/>
                          <a:cs typeface="+mn-cs"/>
                        </a:rPr>
                        <a:t>legaux</a:t>
                      </a:r>
                      <a:r>
                        <a:rPr lang="fr-FR" sz="800" i="1" dirty="0">
                          <a:solidFill>
                            <a:schemeClr val="tx1"/>
                          </a:solidFill>
                          <a:effectLst/>
                          <a:latin typeface="+mn-lt"/>
                          <a:ea typeface="+mn-ea"/>
                          <a:cs typeface="+mn-cs"/>
                        </a:rPr>
                        <a:t> depuis min 3 ans et conjoints: 4,8% </a:t>
                      </a:r>
                    </a:p>
                    <a:p>
                      <a:pPr marL="628650" lvl="1" indent="-171450">
                        <a:buFont typeface="Arial" panose="020B0604020202020204" pitchFamily="34" charset="0"/>
                        <a:buChar char="•"/>
                      </a:pPr>
                      <a:r>
                        <a:rPr lang="fr-FR" sz="800" i="1" dirty="0">
                          <a:solidFill>
                            <a:schemeClr val="tx1"/>
                          </a:solidFill>
                          <a:effectLst/>
                          <a:latin typeface="+mn-lt"/>
                          <a:ea typeface="+mn-ea"/>
                          <a:cs typeface="+mn-cs"/>
                        </a:rPr>
                        <a:t>Taux le plus élevé: 14,4%</a:t>
                      </a:r>
                      <a:endParaRPr lang="fr-BE" sz="900" dirty="0">
                        <a:solidFill>
                          <a:schemeClr val="tx1"/>
                        </a:solidFill>
                      </a:endParaRPr>
                    </a:p>
                  </a:txBody>
                  <a:tcPr>
                    <a:noFill/>
                  </a:tcPr>
                </a:tc>
                <a:tc>
                  <a:txBody>
                    <a:bodyPr/>
                    <a:lstStyle/>
                    <a:p>
                      <a:pPr marL="171450" indent="-171450">
                        <a:buFont typeface="Arial" panose="020B0604020202020204" pitchFamily="34" charset="0"/>
                        <a:buChar char="•"/>
                      </a:pPr>
                      <a:r>
                        <a:rPr lang="fr-BE" sz="900" dirty="0">
                          <a:solidFill>
                            <a:schemeClr val="tx1"/>
                          </a:solidFill>
                        </a:rPr>
                        <a:t>Pas de droits de succession ni donations </a:t>
                      </a:r>
                      <a:r>
                        <a:rPr lang="fr-BE" sz="900" dirty="0">
                          <a:solidFill>
                            <a:schemeClr val="tx1"/>
                          </a:solidFill>
                          <a:sym typeface="Wingdings" panose="05000000000000000000" pitchFamily="2" charset="2"/>
                        </a:rPr>
                        <a:t> </a:t>
                      </a:r>
                      <a:r>
                        <a:rPr lang="fr-BE" sz="900" dirty="0" err="1">
                          <a:solidFill>
                            <a:schemeClr val="tx1"/>
                          </a:solidFill>
                          <a:sym typeface="Wingdings" panose="05000000000000000000" pitchFamily="2" charset="2"/>
                        </a:rPr>
                        <a:t>stamp</a:t>
                      </a:r>
                      <a:r>
                        <a:rPr lang="fr-BE" sz="900" dirty="0">
                          <a:solidFill>
                            <a:schemeClr val="tx1"/>
                          </a:solidFill>
                          <a:sym typeface="Wingdings" panose="05000000000000000000" pitchFamily="2" charset="2"/>
                        </a:rPr>
                        <a:t> </a:t>
                      </a:r>
                      <a:r>
                        <a:rPr lang="fr-BE" sz="900" dirty="0" err="1">
                          <a:solidFill>
                            <a:schemeClr val="tx1"/>
                          </a:solidFill>
                          <a:sym typeface="Wingdings" panose="05000000000000000000" pitchFamily="2" charset="2"/>
                        </a:rPr>
                        <a:t>tax</a:t>
                      </a:r>
                      <a:r>
                        <a:rPr lang="fr-BE" sz="900" dirty="0">
                          <a:solidFill>
                            <a:schemeClr val="tx1"/>
                          </a:solidFill>
                          <a:sym typeface="Wingdings" panose="05000000000000000000" pitchFamily="2" charset="2"/>
                        </a:rPr>
                        <a:t> de 10%</a:t>
                      </a:r>
                    </a:p>
                    <a:p>
                      <a:pPr marL="171450" indent="-171450">
                        <a:buFont typeface="Arial" panose="020B0604020202020204" pitchFamily="34" charset="0"/>
                        <a:buChar char="•"/>
                      </a:pPr>
                      <a:endParaRPr lang="fr-BE" sz="900" dirty="0">
                        <a:solidFill>
                          <a:schemeClr val="tx1"/>
                        </a:solidFill>
                        <a:latin typeface="+mn-lt"/>
                        <a:ea typeface="+mn-ea"/>
                        <a:cs typeface="+mn-cs"/>
                      </a:endParaRPr>
                    </a:p>
                    <a:p>
                      <a:pPr marL="171450" indent="-171450">
                        <a:buFont typeface="Arial" panose="020B0604020202020204" pitchFamily="34" charset="0"/>
                        <a:buChar char="•"/>
                      </a:pPr>
                      <a:r>
                        <a:rPr lang="fr-BE" sz="900" dirty="0">
                          <a:solidFill>
                            <a:schemeClr val="tx1"/>
                          </a:solidFill>
                          <a:latin typeface="+mn-lt"/>
                          <a:ea typeface="+mn-ea"/>
                          <a:cs typeface="+mn-cs"/>
                        </a:rPr>
                        <a:t>Exonération de </a:t>
                      </a:r>
                      <a:r>
                        <a:rPr lang="fr-BE" sz="900" dirty="0" err="1">
                          <a:solidFill>
                            <a:schemeClr val="tx1"/>
                          </a:solidFill>
                          <a:latin typeface="+mn-lt"/>
                          <a:ea typeface="+mn-ea"/>
                          <a:cs typeface="+mn-cs"/>
                        </a:rPr>
                        <a:t>stamp</a:t>
                      </a:r>
                      <a:r>
                        <a:rPr lang="fr-BE" sz="900" dirty="0">
                          <a:solidFill>
                            <a:schemeClr val="tx1"/>
                          </a:solidFill>
                          <a:latin typeface="+mn-lt"/>
                          <a:ea typeface="+mn-ea"/>
                          <a:cs typeface="+mn-cs"/>
                        </a:rPr>
                        <a:t> </a:t>
                      </a:r>
                      <a:r>
                        <a:rPr lang="fr-BE" sz="900" dirty="0" err="1">
                          <a:solidFill>
                            <a:schemeClr val="tx1"/>
                          </a:solidFill>
                          <a:latin typeface="+mn-lt"/>
                          <a:ea typeface="+mn-ea"/>
                          <a:cs typeface="+mn-cs"/>
                        </a:rPr>
                        <a:t>tax</a:t>
                      </a:r>
                      <a:r>
                        <a:rPr lang="fr-BE" sz="900" dirty="0">
                          <a:solidFill>
                            <a:schemeClr val="tx1"/>
                          </a:solidFill>
                          <a:latin typeface="+mn-lt"/>
                          <a:ea typeface="+mn-ea"/>
                          <a:cs typeface="+mn-cs"/>
                        </a:rPr>
                        <a:t> pour les succession donations en ligne directe sauf donation immobilière: 0,8%</a:t>
                      </a:r>
                    </a:p>
                  </a:txBody>
                  <a:tcPr>
                    <a:noFill/>
                  </a:tcPr>
                </a:tc>
                <a:extLst>
                  <a:ext uri="{0D108BD9-81ED-4DB2-BD59-A6C34878D82A}">
                    <a16:rowId xmlns:a16="http://schemas.microsoft.com/office/drawing/2014/main" val="288222120"/>
                  </a:ext>
                </a:extLst>
              </a:tr>
              <a:tr h="1208632">
                <a:tc>
                  <a:txBody>
                    <a:bodyPr/>
                    <a:lstStyle/>
                    <a:p>
                      <a:r>
                        <a:rPr lang="fr-BE" sz="1100" dirty="0"/>
                        <a:t>Abattement /exonérations ligne directe </a:t>
                      </a:r>
                    </a:p>
                  </a:txBody>
                  <a:tcPr>
                    <a:solidFill>
                      <a:schemeClr val="accent5"/>
                    </a:solidFill>
                  </a:tcPr>
                </a:tc>
                <a:tc>
                  <a:txBody>
                    <a:bodyPr/>
                    <a:lstStyle/>
                    <a:p>
                      <a:pPr marL="171450" indent="-171450">
                        <a:buFont typeface="Arial" panose="020B0604020202020204" pitchFamily="34" charset="0"/>
                        <a:buChar char="•"/>
                      </a:pPr>
                      <a:r>
                        <a:rPr lang="fr-BE" sz="900" dirty="0"/>
                        <a:t>Conjoint: 680,6K €</a:t>
                      </a:r>
                    </a:p>
                    <a:p>
                      <a:pPr marL="171450" indent="-171450">
                        <a:buFont typeface="Arial" panose="020B0604020202020204" pitchFamily="34" charset="0"/>
                        <a:buChar char="•"/>
                      </a:pPr>
                      <a:r>
                        <a:rPr lang="fr-BE" sz="900" dirty="0"/>
                        <a:t>Enfants: 21,5K € </a:t>
                      </a:r>
                    </a:p>
                    <a:p>
                      <a:endParaRPr lang="fr-BE" sz="900" dirty="0"/>
                    </a:p>
                    <a:p>
                      <a:pPr marL="171450" indent="-171450">
                        <a:buFont typeface="Arial" panose="020B0604020202020204" pitchFamily="34" charset="0"/>
                        <a:buChar char="•"/>
                      </a:pPr>
                      <a:r>
                        <a:rPr lang="fr-BE" sz="900" dirty="0"/>
                        <a:t>Montants Indexés chaque année  </a:t>
                      </a:r>
                    </a:p>
                  </a:txBody>
                  <a:tcPr>
                    <a:noFill/>
                  </a:tcPr>
                </a:tc>
                <a:tc>
                  <a:txBody>
                    <a:bodyPr/>
                    <a:lstStyle/>
                    <a:p>
                      <a:pPr marL="171450" indent="-171450">
                        <a:buFont typeface="Arial" panose="020B0604020202020204" pitchFamily="34" charset="0"/>
                        <a:buChar char="•"/>
                      </a:pPr>
                      <a:r>
                        <a:rPr lang="fr-BE" sz="900" b="0" dirty="0"/>
                        <a:t>Conjoint  1M € </a:t>
                      </a:r>
                    </a:p>
                    <a:p>
                      <a:pPr marL="171450" indent="-171450">
                        <a:buFont typeface="Arial" panose="020B0604020202020204" pitchFamily="34" charset="0"/>
                        <a:buChar char="•"/>
                      </a:pPr>
                      <a:r>
                        <a:rPr lang="fr-BE" sz="900" b="0" dirty="0"/>
                        <a:t>Enfants : 1M €</a:t>
                      </a:r>
                    </a:p>
                  </a:txBody>
                  <a:tcPr>
                    <a:noFill/>
                  </a:tcPr>
                </a:tc>
                <a:tc>
                  <a:txBody>
                    <a:bodyPr/>
                    <a:lstStyle/>
                    <a:p>
                      <a:endParaRPr lang="fr-BE" sz="900" b="0" i="0" dirty="0">
                        <a:solidFill>
                          <a:schemeClr val="tx1"/>
                        </a:solidFill>
                        <a:latin typeface="+mn-lt"/>
                        <a:ea typeface="+mn-ea"/>
                        <a:cs typeface="+mn-cs"/>
                        <a:sym typeface="Wingdings" panose="05000000000000000000" pitchFamily="2" charset="2"/>
                      </a:endParaRPr>
                    </a:p>
                  </a:txBody>
                  <a:tcPr>
                    <a:noFill/>
                  </a:tcPr>
                </a:tc>
                <a:tc>
                  <a:txBody>
                    <a:bodyPr/>
                    <a:lstStyle/>
                    <a:p>
                      <a:endParaRPr lang="fr-BE" sz="900" b="0" i="0" dirty="0">
                        <a:solidFill>
                          <a:schemeClr val="tx1"/>
                        </a:solidFill>
                        <a:latin typeface="+mn-lt"/>
                        <a:ea typeface="+mn-ea"/>
                        <a:cs typeface="+mn-cs"/>
                        <a:sym typeface="Wingdings" panose="05000000000000000000" pitchFamily="2" charset="2"/>
                      </a:endParaRPr>
                    </a:p>
                  </a:txBody>
                  <a:tcPr>
                    <a:noFill/>
                  </a:tcPr>
                </a:tc>
                <a:extLst>
                  <a:ext uri="{0D108BD9-81ED-4DB2-BD59-A6C34878D82A}">
                    <a16:rowId xmlns:a16="http://schemas.microsoft.com/office/drawing/2014/main" val="1399672735"/>
                  </a:ext>
                </a:extLst>
              </a:tr>
            </a:tbl>
          </a:graphicData>
        </a:graphic>
      </p:graphicFrame>
      <p:sp>
        <p:nvSpPr>
          <p:cNvPr id="5" name="Title 4">
            <a:extLst>
              <a:ext uri="{FF2B5EF4-FFF2-40B4-BE49-F238E27FC236}">
                <a16:creationId xmlns:a16="http://schemas.microsoft.com/office/drawing/2014/main" id="{3E02781A-0272-4F00-A067-175D6FB5D168}"/>
              </a:ext>
            </a:extLst>
          </p:cNvPr>
          <p:cNvSpPr>
            <a:spLocks noGrp="1"/>
          </p:cNvSpPr>
          <p:nvPr>
            <p:ph type="title"/>
          </p:nvPr>
        </p:nvSpPr>
        <p:spPr/>
        <p:txBody>
          <a:bodyPr>
            <a:normAutofit/>
          </a:bodyPr>
          <a:lstStyle/>
          <a:p>
            <a:r>
              <a:rPr lang="fr-BE" sz="1800" dirty="0"/>
              <a:t>Vue GENERALE : PB, Italie, Lux, Portugal</a:t>
            </a:r>
          </a:p>
        </p:txBody>
      </p:sp>
    </p:spTree>
    <p:extLst>
      <p:ext uri="{BB962C8B-B14F-4D97-AF65-F5344CB8AC3E}">
        <p14:creationId xmlns:p14="http://schemas.microsoft.com/office/powerpoint/2010/main" val="3207317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5B1B5C-9003-4AFF-BE92-08F8E346FE1D}"/>
              </a:ext>
            </a:extLst>
          </p:cNvPr>
          <p:cNvSpPr>
            <a:spLocks noGrp="1"/>
          </p:cNvSpPr>
          <p:nvPr>
            <p:ph type="ctrTitle"/>
          </p:nvPr>
        </p:nvSpPr>
        <p:spPr/>
        <p:txBody>
          <a:bodyPr/>
          <a:lstStyle/>
          <a:p>
            <a:pPr>
              <a:buClr>
                <a:schemeClr val="accent6">
                  <a:lumMod val="50000"/>
                </a:schemeClr>
              </a:buClr>
            </a:pPr>
            <a:r>
              <a:rPr lang="fr-BE" sz="2000" b="1" dirty="0"/>
              <a:t>Cas pratiques</a:t>
            </a:r>
          </a:p>
        </p:txBody>
      </p:sp>
      <p:sp>
        <p:nvSpPr>
          <p:cNvPr id="3" name="Subtitle 2">
            <a:extLst>
              <a:ext uri="{FF2B5EF4-FFF2-40B4-BE49-F238E27FC236}">
                <a16:creationId xmlns:a16="http://schemas.microsoft.com/office/drawing/2014/main" id="{D91D5F38-FB17-45E6-A6BE-1F75C185FB85}"/>
              </a:ext>
            </a:extLst>
          </p:cNvPr>
          <p:cNvSpPr>
            <a:spLocks noGrp="1"/>
          </p:cNvSpPr>
          <p:nvPr>
            <p:ph type="subTitle" idx="1"/>
          </p:nvPr>
        </p:nvSpPr>
        <p:spPr/>
        <p:txBody>
          <a:bodyPr/>
          <a:lstStyle/>
          <a:p>
            <a:endParaRPr lang="fr-BE" dirty="0"/>
          </a:p>
        </p:txBody>
      </p:sp>
    </p:spTree>
    <p:extLst>
      <p:ext uri="{BB962C8B-B14F-4D97-AF65-F5344CB8AC3E}">
        <p14:creationId xmlns:p14="http://schemas.microsoft.com/office/powerpoint/2010/main" val="12002902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A85B1F-1024-4390-8976-1C072E3D2A73}"/>
              </a:ext>
            </a:extLst>
          </p:cNvPr>
          <p:cNvSpPr>
            <a:spLocks noGrp="1"/>
          </p:cNvSpPr>
          <p:nvPr>
            <p:ph sz="half" idx="2"/>
          </p:nvPr>
        </p:nvSpPr>
        <p:spPr>
          <a:xfrm>
            <a:off x="457200" y="742950"/>
            <a:ext cx="7772400" cy="4016484"/>
          </a:xfrm>
        </p:spPr>
        <p:txBody>
          <a:bodyPr/>
          <a:lstStyle/>
          <a:p>
            <a:endParaRPr lang="fr-BE" b="1" dirty="0"/>
          </a:p>
          <a:p>
            <a:endParaRPr lang="fr-BE" b="1" dirty="0"/>
          </a:p>
          <a:p>
            <a:pPr marL="171450" indent="-171450">
              <a:buFont typeface="Wingdings" panose="05000000000000000000" pitchFamily="2" charset="2"/>
              <a:buChar char="Ø"/>
            </a:pPr>
            <a:r>
              <a:rPr lang="fr-BE" sz="1200" b="1" dirty="0"/>
              <a:t>Abattements en ligne directe </a:t>
            </a:r>
          </a:p>
          <a:p>
            <a:endParaRPr lang="fr-BE" dirty="0"/>
          </a:p>
          <a:p>
            <a:endParaRPr lang="fr-BE" dirty="0"/>
          </a:p>
          <a:p>
            <a:endParaRPr lang="fr-BE" dirty="0"/>
          </a:p>
          <a:p>
            <a:endParaRPr lang="fr-BE" dirty="0"/>
          </a:p>
          <a:p>
            <a:endParaRPr lang="fr-BE" dirty="0"/>
          </a:p>
          <a:p>
            <a:endParaRPr lang="fr-BE" dirty="0"/>
          </a:p>
          <a:p>
            <a:endParaRPr lang="fr-BE" dirty="0"/>
          </a:p>
          <a:p>
            <a:endParaRPr lang="fr-BE" dirty="0"/>
          </a:p>
          <a:p>
            <a:r>
              <a:rPr lang="fr-BE" dirty="0">
                <a:solidFill>
                  <a:schemeClr val="tx1"/>
                </a:solidFill>
                <a:latin typeface="+mn-lt"/>
              </a:rPr>
              <a:t>Les héritiers peuvent bénéficier d’un abattement de 100k€ à condition qu’ils ne l’aient pas utilisé dans les 15 années précédant le décès !</a:t>
            </a:r>
          </a:p>
          <a:p>
            <a:endParaRPr lang="fr-BE" dirty="0">
              <a:latin typeface="+mn-lt"/>
            </a:endParaRPr>
          </a:p>
          <a:p>
            <a:pPr marL="171450" indent="-171450">
              <a:buFont typeface="Wingdings" panose="05000000000000000000" pitchFamily="2" charset="2"/>
              <a:buChar char="Ø"/>
            </a:pPr>
            <a:endParaRPr lang="fr-BE" dirty="0"/>
          </a:p>
          <a:p>
            <a:pPr marL="171450" indent="-171450">
              <a:buFont typeface="Wingdings" panose="05000000000000000000" pitchFamily="2" charset="2"/>
              <a:buChar char="Ø"/>
            </a:pPr>
            <a:r>
              <a:rPr lang="fr-BE" sz="1200" b="1" dirty="0"/>
              <a:t>Droits de succession et donations en ligne directe </a:t>
            </a:r>
          </a:p>
          <a:p>
            <a:endParaRPr lang="fr-BE" dirty="0"/>
          </a:p>
          <a:p>
            <a:endParaRPr lang="fr-BE" dirty="0"/>
          </a:p>
          <a:p>
            <a:endParaRPr lang="fr-BE" dirty="0"/>
          </a:p>
          <a:p>
            <a:endParaRPr lang="fr-BE" dirty="0"/>
          </a:p>
          <a:p>
            <a:endParaRPr lang="fr-BE" dirty="0"/>
          </a:p>
          <a:p>
            <a:endParaRPr lang="fr-BE" dirty="0"/>
          </a:p>
          <a:p>
            <a:endParaRPr lang="fr-BE" dirty="0"/>
          </a:p>
          <a:p>
            <a:endParaRPr lang="fr-BE" dirty="0"/>
          </a:p>
          <a:p>
            <a:endParaRPr lang="fr-BE" dirty="0"/>
          </a:p>
          <a:p>
            <a:endParaRPr lang="fr-BE" dirty="0"/>
          </a:p>
          <a:p>
            <a:endParaRPr lang="fr-BE" dirty="0"/>
          </a:p>
          <a:p>
            <a:endParaRPr lang="fr-BE" dirty="0"/>
          </a:p>
          <a:p>
            <a:endParaRPr lang="fr-BE" dirty="0"/>
          </a:p>
        </p:txBody>
      </p:sp>
      <p:sp>
        <p:nvSpPr>
          <p:cNvPr id="4" name="Title 3">
            <a:extLst>
              <a:ext uri="{FF2B5EF4-FFF2-40B4-BE49-F238E27FC236}">
                <a16:creationId xmlns:a16="http://schemas.microsoft.com/office/drawing/2014/main" id="{62933CC2-1FD6-4511-9A24-36657A6869D6}"/>
              </a:ext>
            </a:extLst>
          </p:cNvPr>
          <p:cNvSpPr>
            <a:spLocks noGrp="1"/>
          </p:cNvSpPr>
          <p:nvPr>
            <p:ph type="title"/>
          </p:nvPr>
        </p:nvSpPr>
        <p:spPr/>
        <p:txBody>
          <a:bodyPr/>
          <a:lstStyle/>
          <a:p>
            <a:r>
              <a:rPr lang="fr-BE" dirty="0"/>
              <a:t>France : tarifs</a:t>
            </a:r>
          </a:p>
        </p:txBody>
      </p:sp>
      <p:pic>
        <p:nvPicPr>
          <p:cNvPr id="6" name="Picture 5">
            <a:extLst>
              <a:ext uri="{FF2B5EF4-FFF2-40B4-BE49-F238E27FC236}">
                <a16:creationId xmlns:a16="http://schemas.microsoft.com/office/drawing/2014/main" id="{33122214-D4F6-4E16-8D68-61740FFCB936}"/>
              </a:ext>
            </a:extLst>
          </p:cNvPr>
          <p:cNvPicPr>
            <a:picLocks noChangeAspect="1"/>
          </p:cNvPicPr>
          <p:nvPr/>
        </p:nvPicPr>
        <p:blipFill>
          <a:blip r:embed="rId2"/>
          <a:stretch>
            <a:fillRect/>
          </a:stretch>
        </p:blipFill>
        <p:spPr>
          <a:xfrm>
            <a:off x="533400" y="1485900"/>
            <a:ext cx="5105400" cy="704850"/>
          </a:xfrm>
          <a:prstGeom prst="rect">
            <a:avLst/>
          </a:prstGeom>
        </p:spPr>
      </p:pic>
      <p:pic>
        <p:nvPicPr>
          <p:cNvPr id="8" name="Picture 7">
            <a:extLst>
              <a:ext uri="{FF2B5EF4-FFF2-40B4-BE49-F238E27FC236}">
                <a16:creationId xmlns:a16="http://schemas.microsoft.com/office/drawing/2014/main" id="{D711B80A-927B-4266-A7E4-BE8416786DF0}"/>
              </a:ext>
            </a:extLst>
          </p:cNvPr>
          <p:cNvPicPr>
            <a:picLocks noChangeAspect="1"/>
          </p:cNvPicPr>
          <p:nvPr/>
        </p:nvPicPr>
        <p:blipFill>
          <a:blip r:embed="rId3"/>
          <a:stretch>
            <a:fillRect/>
          </a:stretch>
        </p:blipFill>
        <p:spPr>
          <a:xfrm>
            <a:off x="533400" y="3038475"/>
            <a:ext cx="5124450" cy="1438275"/>
          </a:xfrm>
          <a:prstGeom prst="rect">
            <a:avLst/>
          </a:prstGeom>
        </p:spPr>
      </p:pic>
    </p:spTree>
    <p:extLst>
      <p:ext uri="{BB962C8B-B14F-4D97-AF65-F5344CB8AC3E}">
        <p14:creationId xmlns:p14="http://schemas.microsoft.com/office/powerpoint/2010/main" val="2820703408"/>
      </p:ext>
    </p:extLst>
  </p:cSld>
  <p:clrMapOvr>
    <a:masterClrMapping/>
  </p:clrMapOvr>
</p:sld>
</file>

<file path=ppt/theme/theme1.xml><?xml version="1.0" encoding="utf-8"?>
<a:theme xmlns:a="http://schemas.openxmlformats.org/drawingml/2006/main" name="CONTENT">
  <a:themeElements>
    <a:clrScheme name="Custom 19">
      <a:dk1>
        <a:sysClr val="windowText" lastClr="000000"/>
      </a:dk1>
      <a:lt1>
        <a:sysClr val="window" lastClr="FFFFFF"/>
      </a:lt1>
      <a:dk2>
        <a:srgbClr val="1F497D"/>
      </a:dk2>
      <a:lt2>
        <a:srgbClr val="EEECE1"/>
      </a:lt2>
      <a:accent1>
        <a:srgbClr val="00686B"/>
      </a:accent1>
      <a:accent2>
        <a:srgbClr val="008E95"/>
      </a:accent2>
      <a:accent3>
        <a:srgbClr val="72BBD6"/>
      </a:accent3>
      <a:accent4>
        <a:srgbClr val="FFDC23"/>
      </a:accent4>
      <a:accent5>
        <a:srgbClr val="BFCAD5"/>
      </a:accent5>
      <a:accent6>
        <a:srgbClr val="717B85"/>
      </a:accent6>
      <a:hlink>
        <a:srgbClr val="0000FF"/>
      </a:hlink>
      <a:folHlink>
        <a:srgbClr val="800080"/>
      </a:folHlink>
    </a:clrScheme>
    <a:fontScheme name="QUINTET-FONTS">
      <a:majorFont>
        <a:latin typeface="Avenir LT Std 45 Book"/>
        <a:ea typeface=""/>
        <a:cs typeface=""/>
      </a:majorFont>
      <a:minorFont>
        <a:latin typeface="Arial"/>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14852685F406B42AC7D3A24F6B885C0" ma:contentTypeVersion="0" ma:contentTypeDescription="Create a new document." ma:contentTypeScope="" ma:versionID="a567650ff9cdc7c9656ca8c09ff08a44">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D6FBF6C-64A6-4B82-A6DE-196C1940C05B}">
  <ds:schemaRef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8809354B-C924-4B04-BF38-1D6BE2A55B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D96166CF-A8B6-4074-926F-5E413C81D69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6311</TotalTime>
  <Words>3512</Words>
  <Application>Microsoft Office PowerPoint</Application>
  <PresentationFormat>On-screen Show (16:9)</PresentationFormat>
  <Paragraphs>480</Paragraphs>
  <Slides>24</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24</vt:i4>
      </vt:variant>
    </vt:vector>
  </HeadingPairs>
  <TitlesOfParts>
    <vt:vector size="34" baseType="lpstr">
      <vt:lpstr>Arial</vt:lpstr>
      <vt:lpstr>Avenir LT Std 45 Book</vt:lpstr>
      <vt:lpstr>Baskerville Old Face</vt:lpstr>
      <vt:lpstr>Calibri</vt:lpstr>
      <vt:lpstr>Calibri Light</vt:lpstr>
      <vt:lpstr>Courier New</vt:lpstr>
      <vt:lpstr>Georgia</vt:lpstr>
      <vt:lpstr>Webdings</vt:lpstr>
      <vt:lpstr>Wingdings</vt:lpstr>
      <vt:lpstr>CONTENT</vt:lpstr>
      <vt:lpstr>Successions internationales: considérations pratiques</vt:lpstr>
      <vt:lpstr>Plan</vt:lpstr>
      <vt:lpstr>Vue générale</vt:lpstr>
      <vt:lpstr>Vue GENERALE : Belgique</vt:lpstr>
      <vt:lpstr>Vue GENERALE : Belgique</vt:lpstr>
      <vt:lpstr>Vue GENERALE : Espagne, Allemagne, FRANCE</vt:lpstr>
      <vt:lpstr>Vue GENERALE : PB, Italie, Lux, Portugal</vt:lpstr>
      <vt:lpstr>Cas pratiques</vt:lpstr>
      <vt:lpstr>France : tarifs</vt:lpstr>
      <vt:lpstr>FRANCE : portefeuille</vt:lpstr>
      <vt:lpstr>Exemple: société FR </vt:lpstr>
      <vt:lpstr>FRANCE: société FR </vt:lpstr>
      <vt:lpstr>France: SCI </vt:lpstr>
      <vt:lpstr>France : assurance-vie  </vt:lpstr>
      <vt:lpstr>PAYS-BAS: immeuble </vt:lpstr>
      <vt:lpstr>PAYS-BAS: immeuble  </vt:lpstr>
      <vt:lpstr>Espagne  </vt:lpstr>
      <vt:lpstr>EMIGRATION – IMIGRATION  effets retardataires</vt:lpstr>
      <vt:lpstr>déménagement</vt:lpstr>
      <vt:lpstr>Déménagement </vt:lpstr>
      <vt:lpstr>Arrêts COUR de Justice </vt:lpstr>
      <vt:lpstr>Arrêts CJCE</vt:lpstr>
      <vt:lpstr>PowerPoint Presentation</vt:lpstr>
      <vt:lpstr>Annexe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Gray, Louise</dc:creator>
  <cp:lastModifiedBy>Baijot Cecile</cp:lastModifiedBy>
  <cp:revision>509</cp:revision>
  <cp:lastPrinted>2022-02-22T10:27:56Z</cp:lastPrinted>
  <dcterms:created xsi:type="dcterms:W3CDTF">2019-09-24T10:03:40Z</dcterms:created>
  <dcterms:modified xsi:type="dcterms:W3CDTF">2022-05-24T12:43:36Z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0x010100A14852685F406B42AC7D3A24F6B885C0</vt:lpwstr>
  </property>
  <property fmtid="{D5CDD505-2E9C-101B-9397-08002B2CF9AE}" pid="3" name="MSIP_Label_2c2783f8-0412-4f61-a39e-5db1d433cada_Enabled">
    <vt:lpwstr>true</vt:lpwstr>
  </property>
  <property fmtid="{D5CDD505-2E9C-101B-9397-08002B2CF9AE}" pid="4" name="MSIP_Label_2c2783f8-0412-4f61-a39e-5db1d433cada_SetDate">
    <vt:lpwstr>2021-01-19T16:30:09Z</vt:lpwstr>
  </property>
  <property fmtid="{D5CDD505-2E9C-101B-9397-08002B2CF9AE}" pid="5" name="MSIP_Label_2c2783f8-0412-4f61-a39e-5db1d433cada_Method">
    <vt:lpwstr>Standard</vt:lpwstr>
  </property>
  <property fmtid="{D5CDD505-2E9C-101B-9397-08002B2CF9AE}" pid="6" name="MSIP_Label_2c2783f8-0412-4f61-a39e-5db1d433cada_Name">
    <vt:lpwstr>2c2783f8-0412-4f61-a39e-5db1d433cada</vt:lpwstr>
  </property>
  <property fmtid="{D5CDD505-2E9C-101B-9397-08002B2CF9AE}" pid="7" name="MSIP_Label_2c2783f8-0412-4f61-a39e-5db1d433cada_SiteId">
    <vt:lpwstr>3172ad9b-8635-4703-9d9f-50e5a7bd1353</vt:lpwstr>
  </property>
  <property fmtid="{D5CDD505-2E9C-101B-9397-08002B2CF9AE}" pid="8" name="MSIP_Label_2c2783f8-0412-4f61-a39e-5db1d433cada_ActionId">
    <vt:lpwstr>86291394-5d08-4a49-94f6-376dc512b681</vt:lpwstr>
  </property>
  <property fmtid="{D5CDD505-2E9C-101B-9397-08002B2CF9AE}" pid="9" name="MSIP_Label_2c2783f8-0412-4f61-a39e-5db1d433cada_ContentBits">
    <vt:lpwstr>0</vt:lpwstr>
  </property>
</Properties>
</file>