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540" r:id="rId2"/>
    <p:sldId id="1565" r:id="rId3"/>
    <p:sldId id="507" r:id="rId4"/>
    <p:sldId id="1567" r:id="rId5"/>
    <p:sldId id="1536" r:id="rId6"/>
    <p:sldId id="1539" r:id="rId7"/>
    <p:sldId id="1559" r:id="rId8"/>
    <p:sldId id="1562" r:id="rId9"/>
    <p:sldId id="1564" r:id="rId10"/>
    <p:sldId id="523" r:id="rId11"/>
    <p:sldId id="1561" r:id="rId12"/>
    <p:sldId id="1558" r:id="rId13"/>
    <p:sldId id="1551" r:id="rId14"/>
    <p:sldId id="1550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494F71-20F1-C8B9-7D41-16F3C5275335}" name="Cindy Lenaerts (MINFIN)" initials="CL(" userId="S::cindy.lenaerts@minfin.fed.be::8979c3f1-dc5f-4354-b291-016aed820505" providerId="AD"/>
  <p188:author id="{9652C489-736C-4DD2-545B-B36EC5EDDA80}" name="Geert P.M. Stuer (MINFIN)" initials="GS" userId="S::geert.stuer@minfin.fed.be::93e4ada8-605d-497e-b87b-8946da2f954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ert P.M. Stuer (MINFIN)" initials="GS" lastIdx="1" clrIdx="0">
    <p:extLst>
      <p:ext uri="{19B8F6BF-5375-455C-9EA6-DF929625EA0E}">
        <p15:presenceInfo xmlns:p15="http://schemas.microsoft.com/office/powerpoint/2012/main" userId="S::geert.stuer@minfin.fed.be::93e4ada8-605d-497e-b87b-8946da2f95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A6826-7526-A1DD-4A52-88BC0CE570C3}" v="11" dt="2023-12-11T20:32:35.525"/>
    <p1510:client id="{2EA55970-9715-4772-9AD9-74244FD3F540}" v="314" dt="2023-12-11T14:56:17.644"/>
    <p1510:client id="{6290A962-AFFF-404D-89C2-69ED74196C94}" v="8" dt="2023-12-11T18:52:05.665"/>
    <p1510:client id="{B410BCF2-1E89-4CFC-A1F4-186C6BAFCF60}" v="448" dt="2023-12-10T14:21:20.015"/>
    <p1510:client id="{BBC25AF2-AEA4-4F15-8856-962717DB6A7B}" v="2158" dt="2023-12-11T18:58:55.211"/>
  </p1510:revLst>
</p1510:revInfo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02C63-A39B-4390-BFC1-D629F73D2A1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15B46B2-E288-4562-BC72-144761B53DDC}">
      <dgm:prSet/>
      <dgm:spPr/>
      <dgm:t>
        <a:bodyPr/>
        <a:lstStyle/>
        <a:p>
          <a:r>
            <a:rPr lang="nl-BE" b="1"/>
            <a:t>Pillar 1 </a:t>
          </a:r>
          <a:endParaRPr lang="en-US"/>
        </a:p>
      </dgm:t>
    </dgm:pt>
    <dgm:pt modelId="{00C06624-6D12-4B95-9A17-C7757F995F33}" type="parTrans" cxnId="{AC53DD88-0BA4-460A-80E9-E48D161E72C7}">
      <dgm:prSet/>
      <dgm:spPr/>
      <dgm:t>
        <a:bodyPr/>
        <a:lstStyle/>
        <a:p>
          <a:endParaRPr lang="en-US"/>
        </a:p>
      </dgm:t>
    </dgm:pt>
    <dgm:pt modelId="{8B0FAE40-5BB5-4672-A938-3E6DC7DD3C77}" type="sibTrans" cxnId="{AC53DD88-0BA4-460A-80E9-E48D161E72C7}">
      <dgm:prSet/>
      <dgm:spPr/>
      <dgm:t>
        <a:bodyPr/>
        <a:lstStyle/>
        <a:p>
          <a:endParaRPr lang="en-US"/>
        </a:p>
      </dgm:t>
    </dgm:pt>
    <dgm:pt modelId="{44A576F5-1191-4554-8C73-C905D6219DE3}">
      <dgm:prSet/>
      <dgm:spPr/>
      <dgm:t>
        <a:bodyPr/>
        <a:lstStyle/>
        <a:p>
          <a:r>
            <a:rPr lang="nl-BE" b="1"/>
            <a:t>Amount A</a:t>
          </a:r>
          <a:r>
            <a:rPr lang="nl-BE"/>
            <a:t> = Re-allocation of taxing rights</a:t>
          </a:r>
          <a:endParaRPr lang="en-US"/>
        </a:p>
      </dgm:t>
    </dgm:pt>
    <dgm:pt modelId="{8627A889-B20D-42B1-94FA-E26E4AC2C277}" type="parTrans" cxnId="{39AF4C3C-6A08-4A83-9AD4-A58C40BF6063}">
      <dgm:prSet/>
      <dgm:spPr/>
      <dgm:t>
        <a:bodyPr/>
        <a:lstStyle/>
        <a:p>
          <a:endParaRPr lang="en-US"/>
        </a:p>
      </dgm:t>
    </dgm:pt>
    <dgm:pt modelId="{25D4BE7E-3ADA-4F38-B6BF-08C45D7F2BC4}" type="sibTrans" cxnId="{39AF4C3C-6A08-4A83-9AD4-A58C40BF6063}">
      <dgm:prSet/>
      <dgm:spPr/>
      <dgm:t>
        <a:bodyPr/>
        <a:lstStyle/>
        <a:p>
          <a:endParaRPr lang="en-US"/>
        </a:p>
      </dgm:t>
    </dgm:pt>
    <dgm:pt modelId="{27AD82D6-F0C5-4D76-B913-F45068E457D1}">
      <dgm:prSet/>
      <dgm:spPr/>
      <dgm:t>
        <a:bodyPr/>
        <a:lstStyle/>
        <a:p>
          <a:r>
            <a:rPr lang="nl-BE" b="1" err="1"/>
            <a:t>Amount</a:t>
          </a:r>
          <a:r>
            <a:rPr lang="nl-BE" b="1"/>
            <a:t> B</a:t>
          </a:r>
          <a:r>
            <a:rPr lang="nl-BE"/>
            <a:t> = Special </a:t>
          </a:r>
          <a:r>
            <a:rPr lang="nl-BE" err="1"/>
            <a:t>considerations</a:t>
          </a:r>
          <a:r>
            <a:rPr lang="nl-BE"/>
            <a:t> </a:t>
          </a:r>
          <a:r>
            <a:rPr lang="nl-BE" err="1"/>
            <a:t>for</a:t>
          </a:r>
          <a:r>
            <a:rPr lang="nl-BE"/>
            <a:t> baseline </a:t>
          </a:r>
          <a:r>
            <a:rPr lang="en-US"/>
            <a:t>marketing and distribution activities</a:t>
          </a:r>
        </a:p>
      </dgm:t>
    </dgm:pt>
    <dgm:pt modelId="{87BC6DCC-4B3A-4FA1-9AF8-D1295102659E}" type="parTrans" cxnId="{19D0509F-3E4F-4745-9F59-F1BB02D2DE24}">
      <dgm:prSet/>
      <dgm:spPr/>
      <dgm:t>
        <a:bodyPr/>
        <a:lstStyle/>
        <a:p>
          <a:endParaRPr lang="en-US"/>
        </a:p>
      </dgm:t>
    </dgm:pt>
    <dgm:pt modelId="{0310C589-AF5A-4661-99F7-FEECB5A89162}" type="sibTrans" cxnId="{19D0509F-3E4F-4745-9F59-F1BB02D2DE24}">
      <dgm:prSet/>
      <dgm:spPr/>
      <dgm:t>
        <a:bodyPr/>
        <a:lstStyle/>
        <a:p>
          <a:endParaRPr lang="en-US"/>
        </a:p>
      </dgm:t>
    </dgm:pt>
    <dgm:pt modelId="{1CD63C06-1275-467A-B55B-A75260F0E496}">
      <dgm:prSet/>
      <dgm:spPr/>
      <dgm:t>
        <a:bodyPr/>
        <a:lstStyle/>
        <a:p>
          <a:r>
            <a:rPr lang="nl-BE" b="1"/>
            <a:t>Pillar 2</a:t>
          </a:r>
          <a:r>
            <a:rPr lang="nl-BE"/>
            <a:t> = </a:t>
          </a:r>
          <a:r>
            <a:rPr lang="en-US"/>
            <a:t>MNEs pay </a:t>
          </a:r>
          <a:r>
            <a:rPr lang="en-US" i="1"/>
            <a:t>fair share of tax </a:t>
          </a:r>
          <a:r>
            <a:rPr lang="en-US"/>
            <a:t>wherever they operate</a:t>
          </a:r>
        </a:p>
      </dgm:t>
    </dgm:pt>
    <dgm:pt modelId="{8007EF0B-2FA4-4137-B554-C4C339342320}" type="parTrans" cxnId="{783026B1-58B2-4D8E-95F2-C3313D526614}">
      <dgm:prSet/>
      <dgm:spPr/>
      <dgm:t>
        <a:bodyPr/>
        <a:lstStyle/>
        <a:p>
          <a:endParaRPr lang="en-US"/>
        </a:p>
      </dgm:t>
    </dgm:pt>
    <dgm:pt modelId="{B40DD365-F0C6-4EAD-A064-6DA7AEDF3A79}" type="sibTrans" cxnId="{783026B1-58B2-4D8E-95F2-C3313D526614}">
      <dgm:prSet/>
      <dgm:spPr/>
      <dgm:t>
        <a:bodyPr/>
        <a:lstStyle/>
        <a:p>
          <a:endParaRPr lang="en-US"/>
        </a:p>
      </dgm:t>
    </dgm:pt>
    <dgm:pt modelId="{D3BCD9F9-5AE8-425E-BFD8-D791E06604CF}">
      <dgm:prSet/>
      <dgm:spPr/>
      <dgm:t>
        <a:bodyPr/>
        <a:lstStyle/>
        <a:p>
          <a:r>
            <a:rPr lang="nl-BE"/>
            <a:t>Domestic rules = </a:t>
          </a:r>
          <a:r>
            <a:rPr lang="nl-BE" b="1"/>
            <a:t>QDMTT</a:t>
          </a:r>
          <a:r>
            <a:rPr lang="nl-BE"/>
            <a:t> + Global anti-Base Erosion mechanism (</a:t>
          </a:r>
          <a:r>
            <a:rPr lang="nl-BE" b="1"/>
            <a:t>IIR &amp; UTPR</a:t>
          </a:r>
          <a:r>
            <a:rPr lang="nl-BE"/>
            <a:t>)</a:t>
          </a:r>
          <a:endParaRPr lang="en-US"/>
        </a:p>
      </dgm:t>
    </dgm:pt>
    <dgm:pt modelId="{68FA677F-AF8F-4DFA-AEC2-9A32C3C7A8A5}" type="parTrans" cxnId="{2205B376-AB98-4B32-BAFC-1BC689F620D9}">
      <dgm:prSet/>
      <dgm:spPr/>
      <dgm:t>
        <a:bodyPr/>
        <a:lstStyle/>
        <a:p>
          <a:endParaRPr lang="en-US"/>
        </a:p>
      </dgm:t>
    </dgm:pt>
    <dgm:pt modelId="{285820D1-ADDD-4666-A139-7E6CAF5C17EE}" type="sibTrans" cxnId="{2205B376-AB98-4B32-BAFC-1BC689F620D9}">
      <dgm:prSet/>
      <dgm:spPr/>
      <dgm:t>
        <a:bodyPr/>
        <a:lstStyle/>
        <a:p>
          <a:endParaRPr lang="en-US"/>
        </a:p>
      </dgm:t>
    </dgm:pt>
    <dgm:pt modelId="{67D980B2-AF49-4F15-83D7-0FF78203FBFD}">
      <dgm:prSet/>
      <dgm:spPr/>
      <dgm:t>
        <a:bodyPr/>
        <a:lstStyle/>
        <a:p>
          <a:r>
            <a:rPr lang="en-US"/>
            <a:t>Treaty-based rule = Subject to tax rule (</a:t>
          </a:r>
          <a:r>
            <a:rPr lang="en-US" b="1"/>
            <a:t>STTR</a:t>
          </a:r>
          <a:r>
            <a:rPr lang="en-US"/>
            <a:t>)</a:t>
          </a:r>
        </a:p>
      </dgm:t>
    </dgm:pt>
    <dgm:pt modelId="{1B4B0B5F-7C84-4B80-A3F6-53E5CA460EC0}" type="parTrans" cxnId="{7259DD29-CE16-4DE8-A4EA-4D3DAD5C70D7}">
      <dgm:prSet/>
      <dgm:spPr/>
      <dgm:t>
        <a:bodyPr/>
        <a:lstStyle/>
        <a:p>
          <a:endParaRPr lang="en-US"/>
        </a:p>
      </dgm:t>
    </dgm:pt>
    <dgm:pt modelId="{6819EC8A-47CA-4BB9-A09B-910AB1D32EA6}" type="sibTrans" cxnId="{7259DD29-CE16-4DE8-A4EA-4D3DAD5C70D7}">
      <dgm:prSet/>
      <dgm:spPr/>
      <dgm:t>
        <a:bodyPr/>
        <a:lstStyle/>
        <a:p>
          <a:endParaRPr lang="en-US"/>
        </a:p>
      </dgm:t>
    </dgm:pt>
    <dgm:pt modelId="{7B811A4C-CB2E-4D57-BA29-AAAC6606B430}" type="pres">
      <dgm:prSet presAssocID="{1A302C63-A39B-4390-BFC1-D629F73D2A1D}" presName="Name0" presStyleCnt="0">
        <dgm:presLayoutVars>
          <dgm:dir/>
          <dgm:animLvl val="lvl"/>
          <dgm:resizeHandles val="exact"/>
        </dgm:presLayoutVars>
      </dgm:prSet>
      <dgm:spPr/>
    </dgm:pt>
    <dgm:pt modelId="{CDFBCEA8-4C92-423E-83DD-FE704FC22B99}" type="pres">
      <dgm:prSet presAssocID="{715B46B2-E288-4562-BC72-144761B53DDC}" presName="linNode" presStyleCnt="0"/>
      <dgm:spPr/>
    </dgm:pt>
    <dgm:pt modelId="{D2177B8A-A6C0-4E79-9EBB-3FD7B85B09BF}" type="pres">
      <dgm:prSet presAssocID="{715B46B2-E288-4562-BC72-144761B53DDC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1351EB0-F6EF-4AB0-8412-5B74B4C1287C}" type="pres">
      <dgm:prSet presAssocID="{715B46B2-E288-4562-BC72-144761B53DDC}" presName="descendantText" presStyleLbl="alignAccFollowNode1" presStyleIdx="0" presStyleCnt="2">
        <dgm:presLayoutVars>
          <dgm:bulletEnabled val="1"/>
        </dgm:presLayoutVars>
      </dgm:prSet>
      <dgm:spPr/>
    </dgm:pt>
    <dgm:pt modelId="{67589772-F0B8-4A57-A65C-63C28F3C948C}" type="pres">
      <dgm:prSet presAssocID="{8B0FAE40-5BB5-4672-A938-3E6DC7DD3C77}" presName="sp" presStyleCnt="0"/>
      <dgm:spPr/>
    </dgm:pt>
    <dgm:pt modelId="{F883A9E7-A8D9-4DFE-85A0-EA242A282223}" type="pres">
      <dgm:prSet presAssocID="{1CD63C06-1275-467A-B55B-A75260F0E496}" presName="linNode" presStyleCnt="0"/>
      <dgm:spPr/>
    </dgm:pt>
    <dgm:pt modelId="{CC7693F3-F851-4F19-93AA-1D4E6C3F467A}" type="pres">
      <dgm:prSet presAssocID="{1CD63C06-1275-467A-B55B-A75260F0E49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708ACCB-6D15-4B8A-A516-DC184F32B897}" type="pres">
      <dgm:prSet presAssocID="{1CD63C06-1275-467A-B55B-A75260F0E496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259DD29-CE16-4DE8-A4EA-4D3DAD5C70D7}" srcId="{1CD63C06-1275-467A-B55B-A75260F0E496}" destId="{67D980B2-AF49-4F15-83D7-0FF78203FBFD}" srcOrd="1" destOrd="0" parTransId="{1B4B0B5F-7C84-4B80-A3F6-53E5CA460EC0}" sibTransId="{6819EC8A-47CA-4BB9-A09B-910AB1D32EA6}"/>
    <dgm:cxn modelId="{39AF4C3C-6A08-4A83-9AD4-A58C40BF6063}" srcId="{715B46B2-E288-4562-BC72-144761B53DDC}" destId="{44A576F5-1191-4554-8C73-C905D6219DE3}" srcOrd="0" destOrd="0" parTransId="{8627A889-B20D-42B1-94FA-E26E4AC2C277}" sibTransId="{25D4BE7E-3ADA-4F38-B6BF-08C45D7F2BC4}"/>
    <dgm:cxn modelId="{E6418162-0879-4F68-9A24-98A5CBDA0577}" type="presOf" srcId="{44A576F5-1191-4554-8C73-C905D6219DE3}" destId="{E1351EB0-F6EF-4AB0-8412-5B74B4C1287C}" srcOrd="0" destOrd="0" presId="urn:microsoft.com/office/officeart/2005/8/layout/vList5"/>
    <dgm:cxn modelId="{2205B376-AB98-4B32-BAFC-1BC689F620D9}" srcId="{1CD63C06-1275-467A-B55B-A75260F0E496}" destId="{D3BCD9F9-5AE8-425E-BFD8-D791E06604CF}" srcOrd="0" destOrd="0" parTransId="{68FA677F-AF8F-4DFA-AEC2-9A32C3C7A8A5}" sibTransId="{285820D1-ADDD-4666-A139-7E6CAF5C17EE}"/>
    <dgm:cxn modelId="{AC53DD88-0BA4-460A-80E9-E48D161E72C7}" srcId="{1A302C63-A39B-4390-BFC1-D629F73D2A1D}" destId="{715B46B2-E288-4562-BC72-144761B53DDC}" srcOrd="0" destOrd="0" parTransId="{00C06624-6D12-4B95-9A17-C7757F995F33}" sibTransId="{8B0FAE40-5BB5-4672-A938-3E6DC7DD3C77}"/>
    <dgm:cxn modelId="{3271D19B-7D04-4714-8A47-046681797470}" type="presOf" srcId="{D3BCD9F9-5AE8-425E-BFD8-D791E06604CF}" destId="{9708ACCB-6D15-4B8A-A516-DC184F32B897}" srcOrd="0" destOrd="0" presId="urn:microsoft.com/office/officeart/2005/8/layout/vList5"/>
    <dgm:cxn modelId="{CAA2779E-6BED-47AA-8E5D-2089842E7436}" type="presOf" srcId="{1A302C63-A39B-4390-BFC1-D629F73D2A1D}" destId="{7B811A4C-CB2E-4D57-BA29-AAAC6606B430}" srcOrd="0" destOrd="0" presId="urn:microsoft.com/office/officeart/2005/8/layout/vList5"/>
    <dgm:cxn modelId="{19D0509F-3E4F-4745-9F59-F1BB02D2DE24}" srcId="{715B46B2-E288-4562-BC72-144761B53DDC}" destId="{27AD82D6-F0C5-4D76-B913-F45068E457D1}" srcOrd="1" destOrd="0" parTransId="{87BC6DCC-4B3A-4FA1-9AF8-D1295102659E}" sibTransId="{0310C589-AF5A-4661-99F7-FEECB5A89162}"/>
    <dgm:cxn modelId="{783026B1-58B2-4D8E-95F2-C3313D526614}" srcId="{1A302C63-A39B-4390-BFC1-D629F73D2A1D}" destId="{1CD63C06-1275-467A-B55B-A75260F0E496}" srcOrd="1" destOrd="0" parTransId="{8007EF0B-2FA4-4137-B554-C4C339342320}" sibTransId="{B40DD365-F0C6-4EAD-A064-6DA7AEDF3A79}"/>
    <dgm:cxn modelId="{ED9F7BC4-84DC-434C-9EDD-84DB08B87E78}" type="presOf" srcId="{67D980B2-AF49-4F15-83D7-0FF78203FBFD}" destId="{9708ACCB-6D15-4B8A-A516-DC184F32B897}" srcOrd="0" destOrd="1" presId="urn:microsoft.com/office/officeart/2005/8/layout/vList5"/>
    <dgm:cxn modelId="{BF20D1DE-1477-4D17-81A8-C80EE909F051}" type="presOf" srcId="{1CD63C06-1275-467A-B55B-A75260F0E496}" destId="{CC7693F3-F851-4F19-93AA-1D4E6C3F467A}" srcOrd="0" destOrd="0" presId="urn:microsoft.com/office/officeart/2005/8/layout/vList5"/>
    <dgm:cxn modelId="{2BD290ED-1671-4C36-B969-9B40736141CE}" type="presOf" srcId="{715B46B2-E288-4562-BC72-144761B53DDC}" destId="{D2177B8A-A6C0-4E79-9EBB-3FD7B85B09BF}" srcOrd="0" destOrd="0" presId="urn:microsoft.com/office/officeart/2005/8/layout/vList5"/>
    <dgm:cxn modelId="{399791EE-0116-41E5-92FE-B818EFB3F887}" type="presOf" srcId="{27AD82D6-F0C5-4D76-B913-F45068E457D1}" destId="{E1351EB0-F6EF-4AB0-8412-5B74B4C1287C}" srcOrd="0" destOrd="1" presId="urn:microsoft.com/office/officeart/2005/8/layout/vList5"/>
    <dgm:cxn modelId="{094362F4-528A-4E60-9A4A-4AA0234AE756}" type="presParOf" srcId="{7B811A4C-CB2E-4D57-BA29-AAAC6606B430}" destId="{CDFBCEA8-4C92-423E-83DD-FE704FC22B99}" srcOrd="0" destOrd="0" presId="urn:microsoft.com/office/officeart/2005/8/layout/vList5"/>
    <dgm:cxn modelId="{0FC856B0-FFE9-444F-A742-33EEB2A3456D}" type="presParOf" srcId="{CDFBCEA8-4C92-423E-83DD-FE704FC22B99}" destId="{D2177B8A-A6C0-4E79-9EBB-3FD7B85B09BF}" srcOrd="0" destOrd="0" presId="urn:microsoft.com/office/officeart/2005/8/layout/vList5"/>
    <dgm:cxn modelId="{1C15BAFE-5E15-439E-A20C-3FCDE2B773C1}" type="presParOf" srcId="{CDFBCEA8-4C92-423E-83DD-FE704FC22B99}" destId="{E1351EB0-F6EF-4AB0-8412-5B74B4C1287C}" srcOrd="1" destOrd="0" presId="urn:microsoft.com/office/officeart/2005/8/layout/vList5"/>
    <dgm:cxn modelId="{E703ADD7-DD62-4F86-BED9-90FDD2EBE04C}" type="presParOf" srcId="{7B811A4C-CB2E-4D57-BA29-AAAC6606B430}" destId="{67589772-F0B8-4A57-A65C-63C28F3C948C}" srcOrd="1" destOrd="0" presId="urn:microsoft.com/office/officeart/2005/8/layout/vList5"/>
    <dgm:cxn modelId="{A4F1A81F-E989-401C-83A8-C06DA19B4754}" type="presParOf" srcId="{7B811A4C-CB2E-4D57-BA29-AAAC6606B430}" destId="{F883A9E7-A8D9-4DFE-85A0-EA242A282223}" srcOrd="2" destOrd="0" presId="urn:microsoft.com/office/officeart/2005/8/layout/vList5"/>
    <dgm:cxn modelId="{A3883B20-C818-48DE-B3CA-35B02A231BFD}" type="presParOf" srcId="{F883A9E7-A8D9-4DFE-85A0-EA242A282223}" destId="{CC7693F3-F851-4F19-93AA-1D4E6C3F467A}" srcOrd="0" destOrd="0" presId="urn:microsoft.com/office/officeart/2005/8/layout/vList5"/>
    <dgm:cxn modelId="{A65CAEFE-B2A5-4660-8058-627C2C907050}" type="presParOf" srcId="{F883A9E7-A8D9-4DFE-85A0-EA242A282223}" destId="{9708ACCB-6D15-4B8A-A516-DC184F32B8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1A80DB-D0F0-4158-9C1D-DAA3DF70B7ED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444087-FC17-4D91-8DF7-36513257CAF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BE" b="1"/>
            <a:t>Focus on </a:t>
          </a:r>
          <a:r>
            <a:rPr lang="nl-BE" b="1" err="1"/>
            <a:t>group</a:t>
          </a:r>
          <a:r>
            <a:rPr lang="nl-BE" b="1"/>
            <a:t> level</a:t>
          </a:r>
          <a:r>
            <a:rPr lang="nl-BE"/>
            <a:t>: </a:t>
          </a:r>
          <a:endParaRPr lang="en-US"/>
        </a:p>
      </dgm:t>
    </dgm:pt>
    <dgm:pt modelId="{03FE9F69-94E6-4F40-B9E2-12DDEEC87737}" type="parTrans" cxnId="{2B95C637-08E6-4262-AF09-BE8326797FC0}">
      <dgm:prSet/>
      <dgm:spPr/>
      <dgm:t>
        <a:bodyPr/>
        <a:lstStyle/>
        <a:p>
          <a:endParaRPr lang="en-US"/>
        </a:p>
      </dgm:t>
    </dgm:pt>
    <dgm:pt modelId="{79F25AA5-3384-4FE6-A87D-2197F30BE43D}" type="sibTrans" cxnId="{2B95C637-08E6-4262-AF09-BE8326797FC0}">
      <dgm:prSet/>
      <dgm:spPr/>
      <dgm:t>
        <a:bodyPr/>
        <a:lstStyle/>
        <a:p>
          <a:endParaRPr lang="en-US"/>
        </a:p>
      </dgm:t>
    </dgm:pt>
    <dgm:pt modelId="{5A5483DE-75D2-4151-8638-84D019DAF6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Company = part of larger picture in MNE context </a:t>
          </a:r>
        </a:p>
      </dgm:t>
    </dgm:pt>
    <dgm:pt modelId="{88C074FC-BF26-4A5B-8AFC-5E9F479884A5}" type="parTrans" cxnId="{1A9D03B0-9A74-4AD5-A9BB-8DEEE1E853B1}">
      <dgm:prSet/>
      <dgm:spPr/>
      <dgm:t>
        <a:bodyPr/>
        <a:lstStyle/>
        <a:p>
          <a:endParaRPr lang="en-US"/>
        </a:p>
      </dgm:t>
    </dgm:pt>
    <dgm:pt modelId="{E7704481-A036-459E-9E54-527F151626C3}" type="sibTrans" cxnId="{1A9D03B0-9A74-4AD5-A9BB-8DEEE1E853B1}">
      <dgm:prSet/>
      <dgm:spPr/>
      <dgm:t>
        <a:bodyPr/>
        <a:lstStyle/>
        <a:p>
          <a:endParaRPr lang="en-US"/>
        </a:p>
      </dgm:t>
    </dgm:pt>
    <dgm:pt modelId="{0ABC6592-82A9-4933-B065-2C49D70664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Relationships between companies = important = FAR analysis</a:t>
          </a:r>
        </a:p>
      </dgm:t>
    </dgm:pt>
    <dgm:pt modelId="{2488759A-51AC-4667-8862-94FA90B99BE5}" type="parTrans" cxnId="{DAEFCDC2-BAB5-424A-90BB-113836CC3186}">
      <dgm:prSet/>
      <dgm:spPr/>
      <dgm:t>
        <a:bodyPr/>
        <a:lstStyle/>
        <a:p>
          <a:endParaRPr lang="en-US"/>
        </a:p>
      </dgm:t>
    </dgm:pt>
    <dgm:pt modelId="{361EA11F-DEB7-44B0-BD13-436906721DF7}" type="sibTrans" cxnId="{DAEFCDC2-BAB5-424A-90BB-113836CC3186}">
      <dgm:prSet/>
      <dgm:spPr/>
      <dgm:t>
        <a:bodyPr/>
        <a:lstStyle/>
        <a:p>
          <a:endParaRPr lang="en-US"/>
        </a:p>
      </dgm:t>
    </dgm:pt>
    <dgm:pt modelId="{D519703A-86A2-4B26-B92F-858BDC1BCF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Mapping all interactions and risks within a (multi)national group (not only for TP/P2 purposes) = </a:t>
          </a:r>
          <a:r>
            <a:rPr lang="en-US" sz="2400" i="1"/>
            <a:t>holistic</a:t>
          </a:r>
          <a:r>
            <a:rPr lang="en-US" sz="2400"/>
            <a:t> approach</a:t>
          </a:r>
        </a:p>
      </dgm:t>
    </dgm:pt>
    <dgm:pt modelId="{DD44D678-B22E-44C6-9EEF-9AF02D430ECB}" type="parTrans" cxnId="{C6DFF9CA-AD90-4BAE-86A7-B401E131BB09}">
      <dgm:prSet/>
      <dgm:spPr/>
      <dgm:t>
        <a:bodyPr/>
        <a:lstStyle/>
        <a:p>
          <a:endParaRPr lang="en-US"/>
        </a:p>
      </dgm:t>
    </dgm:pt>
    <dgm:pt modelId="{53F826E4-7042-4018-9D85-BFD0524A3374}" type="sibTrans" cxnId="{C6DFF9CA-AD90-4BAE-86A7-B401E131BB09}">
      <dgm:prSet/>
      <dgm:spPr/>
      <dgm:t>
        <a:bodyPr/>
        <a:lstStyle/>
        <a:p>
          <a:endParaRPr lang="en-US"/>
        </a:p>
      </dgm:t>
    </dgm:pt>
    <dgm:pt modelId="{D17730A4-A4A4-4F3C-A618-5EF6E7623C2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BE" b="1" err="1"/>
            <a:t>Challenges</a:t>
          </a:r>
          <a:r>
            <a:rPr lang="nl-BE" b="1"/>
            <a:t>: </a:t>
          </a:r>
          <a:endParaRPr lang="en-US"/>
        </a:p>
      </dgm:t>
    </dgm:pt>
    <dgm:pt modelId="{265A18DA-761E-4261-90CB-6F410A6CE3F8}" type="parTrans" cxnId="{2FCAD4D1-82A2-4CAE-B888-149B9D56A613}">
      <dgm:prSet/>
      <dgm:spPr/>
      <dgm:t>
        <a:bodyPr/>
        <a:lstStyle/>
        <a:p>
          <a:endParaRPr lang="en-US"/>
        </a:p>
      </dgm:t>
    </dgm:pt>
    <dgm:pt modelId="{C166C8FC-2441-4DB9-BCBA-3A4360BB4CB7}" type="sibTrans" cxnId="{2FCAD4D1-82A2-4CAE-B888-149B9D56A613}">
      <dgm:prSet/>
      <dgm:spPr/>
      <dgm:t>
        <a:bodyPr/>
        <a:lstStyle/>
        <a:p>
          <a:endParaRPr lang="en-US"/>
        </a:p>
      </dgm:t>
    </dgm:pt>
    <dgm:pt modelId="{C5955E16-1C39-4D70-8D0B-D13E6447D8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Group approach + “compliance - audit" approach requires flexibility of our agents</a:t>
          </a:r>
        </a:p>
      </dgm:t>
    </dgm:pt>
    <dgm:pt modelId="{56E56E9E-CB1D-4113-B13E-60A007BCF831}" type="parTrans" cxnId="{6821C166-277D-4935-8229-A8A07AAC1C24}">
      <dgm:prSet/>
      <dgm:spPr/>
      <dgm:t>
        <a:bodyPr/>
        <a:lstStyle/>
        <a:p>
          <a:endParaRPr lang="en-US"/>
        </a:p>
      </dgm:t>
    </dgm:pt>
    <dgm:pt modelId="{111CBB7C-71FD-4352-BDC8-9B3D51E41EDB}" type="sibTrans" cxnId="{6821C166-277D-4935-8229-A8A07AAC1C24}">
      <dgm:prSet/>
      <dgm:spPr/>
      <dgm:t>
        <a:bodyPr/>
        <a:lstStyle/>
        <a:p>
          <a:endParaRPr lang="en-US"/>
        </a:p>
      </dgm:t>
    </dgm:pt>
    <dgm:pt modelId="{41D31A44-73D2-424F-8B02-CDF7A8C3BD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Joining forces and strengthening each other is key to success!</a:t>
          </a:r>
        </a:p>
      </dgm:t>
    </dgm:pt>
    <dgm:pt modelId="{543FF8C4-BAC9-4B08-92AA-F720611D1237}" type="parTrans" cxnId="{6B543E78-D6F6-4860-89D7-798D2725F05D}">
      <dgm:prSet/>
      <dgm:spPr/>
      <dgm:t>
        <a:bodyPr/>
        <a:lstStyle/>
        <a:p>
          <a:endParaRPr lang="en-US"/>
        </a:p>
      </dgm:t>
    </dgm:pt>
    <dgm:pt modelId="{B69DB812-9532-418A-8B8E-A87997830422}" type="sibTrans" cxnId="{6B543E78-D6F6-4860-89D7-798D2725F05D}">
      <dgm:prSet/>
      <dgm:spPr/>
      <dgm:t>
        <a:bodyPr/>
        <a:lstStyle/>
        <a:p>
          <a:endParaRPr lang="en-US"/>
        </a:p>
      </dgm:t>
    </dgm:pt>
    <dgm:pt modelId="{BF07BBF1-1EC4-4B3C-8F7D-7CE5574C1C38}" type="pres">
      <dgm:prSet presAssocID="{441A80DB-D0F0-4158-9C1D-DAA3DF70B7ED}" presName="root" presStyleCnt="0">
        <dgm:presLayoutVars>
          <dgm:dir/>
          <dgm:resizeHandles val="exact"/>
        </dgm:presLayoutVars>
      </dgm:prSet>
      <dgm:spPr/>
    </dgm:pt>
    <dgm:pt modelId="{141899B4-78B8-4B38-8FA7-8E06C19FB216}" type="pres">
      <dgm:prSet presAssocID="{14444087-FC17-4D91-8DF7-36513257CAF3}" presName="compNode" presStyleCnt="0"/>
      <dgm:spPr/>
    </dgm:pt>
    <dgm:pt modelId="{59B53049-28D4-4B61-BABD-53FFEA971FC1}" type="pres">
      <dgm:prSet presAssocID="{14444087-FC17-4D91-8DF7-36513257CAF3}" presName="iconRect" presStyleLbl="node1" presStyleIdx="0" presStyleCnt="2" custLinFactNeighborX="729" custLinFactNeighborY="-133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érarchie"/>
        </a:ext>
      </dgm:extLst>
    </dgm:pt>
    <dgm:pt modelId="{855C287D-9053-4529-BFFF-8A22A91CAC2B}" type="pres">
      <dgm:prSet presAssocID="{14444087-FC17-4D91-8DF7-36513257CAF3}" presName="iconSpace" presStyleCnt="0"/>
      <dgm:spPr/>
    </dgm:pt>
    <dgm:pt modelId="{17D37E40-393F-4723-A84E-D0BB18E279FA}" type="pres">
      <dgm:prSet presAssocID="{14444087-FC17-4D91-8DF7-36513257CAF3}" presName="parTx" presStyleLbl="revTx" presStyleIdx="0" presStyleCnt="4" custLinFactNeighborX="2295" custLinFactNeighborY="-45899">
        <dgm:presLayoutVars>
          <dgm:chMax val="0"/>
          <dgm:chPref val="0"/>
        </dgm:presLayoutVars>
      </dgm:prSet>
      <dgm:spPr/>
    </dgm:pt>
    <dgm:pt modelId="{269D821D-FEE6-40F6-8E25-D5DEC5593BF2}" type="pres">
      <dgm:prSet presAssocID="{14444087-FC17-4D91-8DF7-36513257CAF3}" presName="txSpace" presStyleCnt="0"/>
      <dgm:spPr/>
    </dgm:pt>
    <dgm:pt modelId="{8E3440C6-274F-4AD3-ACB2-1521295B53B8}" type="pres">
      <dgm:prSet presAssocID="{14444087-FC17-4D91-8DF7-36513257CAF3}" presName="desTx" presStyleLbl="revTx" presStyleIdx="1" presStyleCnt="4" custScaleX="159905" custLinFactNeighborX="1785" custLinFactNeighborY="-14465">
        <dgm:presLayoutVars/>
      </dgm:prSet>
      <dgm:spPr/>
    </dgm:pt>
    <dgm:pt modelId="{ED857AB8-9E14-4D67-9628-D5D7EF32BA4E}" type="pres">
      <dgm:prSet presAssocID="{79F25AA5-3384-4FE6-A87D-2197F30BE43D}" presName="sibTrans" presStyleCnt="0"/>
      <dgm:spPr/>
    </dgm:pt>
    <dgm:pt modelId="{CE9DBE8E-7D53-4D24-9108-002071BED3A2}" type="pres">
      <dgm:prSet presAssocID="{D17730A4-A4A4-4F3C-A618-5EF6E7623C2F}" presName="compNode" presStyleCnt="0"/>
      <dgm:spPr/>
    </dgm:pt>
    <dgm:pt modelId="{8E540BE9-4CEE-48DA-A6E8-632B977B9B5C}" type="pres">
      <dgm:prSet presAssocID="{D17730A4-A4A4-4F3C-A618-5EF6E7623C2F}" presName="iconRect" presStyleLbl="node1" presStyleIdx="1" presStyleCnt="2" custLinFactNeighborX="-18214" custLinFactNeighborY="48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ignée de main"/>
        </a:ext>
      </dgm:extLst>
    </dgm:pt>
    <dgm:pt modelId="{06C1CB20-5DBB-4E50-A5BD-E32C86D262C5}" type="pres">
      <dgm:prSet presAssocID="{D17730A4-A4A4-4F3C-A618-5EF6E7623C2F}" presName="iconSpace" presStyleCnt="0"/>
      <dgm:spPr/>
    </dgm:pt>
    <dgm:pt modelId="{135F1060-07AE-4359-87BC-E2CCEE783B57}" type="pres">
      <dgm:prSet presAssocID="{D17730A4-A4A4-4F3C-A618-5EF6E7623C2F}" presName="parTx" presStyleLbl="revTx" presStyleIdx="2" presStyleCnt="4" custLinFactNeighborX="-4590" custLinFactNeighborY="-37399">
        <dgm:presLayoutVars>
          <dgm:chMax val="0"/>
          <dgm:chPref val="0"/>
        </dgm:presLayoutVars>
      </dgm:prSet>
      <dgm:spPr/>
    </dgm:pt>
    <dgm:pt modelId="{7A01C27D-E49D-4318-AFA1-A4696079CF79}" type="pres">
      <dgm:prSet presAssocID="{D17730A4-A4A4-4F3C-A618-5EF6E7623C2F}" presName="txSpace" presStyleCnt="0"/>
      <dgm:spPr/>
    </dgm:pt>
    <dgm:pt modelId="{F09C7248-D114-47DB-9DF2-664AF9DD9903}" type="pres">
      <dgm:prSet presAssocID="{D17730A4-A4A4-4F3C-A618-5EF6E7623C2F}" presName="desTx" presStyleLbl="revTx" presStyleIdx="3" presStyleCnt="4">
        <dgm:presLayoutVars/>
      </dgm:prSet>
      <dgm:spPr/>
    </dgm:pt>
  </dgm:ptLst>
  <dgm:cxnLst>
    <dgm:cxn modelId="{CD73D01E-DBE3-4FED-8AC2-A27681F50EF9}" type="presOf" srcId="{C5955E16-1C39-4D70-8D0B-D13E6447D8EE}" destId="{F09C7248-D114-47DB-9DF2-664AF9DD9903}" srcOrd="0" destOrd="0" presId="urn:microsoft.com/office/officeart/2018/5/layout/CenteredIconLabelDescriptionList"/>
    <dgm:cxn modelId="{2B95C637-08E6-4262-AF09-BE8326797FC0}" srcId="{441A80DB-D0F0-4158-9C1D-DAA3DF70B7ED}" destId="{14444087-FC17-4D91-8DF7-36513257CAF3}" srcOrd="0" destOrd="0" parTransId="{03FE9F69-94E6-4F40-B9E2-12DDEEC87737}" sibTransId="{79F25AA5-3384-4FE6-A87D-2197F30BE43D}"/>
    <dgm:cxn modelId="{6821C166-277D-4935-8229-A8A07AAC1C24}" srcId="{D17730A4-A4A4-4F3C-A618-5EF6E7623C2F}" destId="{C5955E16-1C39-4D70-8D0B-D13E6447D8EE}" srcOrd="0" destOrd="0" parTransId="{56E56E9E-CB1D-4113-B13E-60A007BCF831}" sibTransId="{111CBB7C-71FD-4352-BDC8-9B3D51E41EDB}"/>
    <dgm:cxn modelId="{6B543E78-D6F6-4860-89D7-798D2725F05D}" srcId="{D17730A4-A4A4-4F3C-A618-5EF6E7623C2F}" destId="{41D31A44-73D2-424F-8B02-CDF7A8C3BD42}" srcOrd="1" destOrd="0" parTransId="{543FF8C4-BAC9-4B08-92AA-F720611D1237}" sibTransId="{B69DB812-9532-418A-8B8E-A87997830422}"/>
    <dgm:cxn modelId="{D059FC86-4AA1-46F3-A707-DDE8EC549536}" type="presOf" srcId="{5A5483DE-75D2-4151-8638-84D019DAF64E}" destId="{8E3440C6-274F-4AD3-ACB2-1521295B53B8}" srcOrd="0" destOrd="0" presId="urn:microsoft.com/office/officeart/2018/5/layout/CenteredIconLabelDescriptionList"/>
    <dgm:cxn modelId="{02EBD294-36A2-43F4-8FF2-9CDFBE80EC67}" type="presOf" srcId="{D17730A4-A4A4-4F3C-A618-5EF6E7623C2F}" destId="{135F1060-07AE-4359-87BC-E2CCEE783B57}" srcOrd="0" destOrd="0" presId="urn:microsoft.com/office/officeart/2018/5/layout/CenteredIconLabelDescriptionList"/>
    <dgm:cxn modelId="{443FAA9A-CB66-4280-A3C9-1340E44364F5}" type="presOf" srcId="{0ABC6592-82A9-4933-B065-2C49D70664D7}" destId="{8E3440C6-274F-4AD3-ACB2-1521295B53B8}" srcOrd="0" destOrd="1" presId="urn:microsoft.com/office/officeart/2018/5/layout/CenteredIconLabelDescriptionList"/>
    <dgm:cxn modelId="{73D572A6-D7D7-4B57-B9A0-30BA7047A7BC}" type="presOf" srcId="{14444087-FC17-4D91-8DF7-36513257CAF3}" destId="{17D37E40-393F-4723-A84E-D0BB18E279FA}" srcOrd="0" destOrd="0" presId="urn:microsoft.com/office/officeart/2018/5/layout/CenteredIconLabelDescriptionList"/>
    <dgm:cxn modelId="{1A9D03B0-9A74-4AD5-A9BB-8DEEE1E853B1}" srcId="{14444087-FC17-4D91-8DF7-36513257CAF3}" destId="{5A5483DE-75D2-4151-8638-84D019DAF64E}" srcOrd="0" destOrd="0" parTransId="{88C074FC-BF26-4A5B-8AFC-5E9F479884A5}" sibTransId="{E7704481-A036-459E-9E54-527F151626C3}"/>
    <dgm:cxn modelId="{238B33B2-E5B7-44F4-88F5-FFC491A2518A}" type="presOf" srcId="{441A80DB-D0F0-4158-9C1D-DAA3DF70B7ED}" destId="{BF07BBF1-1EC4-4B3C-8F7D-7CE5574C1C38}" srcOrd="0" destOrd="0" presId="urn:microsoft.com/office/officeart/2018/5/layout/CenteredIconLabelDescriptionList"/>
    <dgm:cxn modelId="{DAEFCDC2-BAB5-424A-90BB-113836CC3186}" srcId="{14444087-FC17-4D91-8DF7-36513257CAF3}" destId="{0ABC6592-82A9-4933-B065-2C49D70664D7}" srcOrd="1" destOrd="0" parTransId="{2488759A-51AC-4667-8862-94FA90B99BE5}" sibTransId="{361EA11F-DEB7-44B0-BD13-436906721DF7}"/>
    <dgm:cxn modelId="{C6DFF9CA-AD90-4BAE-86A7-B401E131BB09}" srcId="{14444087-FC17-4D91-8DF7-36513257CAF3}" destId="{D519703A-86A2-4B26-B92F-858BDC1BCFD5}" srcOrd="2" destOrd="0" parTransId="{DD44D678-B22E-44C6-9EEF-9AF02D430ECB}" sibTransId="{53F826E4-7042-4018-9D85-BFD0524A3374}"/>
    <dgm:cxn modelId="{2FCAD4D1-82A2-4CAE-B888-149B9D56A613}" srcId="{441A80DB-D0F0-4158-9C1D-DAA3DF70B7ED}" destId="{D17730A4-A4A4-4F3C-A618-5EF6E7623C2F}" srcOrd="1" destOrd="0" parTransId="{265A18DA-761E-4261-90CB-6F410A6CE3F8}" sibTransId="{C166C8FC-2441-4DB9-BCBA-3A4360BB4CB7}"/>
    <dgm:cxn modelId="{E5357DDE-1AD4-48DD-998E-AF4A5527B68D}" type="presOf" srcId="{D519703A-86A2-4B26-B92F-858BDC1BCFD5}" destId="{8E3440C6-274F-4AD3-ACB2-1521295B53B8}" srcOrd="0" destOrd="2" presId="urn:microsoft.com/office/officeart/2018/5/layout/CenteredIconLabelDescriptionList"/>
    <dgm:cxn modelId="{DB1961FE-1C2C-4B80-B062-571C88DE599C}" type="presOf" srcId="{41D31A44-73D2-424F-8B02-CDF7A8C3BD42}" destId="{F09C7248-D114-47DB-9DF2-664AF9DD9903}" srcOrd="0" destOrd="1" presId="urn:microsoft.com/office/officeart/2018/5/layout/CenteredIconLabelDescriptionList"/>
    <dgm:cxn modelId="{5B292CD1-9A1E-4612-88C0-D2C7D1037E7E}" type="presParOf" srcId="{BF07BBF1-1EC4-4B3C-8F7D-7CE5574C1C38}" destId="{141899B4-78B8-4B38-8FA7-8E06C19FB216}" srcOrd="0" destOrd="0" presId="urn:microsoft.com/office/officeart/2018/5/layout/CenteredIconLabelDescriptionList"/>
    <dgm:cxn modelId="{FCA68F10-70EC-4B09-A5E6-52021F890DD8}" type="presParOf" srcId="{141899B4-78B8-4B38-8FA7-8E06C19FB216}" destId="{59B53049-28D4-4B61-BABD-53FFEA971FC1}" srcOrd="0" destOrd="0" presId="urn:microsoft.com/office/officeart/2018/5/layout/CenteredIconLabelDescriptionList"/>
    <dgm:cxn modelId="{5F3C5B87-10B3-4F62-B544-2AD8F75BE5E9}" type="presParOf" srcId="{141899B4-78B8-4B38-8FA7-8E06C19FB216}" destId="{855C287D-9053-4529-BFFF-8A22A91CAC2B}" srcOrd="1" destOrd="0" presId="urn:microsoft.com/office/officeart/2018/5/layout/CenteredIconLabelDescriptionList"/>
    <dgm:cxn modelId="{DE73F261-39C9-49D2-BADC-6161F9643D32}" type="presParOf" srcId="{141899B4-78B8-4B38-8FA7-8E06C19FB216}" destId="{17D37E40-393F-4723-A84E-D0BB18E279FA}" srcOrd="2" destOrd="0" presId="urn:microsoft.com/office/officeart/2018/5/layout/CenteredIconLabelDescriptionList"/>
    <dgm:cxn modelId="{81456416-27AE-41D9-9683-47E7F64BBB5F}" type="presParOf" srcId="{141899B4-78B8-4B38-8FA7-8E06C19FB216}" destId="{269D821D-FEE6-40F6-8E25-D5DEC5593BF2}" srcOrd="3" destOrd="0" presId="urn:microsoft.com/office/officeart/2018/5/layout/CenteredIconLabelDescriptionList"/>
    <dgm:cxn modelId="{764BE7E3-EE81-4384-AEC5-575EDE312D45}" type="presParOf" srcId="{141899B4-78B8-4B38-8FA7-8E06C19FB216}" destId="{8E3440C6-274F-4AD3-ACB2-1521295B53B8}" srcOrd="4" destOrd="0" presId="urn:microsoft.com/office/officeart/2018/5/layout/CenteredIconLabelDescriptionList"/>
    <dgm:cxn modelId="{A74E501B-A9F6-4088-BF92-4E1373544038}" type="presParOf" srcId="{BF07BBF1-1EC4-4B3C-8F7D-7CE5574C1C38}" destId="{ED857AB8-9E14-4D67-9628-D5D7EF32BA4E}" srcOrd="1" destOrd="0" presId="urn:microsoft.com/office/officeart/2018/5/layout/CenteredIconLabelDescriptionList"/>
    <dgm:cxn modelId="{5CE92CDB-FBE6-452D-AAF7-7D212D5B476F}" type="presParOf" srcId="{BF07BBF1-1EC4-4B3C-8F7D-7CE5574C1C38}" destId="{CE9DBE8E-7D53-4D24-9108-002071BED3A2}" srcOrd="2" destOrd="0" presId="urn:microsoft.com/office/officeart/2018/5/layout/CenteredIconLabelDescriptionList"/>
    <dgm:cxn modelId="{823D36DA-2B82-4147-95AA-437B5BC64944}" type="presParOf" srcId="{CE9DBE8E-7D53-4D24-9108-002071BED3A2}" destId="{8E540BE9-4CEE-48DA-A6E8-632B977B9B5C}" srcOrd="0" destOrd="0" presId="urn:microsoft.com/office/officeart/2018/5/layout/CenteredIconLabelDescriptionList"/>
    <dgm:cxn modelId="{83B30BC9-8C45-4189-A17B-B8446FEC71B0}" type="presParOf" srcId="{CE9DBE8E-7D53-4D24-9108-002071BED3A2}" destId="{06C1CB20-5DBB-4E50-A5BD-E32C86D262C5}" srcOrd="1" destOrd="0" presId="urn:microsoft.com/office/officeart/2018/5/layout/CenteredIconLabelDescriptionList"/>
    <dgm:cxn modelId="{70BBA5B2-6D9C-492D-BD10-A097BA5C0C24}" type="presParOf" srcId="{CE9DBE8E-7D53-4D24-9108-002071BED3A2}" destId="{135F1060-07AE-4359-87BC-E2CCEE783B57}" srcOrd="2" destOrd="0" presId="urn:microsoft.com/office/officeart/2018/5/layout/CenteredIconLabelDescriptionList"/>
    <dgm:cxn modelId="{A896BB95-200E-4118-84D1-6110816FDA96}" type="presParOf" srcId="{CE9DBE8E-7D53-4D24-9108-002071BED3A2}" destId="{7A01C27D-E49D-4318-AFA1-A4696079CF79}" srcOrd="3" destOrd="0" presId="urn:microsoft.com/office/officeart/2018/5/layout/CenteredIconLabelDescriptionList"/>
    <dgm:cxn modelId="{061A753B-6900-4C66-8C0D-4A2C2FAE1AB1}" type="presParOf" srcId="{CE9DBE8E-7D53-4D24-9108-002071BED3A2}" destId="{F09C7248-D114-47DB-9DF2-664AF9DD990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518AC1-7A83-409D-BF31-4115D9C510E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4A2CFFF-23D4-4E47-8C82-DC9052643392}">
      <dgm:prSet custT="1"/>
      <dgm:spPr/>
      <dgm:t>
        <a:bodyPr/>
        <a:lstStyle/>
        <a:p>
          <a:r>
            <a:rPr lang="en-GB" sz="2400" b="1"/>
            <a:t>Launch of project early 2024 to implement Pillar Two: technical and organisational solution.</a:t>
          </a:r>
          <a:endParaRPr lang="en-US" sz="2400"/>
        </a:p>
      </dgm:t>
    </dgm:pt>
    <dgm:pt modelId="{EC79F745-A54C-4DBE-8D26-D2312D4F211F}" type="parTrans" cxnId="{F9F22803-0B06-4402-A32E-FEC110873B3E}">
      <dgm:prSet/>
      <dgm:spPr/>
      <dgm:t>
        <a:bodyPr/>
        <a:lstStyle/>
        <a:p>
          <a:endParaRPr lang="en-US"/>
        </a:p>
      </dgm:t>
    </dgm:pt>
    <dgm:pt modelId="{E463004E-A46E-44E3-83DA-300C13F5D293}" type="sibTrans" cxnId="{F9F22803-0B06-4402-A32E-FEC110873B3E}">
      <dgm:prSet/>
      <dgm:spPr/>
      <dgm:t>
        <a:bodyPr/>
        <a:lstStyle/>
        <a:p>
          <a:endParaRPr lang="en-US"/>
        </a:p>
      </dgm:t>
    </dgm:pt>
    <dgm:pt modelId="{35D4484F-5DEF-4702-A8EE-008909D25D72}">
      <dgm:prSet custT="1"/>
      <dgm:spPr/>
      <dgm:t>
        <a:bodyPr/>
        <a:lstStyle/>
        <a:p>
          <a:r>
            <a:rPr lang="en-GB" sz="2400" b="1"/>
            <a:t>Momentarily : launch of Business Case – </a:t>
          </a:r>
          <a:r>
            <a:rPr lang="nl-BE" sz="2400" b="1"/>
            <a:t>3</a:t>
          </a:r>
          <a:r>
            <a:rPr lang="en-GB" sz="2400" b="1"/>
            <a:t> different sub phases </a:t>
          </a:r>
          <a:endParaRPr lang="en-US" sz="2400"/>
        </a:p>
      </dgm:t>
    </dgm:pt>
    <dgm:pt modelId="{3AE1EEA7-582A-4399-B073-04AB296415DA}" type="parTrans" cxnId="{6F752087-AF08-4945-9749-67D5D00CDDF7}">
      <dgm:prSet/>
      <dgm:spPr/>
      <dgm:t>
        <a:bodyPr/>
        <a:lstStyle/>
        <a:p>
          <a:endParaRPr lang="en-US"/>
        </a:p>
      </dgm:t>
    </dgm:pt>
    <dgm:pt modelId="{793C0546-5070-4AA2-ACBA-37E6DDBC62E3}" type="sibTrans" cxnId="{6F752087-AF08-4945-9749-67D5D00CDDF7}">
      <dgm:prSet/>
      <dgm:spPr/>
      <dgm:t>
        <a:bodyPr/>
        <a:lstStyle/>
        <a:p>
          <a:endParaRPr lang="en-US"/>
        </a:p>
      </dgm:t>
    </dgm:pt>
    <dgm:pt modelId="{08BCBB9E-8E9A-415D-8459-634AE7806652}">
      <dgm:prSet custT="1"/>
      <dgm:spPr/>
      <dgm:t>
        <a:bodyPr/>
        <a:lstStyle/>
        <a:p>
          <a:r>
            <a:rPr lang="en-GB" sz="2400" b="1"/>
            <a:t>1st phase : </a:t>
          </a:r>
          <a:r>
            <a:rPr lang="en-GB" sz="2400"/>
            <a:t>organising notification system for MNE’s and large-scale domestic groups for Pillar Two. Belgium : important aspect: prepayments system for QDMTT and IIR</a:t>
          </a:r>
          <a:endParaRPr lang="en-US" sz="2400"/>
        </a:p>
      </dgm:t>
    </dgm:pt>
    <dgm:pt modelId="{A5220BE4-CBB9-4877-9575-D21D52DF4154}" type="parTrans" cxnId="{D20FE9E8-90EB-4371-9670-AAB318B80C9A}">
      <dgm:prSet/>
      <dgm:spPr/>
      <dgm:t>
        <a:bodyPr/>
        <a:lstStyle/>
        <a:p>
          <a:endParaRPr lang="en-US"/>
        </a:p>
      </dgm:t>
    </dgm:pt>
    <dgm:pt modelId="{1F96EBDB-EEF4-41C2-9B0A-842442873A93}" type="sibTrans" cxnId="{D20FE9E8-90EB-4371-9670-AAB318B80C9A}">
      <dgm:prSet/>
      <dgm:spPr/>
      <dgm:t>
        <a:bodyPr/>
        <a:lstStyle/>
        <a:p>
          <a:endParaRPr lang="en-US"/>
        </a:p>
      </dgm:t>
    </dgm:pt>
    <dgm:pt modelId="{32E1064B-506E-4C28-BF69-A6D070C5850B}">
      <dgm:prSet custT="1"/>
      <dgm:spPr/>
      <dgm:t>
        <a:bodyPr/>
        <a:lstStyle/>
        <a:p>
          <a:r>
            <a:rPr lang="en-GB" sz="2400" b="1"/>
            <a:t>3rd phase : </a:t>
          </a:r>
          <a:r>
            <a:rPr lang="en-GB" sz="2400"/>
            <a:t>creation of structure for international exchange of information.</a:t>
          </a:r>
          <a:endParaRPr lang="en-US" sz="2400"/>
        </a:p>
      </dgm:t>
    </dgm:pt>
    <dgm:pt modelId="{AA92685B-D3D2-4925-8703-95B4D9FB16D8}" type="parTrans" cxnId="{F7A84B70-F125-438C-95AC-2FD28555EF51}">
      <dgm:prSet/>
      <dgm:spPr/>
      <dgm:t>
        <a:bodyPr/>
        <a:lstStyle/>
        <a:p>
          <a:endParaRPr lang="en-US"/>
        </a:p>
      </dgm:t>
    </dgm:pt>
    <dgm:pt modelId="{43FD3FB3-B6AF-4398-87D9-1F4999DC12AF}" type="sibTrans" cxnId="{F7A84B70-F125-438C-95AC-2FD28555EF51}">
      <dgm:prSet/>
      <dgm:spPr/>
      <dgm:t>
        <a:bodyPr/>
        <a:lstStyle/>
        <a:p>
          <a:endParaRPr lang="en-US"/>
        </a:p>
      </dgm:t>
    </dgm:pt>
    <dgm:pt modelId="{B316A0BD-2F9E-483F-B019-8A613B35328A}">
      <dgm:prSet custT="1"/>
      <dgm:spPr/>
      <dgm:t>
        <a:bodyPr/>
        <a:lstStyle/>
        <a:p>
          <a:r>
            <a:rPr lang="en-GB" sz="2400" b="1"/>
            <a:t>Important = reciprocal input from all necessary stakeholders within FPS Finance – attention for the multidimensional impact of the implementation</a:t>
          </a:r>
          <a:endParaRPr lang="en-US" sz="2400"/>
        </a:p>
      </dgm:t>
    </dgm:pt>
    <dgm:pt modelId="{9A06389F-54DA-4B48-86C2-B3F38404F3B9}" type="parTrans" cxnId="{A926BAC5-BCE7-4DF6-B165-DAE7DA323130}">
      <dgm:prSet/>
      <dgm:spPr/>
      <dgm:t>
        <a:bodyPr/>
        <a:lstStyle/>
        <a:p>
          <a:endParaRPr lang="en-US"/>
        </a:p>
      </dgm:t>
    </dgm:pt>
    <dgm:pt modelId="{16B756B4-6530-40AE-A3E8-C2D3AD929A2A}" type="sibTrans" cxnId="{A926BAC5-BCE7-4DF6-B165-DAE7DA323130}">
      <dgm:prSet/>
      <dgm:spPr/>
      <dgm:t>
        <a:bodyPr/>
        <a:lstStyle/>
        <a:p>
          <a:endParaRPr lang="en-US"/>
        </a:p>
      </dgm:t>
    </dgm:pt>
    <dgm:pt modelId="{01A1A2AB-C17E-48EC-AF6E-4D0348EF6AEC}">
      <dgm:prSet custT="1"/>
      <dgm:spPr/>
      <dgm:t>
        <a:bodyPr/>
        <a:lstStyle/>
        <a:p>
          <a:r>
            <a:rPr lang="en-GB" sz="2400" b="1"/>
            <a:t>2nd phase : </a:t>
          </a:r>
          <a:r>
            <a:rPr lang="en-GB" sz="2400"/>
            <a:t>development of e-services for MNE’s and large-scale domestic groups for, </a:t>
          </a:r>
          <a:r>
            <a:rPr lang="en-GB" sz="2400" err="1"/>
            <a:t>a.o.</a:t>
          </a:r>
          <a:r>
            <a:rPr lang="en-GB" sz="2400"/>
            <a:t>, filing of tax returns and GIR, as well as development of back office applications.</a:t>
          </a:r>
          <a:endParaRPr lang="en-US" sz="2400"/>
        </a:p>
      </dgm:t>
    </dgm:pt>
    <dgm:pt modelId="{7CD0F4D8-B10A-4B99-9C70-2B98D363BF82}" type="parTrans" cxnId="{ECA0B3ED-0A28-42FA-A6F7-B4DA8369FC20}">
      <dgm:prSet/>
      <dgm:spPr/>
      <dgm:t>
        <a:bodyPr/>
        <a:lstStyle/>
        <a:p>
          <a:endParaRPr lang="nl-BE"/>
        </a:p>
      </dgm:t>
    </dgm:pt>
    <dgm:pt modelId="{0FEB03A0-1A2F-4451-865A-C9B5B0477947}" type="sibTrans" cxnId="{ECA0B3ED-0A28-42FA-A6F7-B4DA8369FC20}">
      <dgm:prSet/>
      <dgm:spPr/>
      <dgm:t>
        <a:bodyPr/>
        <a:lstStyle/>
        <a:p>
          <a:endParaRPr lang="nl-BE"/>
        </a:p>
      </dgm:t>
    </dgm:pt>
    <dgm:pt modelId="{E5FD17C1-F7A9-4358-8C60-530F7AE3EBD9}" type="pres">
      <dgm:prSet presAssocID="{72518AC1-7A83-409D-BF31-4115D9C510EF}" presName="linear" presStyleCnt="0">
        <dgm:presLayoutVars>
          <dgm:animLvl val="lvl"/>
          <dgm:resizeHandles val="exact"/>
        </dgm:presLayoutVars>
      </dgm:prSet>
      <dgm:spPr/>
    </dgm:pt>
    <dgm:pt modelId="{37FE8A23-E763-4185-9E5F-D4BEA6ACDCB7}" type="pres">
      <dgm:prSet presAssocID="{34A2CFFF-23D4-4E47-8C82-DC90526433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8DC1A66-1C55-4324-A20C-3DC1F0A14741}" type="pres">
      <dgm:prSet presAssocID="{E463004E-A46E-44E3-83DA-300C13F5D293}" presName="spacer" presStyleCnt="0"/>
      <dgm:spPr/>
    </dgm:pt>
    <dgm:pt modelId="{47CB31E3-49DD-4412-811B-CD2E9A763C4B}" type="pres">
      <dgm:prSet presAssocID="{35D4484F-5DEF-4702-A8EE-008909D25D7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AD163FF-6143-44F9-BE50-471497A63489}" type="pres">
      <dgm:prSet presAssocID="{35D4484F-5DEF-4702-A8EE-008909D25D72}" presName="childText" presStyleLbl="revTx" presStyleIdx="0" presStyleCnt="1">
        <dgm:presLayoutVars>
          <dgm:bulletEnabled val="1"/>
        </dgm:presLayoutVars>
      </dgm:prSet>
      <dgm:spPr/>
    </dgm:pt>
    <dgm:pt modelId="{7EE69E93-1FA0-463A-95E9-EDE377D480F4}" type="pres">
      <dgm:prSet presAssocID="{B316A0BD-2F9E-483F-B019-8A613B35328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9F22803-0B06-4402-A32E-FEC110873B3E}" srcId="{72518AC1-7A83-409D-BF31-4115D9C510EF}" destId="{34A2CFFF-23D4-4E47-8C82-DC9052643392}" srcOrd="0" destOrd="0" parTransId="{EC79F745-A54C-4DBE-8D26-D2312D4F211F}" sibTransId="{E463004E-A46E-44E3-83DA-300C13F5D293}"/>
    <dgm:cxn modelId="{52416805-D697-43E3-BD67-AFCA5BA76A5D}" type="presOf" srcId="{35D4484F-5DEF-4702-A8EE-008909D25D72}" destId="{47CB31E3-49DD-4412-811B-CD2E9A763C4B}" srcOrd="0" destOrd="0" presId="urn:microsoft.com/office/officeart/2005/8/layout/vList2"/>
    <dgm:cxn modelId="{A7EE5505-75AE-4C37-9536-F182C2204999}" type="presOf" srcId="{01A1A2AB-C17E-48EC-AF6E-4D0348EF6AEC}" destId="{9AD163FF-6143-44F9-BE50-471497A63489}" srcOrd="0" destOrd="1" presId="urn:microsoft.com/office/officeart/2005/8/layout/vList2"/>
    <dgm:cxn modelId="{DEE2D827-3100-43B9-B9EE-B39FD1307E19}" type="presOf" srcId="{32E1064B-506E-4C28-BF69-A6D070C5850B}" destId="{9AD163FF-6143-44F9-BE50-471497A63489}" srcOrd="0" destOrd="2" presId="urn:microsoft.com/office/officeart/2005/8/layout/vList2"/>
    <dgm:cxn modelId="{84585431-39CB-458E-BA45-C1E1401873B8}" type="presOf" srcId="{72518AC1-7A83-409D-BF31-4115D9C510EF}" destId="{E5FD17C1-F7A9-4358-8C60-530F7AE3EBD9}" srcOrd="0" destOrd="0" presId="urn:microsoft.com/office/officeart/2005/8/layout/vList2"/>
    <dgm:cxn modelId="{F7A84B70-F125-438C-95AC-2FD28555EF51}" srcId="{35D4484F-5DEF-4702-A8EE-008909D25D72}" destId="{32E1064B-506E-4C28-BF69-A6D070C5850B}" srcOrd="2" destOrd="0" parTransId="{AA92685B-D3D2-4925-8703-95B4D9FB16D8}" sibTransId="{43FD3FB3-B6AF-4398-87D9-1F4999DC12AF}"/>
    <dgm:cxn modelId="{6F752087-AF08-4945-9749-67D5D00CDDF7}" srcId="{72518AC1-7A83-409D-BF31-4115D9C510EF}" destId="{35D4484F-5DEF-4702-A8EE-008909D25D72}" srcOrd="1" destOrd="0" parTransId="{3AE1EEA7-582A-4399-B073-04AB296415DA}" sibTransId="{793C0546-5070-4AA2-ACBA-37E6DDBC62E3}"/>
    <dgm:cxn modelId="{DE66AAA9-AB1D-4221-94F4-41845E02D069}" type="presOf" srcId="{08BCBB9E-8E9A-415D-8459-634AE7806652}" destId="{9AD163FF-6143-44F9-BE50-471497A63489}" srcOrd="0" destOrd="0" presId="urn:microsoft.com/office/officeart/2005/8/layout/vList2"/>
    <dgm:cxn modelId="{A926BAC5-BCE7-4DF6-B165-DAE7DA323130}" srcId="{72518AC1-7A83-409D-BF31-4115D9C510EF}" destId="{B316A0BD-2F9E-483F-B019-8A613B35328A}" srcOrd="2" destOrd="0" parTransId="{9A06389F-54DA-4B48-86C2-B3F38404F3B9}" sibTransId="{16B756B4-6530-40AE-A3E8-C2D3AD929A2A}"/>
    <dgm:cxn modelId="{68354DD3-5F0A-436D-A9B8-E40FBAB9FDC5}" type="presOf" srcId="{34A2CFFF-23D4-4E47-8C82-DC9052643392}" destId="{37FE8A23-E763-4185-9E5F-D4BEA6ACDCB7}" srcOrd="0" destOrd="0" presId="urn:microsoft.com/office/officeart/2005/8/layout/vList2"/>
    <dgm:cxn modelId="{55A2DED9-0B2C-40A8-8960-B366C1BC1496}" type="presOf" srcId="{B316A0BD-2F9E-483F-B019-8A613B35328A}" destId="{7EE69E93-1FA0-463A-95E9-EDE377D480F4}" srcOrd="0" destOrd="0" presId="urn:microsoft.com/office/officeart/2005/8/layout/vList2"/>
    <dgm:cxn modelId="{D20FE9E8-90EB-4371-9670-AAB318B80C9A}" srcId="{35D4484F-5DEF-4702-A8EE-008909D25D72}" destId="{08BCBB9E-8E9A-415D-8459-634AE7806652}" srcOrd="0" destOrd="0" parTransId="{A5220BE4-CBB9-4877-9575-D21D52DF4154}" sibTransId="{1F96EBDB-EEF4-41C2-9B0A-842442873A93}"/>
    <dgm:cxn modelId="{ECA0B3ED-0A28-42FA-A6F7-B4DA8369FC20}" srcId="{35D4484F-5DEF-4702-A8EE-008909D25D72}" destId="{01A1A2AB-C17E-48EC-AF6E-4D0348EF6AEC}" srcOrd="1" destOrd="0" parTransId="{7CD0F4D8-B10A-4B99-9C70-2B98D363BF82}" sibTransId="{0FEB03A0-1A2F-4451-865A-C9B5B0477947}"/>
    <dgm:cxn modelId="{F40D0505-3A38-4D90-8498-46D5393D88C2}" type="presParOf" srcId="{E5FD17C1-F7A9-4358-8C60-530F7AE3EBD9}" destId="{37FE8A23-E763-4185-9E5F-D4BEA6ACDCB7}" srcOrd="0" destOrd="0" presId="urn:microsoft.com/office/officeart/2005/8/layout/vList2"/>
    <dgm:cxn modelId="{F56A3E89-6A6B-41B8-AC48-5D8CCDBCD964}" type="presParOf" srcId="{E5FD17C1-F7A9-4358-8C60-530F7AE3EBD9}" destId="{18DC1A66-1C55-4324-A20C-3DC1F0A14741}" srcOrd="1" destOrd="0" presId="urn:microsoft.com/office/officeart/2005/8/layout/vList2"/>
    <dgm:cxn modelId="{B72AEB02-558B-4821-BF10-7388B7AD8DA4}" type="presParOf" srcId="{E5FD17C1-F7A9-4358-8C60-530F7AE3EBD9}" destId="{47CB31E3-49DD-4412-811B-CD2E9A763C4B}" srcOrd="2" destOrd="0" presId="urn:microsoft.com/office/officeart/2005/8/layout/vList2"/>
    <dgm:cxn modelId="{4E78132D-0182-4405-B6E8-FC75C9A49DDC}" type="presParOf" srcId="{E5FD17C1-F7A9-4358-8C60-530F7AE3EBD9}" destId="{9AD163FF-6143-44F9-BE50-471497A63489}" srcOrd="3" destOrd="0" presId="urn:microsoft.com/office/officeart/2005/8/layout/vList2"/>
    <dgm:cxn modelId="{82A1E3AD-1B00-4961-8D2F-3E4E4E8D06E3}" type="presParOf" srcId="{E5FD17C1-F7A9-4358-8C60-530F7AE3EBD9}" destId="{7EE69E93-1FA0-463A-95E9-EDE377D480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1CBD26-0EAE-47E9-8D07-96D83681732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F5CB249-BE6A-46E1-A2C9-FA61C4BFD45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/>
            <a:t>Workgroup implementation P2 : follow up development implementation  P2</a:t>
          </a:r>
        </a:p>
      </dgm:t>
    </dgm:pt>
    <dgm:pt modelId="{0CD50502-9E0D-4518-B3DC-885C8BE794E0}" type="parTrans" cxnId="{3E77D22C-4EFD-4D52-817A-E850D3C20CDF}">
      <dgm:prSet/>
      <dgm:spPr/>
      <dgm:t>
        <a:bodyPr/>
        <a:lstStyle/>
        <a:p>
          <a:endParaRPr lang="en-US"/>
        </a:p>
      </dgm:t>
    </dgm:pt>
    <dgm:pt modelId="{3F7DF5D8-6510-411D-AA60-C025BCC316E0}" type="sibTrans" cxnId="{3E77D22C-4EFD-4D52-817A-E850D3C20CDF}">
      <dgm:prSet/>
      <dgm:spPr/>
      <dgm:t>
        <a:bodyPr/>
        <a:lstStyle/>
        <a:p>
          <a:endParaRPr lang="en-US"/>
        </a:p>
      </dgm:t>
    </dgm:pt>
    <dgm:pt modelId="{133A6509-14BC-4670-BF30-67AEBE79456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/>
            <a:t>Staffing P2 Team LE &amp; OES : “pioneers” </a:t>
          </a:r>
        </a:p>
      </dgm:t>
    </dgm:pt>
    <dgm:pt modelId="{9FE2B488-5D5C-43F9-AEA4-E8F2A7795046}" type="parTrans" cxnId="{5A491291-FA62-40D4-9FB1-8B2E729601F4}">
      <dgm:prSet/>
      <dgm:spPr/>
      <dgm:t>
        <a:bodyPr/>
        <a:lstStyle/>
        <a:p>
          <a:endParaRPr lang="en-US"/>
        </a:p>
      </dgm:t>
    </dgm:pt>
    <dgm:pt modelId="{556527F8-31C9-4B1D-8957-57C0C5C2BB25}" type="sibTrans" cxnId="{5A491291-FA62-40D4-9FB1-8B2E729601F4}">
      <dgm:prSet/>
      <dgm:spPr/>
      <dgm:t>
        <a:bodyPr/>
        <a:lstStyle/>
        <a:p>
          <a:endParaRPr lang="en-US"/>
        </a:p>
      </dgm:t>
    </dgm:pt>
    <dgm:pt modelId="{BD51014E-BDB9-458D-ADB2-6EB36F7832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116 employees in total  </a:t>
          </a:r>
        </a:p>
      </dgm:t>
    </dgm:pt>
    <dgm:pt modelId="{ADAEAC10-3FEF-4B46-99B2-F55AA2BEAC66}" type="parTrans" cxnId="{9FABD389-B006-4000-82BC-85379452E064}">
      <dgm:prSet/>
      <dgm:spPr/>
      <dgm:t>
        <a:bodyPr/>
        <a:lstStyle/>
        <a:p>
          <a:endParaRPr lang="en-US"/>
        </a:p>
      </dgm:t>
    </dgm:pt>
    <dgm:pt modelId="{C84AAC49-8F9B-4B3F-B635-2D5E2102169A}" type="sibTrans" cxnId="{9FABD389-B006-4000-82BC-85379452E064}">
      <dgm:prSet/>
      <dgm:spPr/>
      <dgm:t>
        <a:bodyPr/>
        <a:lstStyle/>
        <a:p>
          <a:endParaRPr lang="en-US"/>
        </a:p>
      </dgm:t>
    </dgm:pt>
    <dgm:pt modelId="{276006BB-3ED2-4055-B4CD-4F554A158F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profiles = tax accountants &amp; international taxation </a:t>
          </a:r>
        </a:p>
      </dgm:t>
    </dgm:pt>
    <dgm:pt modelId="{BFF1A9AF-EEC6-4BB1-9C99-B85C245DED0C}" type="parTrans" cxnId="{25770CA5-9FF2-4B00-9B75-138ED7BD335E}">
      <dgm:prSet/>
      <dgm:spPr/>
      <dgm:t>
        <a:bodyPr/>
        <a:lstStyle/>
        <a:p>
          <a:endParaRPr lang="en-US"/>
        </a:p>
      </dgm:t>
    </dgm:pt>
    <dgm:pt modelId="{869748C5-8B11-4C9B-8AF7-2AA600BBF637}" type="sibTrans" cxnId="{25770CA5-9FF2-4B00-9B75-138ED7BD335E}">
      <dgm:prSet/>
      <dgm:spPr/>
      <dgm:t>
        <a:bodyPr/>
        <a:lstStyle/>
        <a:p>
          <a:endParaRPr lang="en-US"/>
        </a:p>
      </dgm:t>
    </dgm:pt>
    <dgm:pt modelId="{D556B80D-C939-40F2-8B5C-4C7B2744BEE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/>
            <a:t>Training program : Accounting / CIT / TP / IFRS / P2</a:t>
          </a:r>
        </a:p>
      </dgm:t>
    </dgm:pt>
    <dgm:pt modelId="{00EC3F90-FC21-47DC-8D2E-E33193E1A8E9}" type="parTrans" cxnId="{4F078015-C1A4-433C-AB44-1A0E1DC01E5B}">
      <dgm:prSet/>
      <dgm:spPr/>
      <dgm:t>
        <a:bodyPr/>
        <a:lstStyle/>
        <a:p>
          <a:endParaRPr lang="en-US"/>
        </a:p>
      </dgm:t>
    </dgm:pt>
    <dgm:pt modelId="{C750EB35-A0B9-4A57-9749-1EC3248802C2}" type="sibTrans" cxnId="{4F078015-C1A4-433C-AB44-1A0E1DC01E5B}">
      <dgm:prSet/>
      <dgm:spPr/>
      <dgm:t>
        <a:bodyPr/>
        <a:lstStyle/>
        <a:p>
          <a:endParaRPr lang="en-US"/>
        </a:p>
      </dgm:t>
    </dgm:pt>
    <dgm:pt modelId="{45FBBC2E-F239-408A-9F2B-A13680E3569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/>
            <a:t>Large Enterprises Unit : focus on four different areas : Compliance / Risk analysis / Audit / Disputes</a:t>
          </a:r>
        </a:p>
      </dgm:t>
    </dgm:pt>
    <dgm:pt modelId="{5F20B13F-0C8B-495B-8D55-59A977B52C7A}" type="parTrans" cxnId="{FE2D5A08-8BE8-4B51-ABEA-562B39E78016}">
      <dgm:prSet/>
      <dgm:spPr/>
      <dgm:t>
        <a:bodyPr/>
        <a:lstStyle/>
        <a:p>
          <a:endParaRPr lang="en-US"/>
        </a:p>
      </dgm:t>
    </dgm:pt>
    <dgm:pt modelId="{C40295D3-F985-4365-9BC9-F3975976C2AE}" type="sibTrans" cxnId="{FE2D5A08-8BE8-4B51-ABEA-562B39E78016}">
      <dgm:prSet/>
      <dgm:spPr/>
      <dgm:t>
        <a:bodyPr/>
        <a:lstStyle/>
        <a:p>
          <a:endParaRPr lang="en-US"/>
        </a:p>
      </dgm:t>
    </dgm:pt>
    <dgm:pt modelId="{21EAA36E-80C6-4627-AFB7-3D38FA28D152}" type="pres">
      <dgm:prSet presAssocID="{1E1CBD26-0EAE-47E9-8D07-96D836817323}" presName="root" presStyleCnt="0">
        <dgm:presLayoutVars>
          <dgm:dir/>
          <dgm:resizeHandles val="exact"/>
        </dgm:presLayoutVars>
      </dgm:prSet>
      <dgm:spPr/>
    </dgm:pt>
    <dgm:pt modelId="{574B5CF3-A40B-4EFD-99F9-A8FEF5947358}" type="pres">
      <dgm:prSet presAssocID="{7F5CB249-BE6A-46E1-A2C9-FA61C4BFD45A}" presName="compNode" presStyleCnt="0"/>
      <dgm:spPr/>
    </dgm:pt>
    <dgm:pt modelId="{3A8189F0-7CF5-4C90-B39D-23C7B7B1A815}" type="pres">
      <dgm:prSet presAssocID="{7F5CB249-BE6A-46E1-A2C9-FA61C4BFD45A}" presName="iconRect" presStyleLbl="node1" presStyleIdx="0" presStyleCnt="4" custLinFactNeighborX="14007" custLinFactNeighborY="-3517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bruikers"/>
        </a:ext>
      </dgm:extLst>
    </dgm:pt>
    <dgm:pt modelId="{0FF1ADDD-1C9E-42C2-80C1-3C2B5674CB79}" type="pres">
      <dgm:prSet presAssocID="{7F5CB249-BE6A-46E1-A2C9-FA61C4BFD45A}" presName="iconSpace" presStyleCnt="0"/>
      <dgm:spPr/>
    </dgm:pt>
    <dgm:pt modelId="{13C4C7EB-949E-4A36-8833-0CC4C87BD959}" type="pres">
      <dgm:prSet presAssocID="{7F5CB249-BE6A-46E1-A2C9-FA61C4BFD45A}" presName="parTx" presStyleLbl="revTx" presStyleIdx="0" presStyleCnt="8">
        <dgm:presLayoutVars>
          <dgm:chMax val="0"/>
          <dgm:chPref val="0"/>
        </dgm:presLayoutVars>
      </dgm:prSet>
      <dgm:spPr/>
    </dgm:pt>
    <dgm:pt modelId="{DC959379-7D9F-473A-AEE8-3FB007F401B2}" type="pres">
      <dgm:prSet presAssocID="{7F5CB249-BE6A-46E1-A2C9-FA61C4BFD45A}" presName="txSpace" presStyleCnt="0"/>
      <dgm:spPr/>
    </dgm:pt>
    <dgm:pt modelId="{1BDAF674-EA8E-4326-8CCC-B15D807625C6}" type="pres">
      <dgm:prSet presAssocID="{7F5CB249-BE6A-46E1-A2C9-FA61C4BFD45A}" presName="desTx" presStyleLbl="revTx" presStyleIdx="1" presStyleCnt="8">
        <dgm:presLayoutVars/>
      </dgm:prSet>
      <dgm:spPr/>
    </dgm:pt>
    <dgm:pt modelId="{4CF215C3-1315-449F-9E66-3D87F2A42786}" type="pres">
      <dgm:prSet presAssocID="{3F7DF5D8-6510-411D-AA60-C025BCC316E0}" presName="sibTrans" presStyleCnt="0"/>
      <dgm:spPr/>
    </dgm:pt>
    <dgm:pt modelId="{FBB24F00-411B-46FD-8FBB-01E9AF414B43}" type="pres">
      <dgm:prSet presAssocID="{133A6509-14BC-4670-BF30-67AEBE794567}" presName="compNode" presStyleCnt="0"/>
      <dgm:spPr/>
    </dgm:pt>
    <dgm:pt modelId="{DC706ECA-3B5F-4000-ABF0-F8A9B5A33B82}" type="pres">
      <dgm:prSet presAssocID="{133A6509-14BC-4670-BF30-67AEBE794567}" presName="iconRect" presStyleLbl="node1" presStyleIdx="1" presStyleCnt="4" custLinFactNeighborX="8171" custLinFactNeighborY="-17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ep"/>
        </a:ext>
      </dgm:extLst>
    </dgm:pt>
    <dgm:pt modelId="{10F95D6A-2648-4BEB-99BB-85A33BC87662}" type="pres">
      <dgm:prSet presAssocID="{133A6509-14BC-4670-BF30-67AEBE794567}" presName="iconSpace" presStyleCnt="0"/>
      <dgm:spPr/>
    </dgm:pt>
    <dgm:pt modelId="{E1BDF3F3-B61F-4288-8790-28C7A4465BB9}" type="pres">
      <dgm:prSet presAssocID="{133A6509-14BC-4670-BF30-67AEBE794567}" presName="parTx" presStyleLbl="revTx" presStyleIdx="2" presStyleCnt="8">
        <dgm:presLayoutVars>
          <dgm:chMax val="0"/>
          <dgm:chPref val="0"/>
        </dgm:presLayoutVars>
      </dgm:prSet>
      <dgm:spPr/>
    </dgm:pt>
    <dgm:pt modelId="{B5992B9D-703F-4C47-8BD1-2ABDABA9AE53}" type="pres">
      <dgm:prSet presAssocID="{133A6509-14BC-4670-BF30-67AEBE794567}" presName="txSpace" presStyleCnt="0"/>
      <dgm:spPr/>
    </dgm:pt>
    <dgm:pt modelId="{70D45428-8A6D-43A0-89BB-0422543769A7}" type="pres">
      <dgm:prSet presAssocID="{133A6509-14BC-4670-BF30-67AEBE794567}" presName="desTx" presStyleLbl="revTx" presStyleIdx="3" presStyleCnt="8" custScaleX="101246" custScaleY="593962" custLinFactY="-700000" custLinFactNeighborX="-4886" custLinFactNeighborY="-741194">
        <dgm:presLayoutVars/>
      </dgm:prSet>
      <dgm:spPr/>
    </dgm:pt>
    <dgm:pt modelId="{549AC128-7D94-47F8-BFD5-C8E704CAD90B}" type="pres">
      <dgm:prSet presAssocID="{556527F8-31C9-4B1D-8957-57C0C5C2BB25}" presName="sibTrans" presStyleCnt="0"/>
      <dgm:spPr/>
    </dgm:pt>
    <dgm:pt modelId="{1EE848F7-CCF7-4A60-91B7-D8EF6990D937}" type="pres">
      <dgm:prSet presAssocID="{D556B80D-C939-40F2-8B5C-4C7B2744BEE6}" presName="compNode" presStyleCnt="0"/>
      <dgm:spPr/>
    </dgm:pt>
    <dgm:pt modelId="{8849E4B0-85C7-463F-A539-76AA89C5A9B2}" type="pres">
      <dgm:prSet presAssocID="{D556B80D-C939-40F2-8B5C-4C7B2744BEE6}" presName="iconRect" presStyleLbl="node1" presStyleIdx="2" presStyleCnt="4" custLinFactNeighborX="30350" custLinFactNeighborY="-3517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678E251E-E64A-4F77-AD1B-600A46FDA19E}" type="pres">
      <dgm:prSet presAssocID="{D556B80D-C939-40F2-8B5C-4C7B2744BEE6}" presName="iconSpace" presStyleCnt="0"/>
      <dgm:spPr/>
    </dgm:pt>
    <dgm:pt modelId="{5E7D291B-95BF-4B6F-9FB3-3701B03EAB91}" type="pres">
      <dgm:prSet presAssocID="{D556B80D-C939-40F2-8B5C-4C7B2744BEE6}" presName="parTx" presStyleLbl="revTx" presStyleIdx="4" presStyleCnt="8" custLinFactNeighborX="-2860" custLinFactNeighborY="-3477">
        <dgm:presLayoutVars>
          <dgm:chMax val="0"/>
          <dgm:chPref val="0"/>
        </dgm:presLayoutVars>
      </dgm:prSet>
      <dgm:spPr/>
    </dgm:pt>
    <dgm:pt modelId="{799C8A66-350B-4D0A-BE33-C33BCE9319E2}" type="pres">
      <dgm:prSet presAssocID="{D556B80D-C939-40F2-8B5C-4C7B2744BEE6}" presName="txSpace" presStyleCnt="0"/>
      <dgm:spPr/>
    </dgm:pt>
    <dgm:pt modelId="{84A6EB50-DC97-440C-ABA8-F2CCD0A8D80D}" type="pres">
      <dgm:prSet presAssocID="{D556B80D-C939-40F2-8B5C-4C7B2744BEE6}" presName="desTx" presStyleLbl="revTx" presStyleIdx="5" presStyleCnt="8">
        <dgm:presLayoutVars/>
      </dgm:prSet>
      <dgm:spPr/>
    </dgm:pt>
    <dgm:pt modelId="{6158F55B-3917-41BA-9FE1-18B54B925519}" type="pres">
      <dgm:prSet presAssocID="{C750EB35-A0B9-4A57-9749-1EC3248802C2}" presName="sibTrans" presStyleCnt="0"/>
      <dgm:spPr/>
    </dgm:pt>
    <dgm:pt modelId="{1229B3B6-4CBF-4A1D-A205-64C0FD6B536B}" type="pres">
      <dgm:prSet presAssocID="{45FBBC2E-F239-408A-9F2B-A13680E3569C}" presName="compNode" presStyleCnt="0"/>
      <dgm:spPr/>
    </dgm:pt>
    <dgm:pt modelId="{423E873E-E312-4053-8BE4-6BB188D7656C}" type="pres">
      <dgm:prSet presAssocID="{45FBBC2E-F239-408A-9F2B-A13680E3569C}" presName="iconRect" presStyleLbl="node1" presStyleIdx="3" presStyleCnt="4" custLinFactNeighborX="12840" custLinFactNeighborY="-4902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ërarchie"/>
        </a:ext>
      </dgm:extLst>
    </dgm:pt>
    <dgm:pt modelId="{CAAB966A-73C1-4540-9403-F78F43B2658D}" type="pres">
      <dgm:prSet presAssocID="{45FBBC2E-F239-408A-9F2B-A13680E3569C}" presName="iconSpace" presStyleCnt="0"/>
      <dgm:spPr/>
    </dgm:pt>
    <dgm:pt modelId="{52587EC4-7121-45E6-8CDD-C1C92A9BFC6C}" type="pres">
      <dgm:prSet presAssocID="{45FBBC2E-F239-408A-9F2B-A13680E3569C}" presName="parTx" presStyleLbl="revTx" presStyleIdx="6" presStyleCnt="8">
        <dgm:presLayoutVars>
          <dgm:chMax val="0"/>
          <dgm:chPref val="0"/>
        </dgm:presLayoutVars>
      </dgm:prSet>
      <dgm:spPr/>
    </dgm:pt>
    <dgm:pt modelId="{83055657-99B7-4ED0-A3C4-48BFEC14C43E}" type="pres">
      <dgm:prSet presAssocID="{45FBBC2E-F239-408A-9F2B-A13680E3569C}" presName="txSpace" presStyleCnt="0"/>
      <dgm:spPr/>
    </dgm:pt>
    <dgm:pt modelId="{F6F458DC-2BD1-4575-8D8D-D74A44A3E6A9}" type="pres">
      <dgm:prSet presAssocID="{45FBBC2E-F239-408A-9F2B-A13680E3569C}" presName="desTx" presStyleLbl="revTx" presStyleIdx="7" presStyleCnt="8">
        <dgm:presLayoutVars/>
      </dgm:prSet>
      <dgm:spPr/>
    </dgm:pt>
  </dgm:ptLst>
  <dgm:cxnLst>
    <dgm:cxn modelId="{FE2D5A08-8BE8-4B51-ABEA-562B39E78016}" srcId="{1E1CBD26-0EAE-47E9-8D07-96D836817323}" destId="{45FBBC2E-F239-408A-9F2B-A13680E3569C}" srcOrd="3" destOrd="0" parTransId="{5F20B13F-0C8B-495B-8D55-59A977B52C7A}" sibTransId="{C40295D3-F985-4365-9BC9-F3975976C2AE}"/>
    <dgm:cxn modelId="{BBE3B20E-45C4-4292-B50E-FB91FD73B58A}" type="presOf" srcId="{45FBBC2E-F239-408A-9F2B-A13680E3569C}" destId="{52587EC4-7121-45E6-8CDD-C1C92A9BFC6C}" srcOrd="0" destOrd="0" presId="urn:microsoft.com/office/officeart/2018/2/layout/IconLabelDescriptionList"/>
    <dgm:cxn modelId="{4F078015-C1A4-433C-AB44-1A0E1DC01E5B}" srcId="{1E1CBD26-0EAE-47E9-8D07-96D836817323}" destId="{D556B80D-C939-40F2-8B5C-4C7B2744BEE6}" srcOrd="2" destOrd="0" parTransId="{00EC3F90-FC21-47DC-8D2E-E33193E1A8E9}" sibTransId="{C750EB35-A0B9-4A57-9749-1EC3248802C2}"/>
    <dgm:cxn modelId="{3E77D22C-4EFD-4D52-817A-E850D3C20CDF}" srcId="{1E1CBD26-0EAE-47E9-8D07-96D836817323}" destId="{7F5CB249-BE6A-46E1-A2C9-FA61C4BFD45A}" srcOrd="0" destOrd="0" parTransId="{0CD50502-9E0D-4518-B3DC-885C8BE794E0}" sibTransId="{3F7DF5D8-6510-411D-AA60-C025BCC316E0}"/>
    <dgm:cxn modelId="{C491006A-DBAD-46C5-8871-CB6D676C06A4}" type="presOf" srcId="{276006BB-3ED2-4055-B4CD-4F554A158FB2}" destId="{70D45428-8A6D-43A0-89BB-0422543769A7}" srcOrd="0" destOrd="1" presId="urn:microsoft.com/office/officeart/2018/2/layout/IconLabelDescriptionList"/>
    <dgm:cxn modelId="{9FABD389-B006-4000-82BC-85379452E064}" srcId="{133A6509-14BC-4670-BF30-67AEBE794567}" destId="{BD51014E-BDB9-458D-ADB2-6EB36F78320B}" srcOrd="0" destOrd="0" parTransId="{ADAEAC10-3FEF-4B46-99B2-F55AA2BEAC66}" sibTransId="{C84AAC49-8F9B-4B3F-B635-2D5E2102169A}"/>
    <dgm:cxn modelId="{4369138C-F9CC-4BEA-956E-F5CB16FE09AE}" type="presOf" srcId="{BD51014E-BDB9-458D-ADB2-6EB36F78320B}" destId="{70D45428-8A6D-43A0-89BB-0422543769A7}" srcOrd="0" destOrd="0" presId="urn:microsoft.com/office/officeart/2018/2/layout/IconLabelDescriptionList"/>
    <dgm:cxn modelId="{5A491291-FA62-40D4-9FB1-8B2E729601F4}" srcId="{1E1CBD26-0EAE-47E9-8D07-96D836817323}" destId="{133A6509-14BC-4670-BF30-67AEBE794567}" srcOrd="1" destOrd="0" parTransId="{9FE2B488-5D5C-43F9-AEA4-E8F2A7795046}" sibTransId="{556527F8-31C9-4B1D-8957-57C0C5C2BB25}"/>
    <dgm:cxn modelId="{25770CA5-9FF2-4B00-9B75-138ED7BD335E}" srcId="{133A6509-14BC-4670-BF30-67AEBE794567}" destId="{276006BB-3ED2-4055-B4CD-4F554A158FB2}" srcOrd="1" destOrd="0" parTransId="{BFF1A9AF-EEC6-4BB1-9C99-B85C245DED0C}" sibTransId="{869748C5-8B11-4C9B-8AF7-2AA600BBF637}"/>
    <dgm:cxn modelId="{F69EB4CA-0DD3-4273-9A8C-28DC9E7555EA}" type="presOf" srcId="{7F5CB249-BE6A-46E1-A2C9-FA61C4BFD45A}" destId="{13C4C7EB-949E-4A36-8833-0CC4C87BD959}" srcOrd="0" destOrd="0" presId="urn:microsoft.com/office/officeart/2018/2/layout/IconLabelDescriptionList"/>
    <dgm:cxn modelId="{C70A91D3-70B4-464C-89DA-C717000164CE}" type="presOf" srcId="{133A6509-14BC-4670-BF30-67AEBE794567}" destId="{E1BDF3F3-B61F-4288-8790-28C7A4465BB9}" srcOrd="0" destOrd="0" presId="urn:microsoft.com/office/officeart/2018/2/layout/IconLabelDescriptionList"/>
    <dgm:cxn modelId="{82DC90DF-F20E-4B4C-8C11-A6B00A4BF932}" type="presOf" srcId="{1E1CBD26-0EAE-47E9-8D07-96D836817323}" destId="{21EAA36E-80C6-4627-AFB7-3D38FA28D152}" srcOrd="0" destOrd="0" presId="urn:microsoft.com/office/officeart/2018/2/layout/IconLabelDescriptionList"/>
    <dgm:cxn modelId="{4FA507E6-EBF7-4AA2-949A-03D59CF90E30}" type="presOf" srcId="{D556B80D-C939-40F2-8B5C-4C7B2744BEE6}" destId="{5E7D291B-95BF-4B6F-9FB3-3701B03EAB91}" srcOrd="0" destOrd="0" presId="urn:microsoft.com/office/officeart/2018/2/layout/IconLabelDescriptionList"/>
    <dgm:cxn modelId="{4199FDDB-2007-4D12-A937-C86C409E55A5}" type="presParOf" srcId="{21EAA36E-80C6-4627-AFB7-3D38FA28D152}" destId="{574B5CF3-A40B-4EFD-99F9-A8FEF5947358}" srcOrd="0" destOrd="0" presId="urn:microsoft.com/office/officeart/2018/2/layout/IconLabelDescriptionList"/>
    <dgm:cxn modelId="{1AB22AEF-53D6-4846-9E8A-93BC055EBB4B}" type="presParOf" srcId="{574B5CF3-A40B-4EFD-99F9-A8FEF5947358}" destId="{3A8189F0-7CF5-4C90-B39D-23C7B7B1A815}" srcOrd="0" destOrd="0" presId="urn:microsoft.com/office/officeart/2018/2/layout/IconLabelDescriptionList"/>
    <dgm:cxn modelId="{F8FB730C-1264-4DAA-9A14-479C0E41C57E}" type="presParOf" srcId="{574B5CF3-A40B-4EFD-99F9-A8FEF5947358}" destId="{0FF1ADDD-1C9E-42C2-80C1-3C2B5674CB79}" srcOrd="1" destOrd="0" presId="urn:microsoft.com/office/officeart/2018/2/layout/IconLabelDescriptionList"/>
    <dgm:cxn modelId="{B46512E1-5BF4-49E8-85AE-36FEE61F14C5}" type="presParOf" srcId="{574B5CF3-A40B-4EFD-99F9-A8FEF5947358}" destId="{13C4C7EB-949E-4A36-8833-0CC4C87BD959}" srcOrd="2" destOrd="0" presId="urn:microsoft.com/office/officeart/2018/2/layout/IconLabelDescriptionList"/>
    <dgm:cxn modelId="{CBB974F6-B77A-477C-B686-8213757FE8D6}" type="presParOf" srcId="{574B5CF3-A40B-4EFD-99F9-A8FEF5947358}" destId="{DC959379-7D9F-473A-AEE8-3FB007F401B2}" srcOrd="3" destOrd="0" presId="urn:microsoft.com/office/officeart/2018/2/layout/IconLabelDescriptionList"/>
    <dgm:cxn modelId="{61D83758-23F9-40BD-B8FF-F4E0420F6DF4}" type="presParOf" srcId="{574B5CF3-A40B-4EFD-99F9-A8FEF5947358}" destId="{1BDAF674-EA8E-4326-8CCC-B15D807625C6}" srcOrd="4" destOrd="0" presId="urn:microsoft.com/office/officeart/2018/2/layout/IconLabelDescriptionList"/>
    <dgm:cxn modelId="{D58F1A8D-F19C-46A1-9504-3C3D5F8C5509}" type="presParOf" srcId="{21EAA36E-80C6-4627-AFB7-3D38FA28D152}" destId="{4CF215C3-1315-449F-9E66-3D87F2A42786}" srcOrd="1" destOrd="0" presId="urn:microsoft.com/office/officeart/2018/2/layout/IconLabelDescriptionList"/>
    <dgm:cxn modelId="{CAC897A7-179B-4789-A1FA-D040509B8665}" type="presParOf" srcId="{21EAA36E-80C6-4627-AFB7-3D38FA28D152}" destId="{FBB24F00-411B-46FD-8FBB-01E9AF414B43}" srcOrd="2" destOrd="0" presId="urn:microsoft.com/office/officeart/2018/2/layout/IconLabelDescriptionList"/>
    <dgm:cxn modelId="{050D3354-1AC1-454A-8247-1F22E67C9C6B}" type="presParOf" srcId="{FBB24F00-411B-46FD-8FBB-01E9AF414B43}" destId="{DC706ECA-3B5F-4000-ABF0-F8A9B5A33B82}" srcOrd="0" destOrd="0" presId="urn:microsoft.com/office/officeart/2018/2/layout/IconLabelDescriptionList"/>
    <dgm:cxn modelId="{EF63DC49-40BB-4DA9-AB00-37B20A3C529B}" type="presParOf" srcId="{FBB24F00-411B-46FD-8FBB-01E9AF414B43}" destId="{10F95D6A-2648-4BEB-99BB-85A33BC87662}" srcOrd="1" destOrd="0" presId="urn:microsoft.com/office/officeart/2018/2/layout/IconLabelDescriptionList"/>
    <dgm:cxn modelId="{A2964511-1C77-45A5-9C9F-DE77872800D7}" type="presParOf" srcId="{FBB24F00-411B-46FD-8FBB-01E9AF414B43}" destId="{E1BDF3F3-B61F-4288-8790-28C7A4465BB9}" srcOrd="2" destOrd="0" presId="urn:microsoft.com/office/officeart/2018/2/layout/IconLabelDescriptionList"/>
    <dgm:cxn modelId="{C1CAE069-1CF7-4182-8458-760C4F199E92}" type="presParOf" srcId="{FBB24F00-411B-46FD-8FBB-01E9AF414B43}" destId="{B5992B9D-703F-4C47-8BD1-2ABDABA9AE53}" srcOrd="3" destOrd="0" presId="urn:microsoft.com/office/officeart/2018/2/layout/IconLabelDescriptionList"/>
    <dgm:cxn modelId="{5453749C-69E3-4390-8CEB-6505D707FA91}" type="presParOf" srcId="{FBB24F00-411B-46FD-8FBB-01E9AF414B43}" destId="{70D45428-8A6D-43A0-89BB-0422543769A7}" srcOrd="4" destOrd="0" presId="urn:microsoft.com/office/officeart/2018/2/layout/IconLabelDescriptionList"/>
    <dgm:cxn modelId="{61873FA0-E6F2-4363-89E7-0878F1B7860E}" type="presParOf" srcId="{21EAA36E-80C6-4627-AFB7-3D38FA28D152}" destId="{549AC128-7D94-47F8-BFD5-C8E704CAD90B}" srcOrd="3" destOrd="0" presId="urn:microsoft.com/office/officeart/2018/2/layout/IconLabelDescriptionList"/>
    <dgm:cxn modelId="{3A7E28F8-BF4F-4F16-8AE2-F866CD13D496}" type="presParOf" srcId="{21EAA36E-80C6-4627-AFB7-3D38FA28D152}" destId="{1EE848F7-CCF7-4A60-91B7-D8EF6990D937}" srcOrd="4" destOrd="0" presId="urn:microsoft.com/office/officeart/2018/2/layout/IconLabelDescriptionList"/>
    <dgm:cxn modelId="{348E5FB7-2664-4657-B04F-0F4AB3209697}" type="presParOf" srcId="{1EE848F7-CCF7-4A60-91B7-D8EF6990D937}" destId="{8849E4B0-85C7-463F-A539-76AA89C5A9B2}" srcOrd="0" destOrd="0" presId="urn:microsoft.com/office/officeart/2018/2/layout/IconLabelDescriptionList"/>
    <dgm:cxn modelId="{5431AA4D-CF98-476B-97BD-2E05688C7423}" type="presParOf" srcId="{1EE848F7-CCF7-4A60-91B7-D8EF6990D937}" destId="{678E251E-E64A-4F77-AD1B-600A46FDA19E}" srcOrd="1" destOrd="0" presId="urn:microsoft.com/office/officeart/2018/2/layout/IconLabelDescriptionList"/>
    <dgm:cxn modelId="{08A34041-CDC6-494E-A5D7-F7D1A086DFAB}" type="presParOf" srcId="{1EE848F7-CCF7-4A60-91B7-D8EF6990D937}" destId="{5E7D291B-95BF-4B6F-9FB3-3701B03EAB91}" srcOrd="2" destOrd="0" presId="urn:microsoft.com/office/officeart/2018/2/layout/IconLabelDescriptionList"/>
    <dgm:cxn modelId="{2BFAB2EA-0121-4094-B128-99EE337A4BAD}" type="presParOf" srcId="{1EE848F7-CCF7-4A60-91B7-D8EF6990D937}" destId="{799C8A66-350B-4D0A-BE33-C33BCE9319E2}" srcOrd="3" destOrd="0" presId="urn:microsoft.com/office/officeart/2018/2/layout/IconLabelDescriptionList"/>
    <dgm:cxn modelId="{AF98E472-6D9D-4A98-A9E2-63C3BE2422A3}" type="presParOf" srcId="{1EE848F7-CCF7-4A60-91B7-D8EF6990D937}" destId="{84A6EB50-DC97-440C-ABA8-F2CCD0A8D80D}" srcOrd="4" destOrd="0" presId="urn:microsoft.com/office/officeart/2018/2/layout/IconLabelDescriptionList"/>
    <dgm:cxn modelId="{9D6D3932-BF25-4D3D-A856-225C623E4A49}" type="presParOf" srcId="{21EAA36E-80C6-4627-AFB7-3D38FA28D152}" destId="{6158F55B-3917-41BA-9FE1-18B54B925519}" srcOrd="5" destOrd="0" presId="urn:microsoft.com/office/officeart/2018/2/layout/IconLabelDescriptionList"/>
    <dgm:cxn modelId="{7C1058BC-F5C1-4260-BDA7-84A93E4A9B31}" type="presParOf" srcId="{21EAA36E-80C6-4627-AFB7-3D38FA28D152}" destId="{1229B3B6-4CBF-4A1D-A205-64C0FD6B536B}" srcOrd="6" destOrd="0" presId="urn:microsoft.com/office/officeart/2018/2/layout/IconLabelDescriptionList"/>
    <dgm:cxn modelId="{07E113EE-D795-4272-80A9-E59F57BC6FF2}" type="presParOf" srcId="{1229B3B6-4CBF-4A1D-A205-64C0FD6B536B}" destId="{423E873E-E312-4053-8BE4-6BB188D7656C}" srcOrd="0" destOrd="0" presId="urn:microsoft.com/office/officeart/2018/2/layout/IconLabelDescriptionList"/>
    <dgm:cxn modelId="{D7C7C3C7-41F7-4DDF-A65D-11FB9CFAC745}" type="presParOf" srcId="{1229B3B6-4CBF-4A1D-A205-64C0FD6B536B}" destId="{CAAB966A-73C1-4540-9403-F78F43B2658D}" srcOrd="1" destOrd="0" presId="urn:microsoft.com/office/officeart/2018/2/layout/IconLabelDescriptionList"/>
    <dgm:cxn modelId="{B5D6ED94-23A9-4053-B872-806AAE1C3A7C}" type="presParOf" srcId="{1229B3B6-4CBF-4A1D-A205-64C0FD6B536B}" destId="{52587EC4-7121-45E6-8CDD-C1C92A9BFC6C}" srcOrd="2" destOrd="0" presId="urn:microsoft.com/office/officeart/2018/2/layout/IconLabelDescriptionList"/>
    <dgm:cxn modelId="{DF59D6CA-9539-40E0-A98B-7619DAC21905}" type="presParOf" srcId="{1229B3B6-4CBF-4A1D-A205-64C0FD6B536B}" destId="{83055657-99B7-4ED0-A3C4-48BFEC14C43E}" srcOrd="3" destOrd="0" presId="urn:microsoft.com/office/officeart/2018/2/layout/IconLabelDescriptionList"/>
    <dgm:cxn modelId="{874BB7BA-C80A-4671-86A7-C927100359B7}" type="presParOf" srcId="{1229B3B6-4CBF-4A1D-A205-64C0FD6B536B}" destId="{F6F458DC-2BD1-4575-8D8D-D74A44A3E6A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51EB0-F6EF-4AB0-8412-5B74B4C1287C}">
      <dsp:nvSpPr>
        <dsp:cNvPr id="0" name=""/>
        <dsp:cNvSpPr/>
      </dsp:nvSpPr>
      <dsp:spPr>
        <a:xfrm rot="5400000">
          <a:off x="6259450" y="-2255836"/>
          <a:ext cx="1769878" cy="672413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600" b="1" kern="1200"/>
            <a:t>Amount A</a:t>
          </a:r>
          <a:r>
            <a:rPr lang="nl-BE" sz="2600" kern="1200"/>
            <a:t> = Re-allocation of taxing rights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600" b="1" kern="1200" err="1"/>
            <a:t>Amount</a:t>
          </a:r>
          <a:r>
            <a:rPr lang="nl-BE" sz="2600" b="1" kern="1200"/>
            <a:t> B</a:t>
          </a:r>
          <a:r>
            <a:rPr lang="nl-BE" sz="2600" kern="1200"/>
            <a:t> = Special </a:t>
          </a:r>
          <a:r>
            <a:rPr lang="nl-BE" sz="2600" kern="1200" err="1"/>
            <a:t>considerations</a:t>
          </a:r>
          <a:r>
            <a:rPr lang="nl-BE" sz="2600" kern="1200"/>
            <a:t> </a:t>
          </a:r>
          <a:r>
            <a:rPr lang="nl-BE" sz="2600" kern="1200" err="1"/>
            <a:t>for</a:t>
          </a:r>
          <a:r>
            <a:rPr lang="nl-BE" sz="2600" kern="1200"/>
            <a:t> baseline </a:t>
          </a:r>
          <a:r>
            <a:rPr lang="en-US" sz="2600" kern="1200"/>
            <a:t>marketing and distribution activities</a:t>
          </a:r>
        </a:p>
      </dsp:txBody>
      <dsp:txXfrm rot="-5400000">
        <a:off x="3782324" y="307688"/>
        <a:ext cx="6637733" cy="1597082"/>
      </dsp:txXfrm>
    </dsp:sp>
    <dsp:sp modelId="{D2177B8A-A6C0-4E79-9EBB-3FD7B85B09BF}">
      <dsp:nvSpPr>
        <dsp:cNvPr id="0" name=""/>
        <dsp:cNvSpPr/>
      </dsp:nvSpPr>
      <dsp:spPr>
        <a:xfrm>
          <a:off x="0" y="55"/>
          <a:ext cx="3782324" cy="22123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b="1" kern="1200"/>
            <a:t>Pillar 1 </a:t>
          </a:r>
          <a:endParaRPr lang="en-US" sz="3300" kern="1200"/>
        </a:p>
      </dsp:txBody>
      <dsp:txXfrm>
        <a:off x="107998" y="108053"/>
        <a:ext cx="3566328" cy="1996351"/>
      </dsp:txXfrm>
    </dsp:sp>
    <dsp:sp modelId="{9708ACCB-6D15-4B8A-A516-DC184F32B897}">
      <dsp:nvSpPr>
        <dsp:cNvPr id="0" name=""/>
        <dsp:cNvSpPr/>
      </dsp:nvSpPr>
      <dsp:spPr>
        <a:xfrm rot="5400000">
          <a:off x="6259450" y="67128"/>
          <a:ext cx="1769878" cy="672413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600" kern="1200"/>
            <a:t>Domestic rules = </a:t>
          </a:r>
          <a:r>
            <a:rPr lang="nl-BE" sz="2600" b="1" kern="1200"/>
            <a:t>QDMTT</a:t>
          </a:r>
          <a:r>
            <a:rPr lang="nl-BE" sz="2600" kern="1200"/>
            <a:t> + Global anti-Base Erosion mechanism (</a:t>
          </a:r>
          <a:r>
            <a:rPr lang="nl-BE" sz="2600" b="1" kern="1200"/>
            <a:t>IIR &amp; UTPR</a:t>
          </a:r>
          <a:r>
            <a:rPr lang="nl-BE" sz="2600" kern="1200"/>
            <a:t>)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Treaty-based rule = Subject to tax rule (</a:t>
          </a:r>
          <a:r>
            <a:rPr lang="en-US" sz="2600" b="1" kern="1200"/>
            <a:t>STTR</a:t>
          </a:r>
          <a:r>
            <a:rPr lang="en-US" sz="2600" kern="1200"/>
            <a:t>)</a:t>
          </a:r>
        </a:p>
      </dsp:txBody>
      <dsp:txXfrm rot="-5400000">
        <a:off x="3782324" y="2630652"/>
        <a:ext cx="6637733" cy="1597082"/>
      </dsp:txXfrm>
    </dsp:sp>
    <dsp:sp modelId="{CC7693F3-F851-4F19-93AA-1D4E6C3F467A}">
      <dsp:nvSpPr>
        <dsp:cNvPr id="0" name=""/>
        <dsp:cNvSpPr/>
      </dsp:nvSpPr>
      <dsp:spPr>
        <a:xfrm>
          <a:off x="0" y="2323020"/>
          <a:ext cx="3782324" cy="22123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b="1" kern="1200"/>
            <a:t>Pillar 2</a:t>
          </a:r>
          <a:r>
            <a:rPr lang="nl-BE" sz="3300" kern="1200"/>
            <a:t> = </a:t>
          </a:r>
          <a:r>
            <a:rPr lang="en-US" sz="3300" kern="1200"/>
            <a:t>MNEs pay </a:t>
          </a:r>
          <a:r>
            <a:rPr lang="en-US" sz="3300" i="1" kern="1200"/>
            <a:t>fair share of tax </a:t>
          </a:r>
          <a:r>
            <a:rPr lang="en-US" sz="3300" kern="1200"/>
            <a:t>wherever they operate</a:t>
          </a:r>
        </a:p>
      </dsp:txBody>
      <dsp:txXfrm>
        <a:off x="107998" y="2431018"/>
        <a:ext cx="3566328" cy="1996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53049-28D4-4B61-BABD-53FFEA971FC1}">
      <dsp:nvSpPr>
        <dsp:cNvPr id="0" name=""/>
        <dsp:cNvSpPr/>
      </dsp:nvSpPr>
      <dsp:spPr>
        <a:xfrm>
          <a:off x="2332919" y="90020"/>
          <a:ext cx="1293891" cy="11491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37E40-393F-4723-A84E-D0BB18E279FA}">
      <dsp:nvSpPr>
        <dsp:cNvPr id="0" name=""/>
        <dsp:cNvSpPr/>
      </dsp:nvSpPr>
      <dsp:spPr>
        <a:xfrm>
          <a:off x="1206859" y="1330945"/>
          <a:ext cx="3696831" cy="492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3100" b="1" kern="1200"/>
            <a:t>Focus on </a:t>
          </a:r>
          <a:r>
            <a:rPr lang="nl-BE" sz="3100" b="1" kern="1200" err="1"/>
            <a:t>group</a:t>
          </a:r>
          <a:r>
            <a:rPr lang="nl-BE" sz="3100" b="1" kern="1200"/>
            <a:t> level</a:t>
          </a:r>
          <a:r>
            <a:rPr lang="nl-BE" sz="3100" kern="1200"/>
            <a:t>: </a:t>
          </a:r>
          <a:endParaRPr lang="en-US" sz="3100" kern="1200"/>
        </a:p>
      </dsp:txBody>
      <dsp:txXfrm>
        <a:off x="1206859" y="1330945"/>
        <a:ext cx="3696831" cy="492494"/>
      </dsp:txXfrm>
    </dsp:sp>
    <dsp:sp modelId="{8E3440C6-274F-4AD3-ACB2-1521295B53B8}">
      <dsp:nvSpPr>
        <dsp:cNvPr id="0" name=""/>
        <dsp:cNvSpPr/>
      </dsp:nvSpPr>
      <dsp:spPr>
        <a:xfrm>
          <a:off x="80712" y="1844613"/>
          <a:ext cx="5911418" cy="1945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Company = part of larger picture in MNE context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Relationships between companies = important = FAR analysis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Mapping all interactions and risks within a (multi)national group (not only for TP/P2 purposes) = </a:t>
          </a:r>
          <a:r>
            <a:rPr lang="en-US" sz="2400" i="1" kern="1200"/>
            <a:t>holistic</a:t>
          </a:r>
          <a:r>
            <a:rPr lang="en-US" sz="2400" kern="1200"/>
            <a:t> approach</a:t>
          </a:r>
        </a:p>
      </dsp:txBody>
      <dsp:txXfrm>
        <a:off x="80712" y="1844613"/>
        <a:ext cx="5911418" cy="1945711"/>
      </dsp:txXfrm>
    </dsp:sp>
    <dsp:sp modelId="{8E540BE9-4CEE-48DA-A6E8-632B977B9B5C}">
      <dsp:nvSpPr>
        <dsp:cNvPr id="0" name=""/>
        <dsp:cNvSpPr/>
      </dsp:nvSpPr>
      <dsp:spPr>
        <a:xfrm>
          <a:off x="7538888" y="298901"/>
          <a:ext cx="1293891" cy="11491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F1060-07AE-4359-87BC-E2CCEE783B57}">
      <dsp:nvSpPr>
        <dsp:cNvPr id="0" name=""/>
        <dsp:cNvSpPr/>
      </dsp:nvSpPr>
      <dsp:spPr>
        <a:xfrm>
          <a:off x="6403403" y="1372807"/>
          <a:ext cx="3696831" cy="492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3100" b="1" kern="1200" err="1"/>
            <a:t>Challenges</a:t>
          </a:r>
          <a:r>
            <a:rPr lang="nl-BE" sz="3100" b="1" kern="1200"/>
            <a:t>: </a:t>
          </a:r>
          <a:endParaRPr lang="en-US" sz="3100" kern="1200"/>
        </a:p>
      </dsp:txBody>
      <dsp:txXfrm>
        <a:off x="6403403" y="1372807"/>
        <a:ext cx="3696831" cy="492494"/>
      </dsp:txXfrm>
    </dsp:sp>
    <dsp:sp modelId="{F09C7248-D114-47DB-9DF2-664AF9DD9903}">
      <dsp:nvSpPr>
        <dsp:cNvPr id="0" name=""/>
        <dsp:cNvSpPr/>
      </dsp:nvSpPr>
      <dsp:spPr>
        <a:xfrm>
          <a:off x="6573087" y="2126060"/>
          <a:ext cx="3696831" cy="1945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Group approach + “compliance - audit" approach requires flexibility of our agents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Joining forces and strengthening each other is key to success!</a:t>
          </a:r>
        </a:p>
      </dsp:txBody>
      <dsp:txXfrm>
        <a:off x="6573087" y="2126060"/>
        <a:ext cx="3696831" cy="1945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E8A23-E763-4185-9E5F-D4BEA6ACDCB7}">
      <dsp:nvSpPr>
        <dsp:cNvPr id="0" name=""/>
        <dsp:cNvSpPr/>
      </dsp:nvSpPr>
      <dsp:spPr>
        <a:xfrm>
          <a:off x="0" y="4298"/>
          <a:ext cx="10820400" cy="9369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Launch of project early 2024 to implement Pillar Two: technical and organisational solution.</a:t>
          </a:r>
          <a:endParaRPr lang="en-US" sz="2400" kern="1200"/>
        </a:p>
      </dsp:txBody>
      <dsp:txXfrm>
        <a:off x="45740" y="50038"/>
        <a:ext cx="10728920" cy="845517"/>
      </dsp:txXfrm>
    </dsp:sp>
    <dsp:sp modelId="{47CB31E3-49DD-4412-811B-CD2E9A763C4B}">
      <dsp:nvSpPr>
        <dsp:cNvPr id="0" name=""/>
        <dsp:cNvSpPr/>
      </dsp:nvSpPr>
      <dsp:spPr>
        <a:xfrm>
          <a:off x="0" y="955274"/>
          <a:ext cx="10820400" cy="9369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Momentarily : launch of Business Case – </a:t>
          </a:r>
          <a:r>
            <a:rPr lang="nl-BE" sz="2400" b="1" kern="1200"/>
            <a:t>3</a:t>
          </a:r>
          <a:r>
            <a:rPr lang="en-GB" sz="2400" b="1" kern="1200"/>
            <a:t> different sub phases </a:t>
          </a:r>
          <a:endParaRPr lang="en-US" sz="2400" kern="1200"/>
        </a:p>
      </dsp:txBody>
      <dsp:txXfrm>
        <a:off x="45740" y="1001014"/>
        <a:ext cx="10728920" cy="845517"/>
      </dsp:txXfrm>
    </dsp:sp>
    <dsp:sp modelId="{9AD163FF-6143-44F9-BE50-471497A63489}">
      <dsp:nvSpPr>
        <dsp:cNvPr id="0" name=""/>
        <dsp:cNvSpPr/>
      </dsp:nvSpPr>
      <dsp:spPr>
        <a:xfrm>
          <a:off x="0" y="1892272"/>
          <a:ext cx="10820400" cy="249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54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b="1" kern="1200"/>
            <a:t>1st phase : </a:t>
          </a:r>
          <a:r>
            <a:rPr lang="en-GB" sz="2400" kern="1200"/>
            <a:t>organising notification system for MNE’s and large-scale domestic groups for Pillar Two. Belgium : important aspect: prepayments system for QDMTT and IIR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b="1" kern="1200"/>
            <a:t>2nd phase : </a:t>
          </a:r>
          <a:r>
            <a:rPr lang="en-GB" sz="2400" kern="1200"/>
            <a:t>development of e-services for MNE’s and large-scale domestic groups for, </a:t>
          </a:r>
          <a:r>
            <a:rPr lang="en-GB" sz="2400" kern="1200" err="1"/>
            <a:t>a.o.</a:t>
          </a:r>
          <a:r>
            <a:rPr lang="en-GB" sz="2400" kern="1200"/>
            <a:t>, filing of tax returns and GIR, as well as development of back office applications.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b="1" kern="1200"/>
            <a:t>3rd phase : </a:t>
          </a:r>
          <a:r>
            <a:rPr lang="en-GB" sz="2400" kern="1200"/>
            <a:t>creation of structure for international exchange of information.</a:t>
          </a:r>
          <a:endParaRPr lang="en-US" sz="2400" kern="1200"/>
        </a:p>
      </dsp:txBody>
      <dsp:txXfrm>
        <a:off x="0" y="1892272"/>
        <a:ext cx="10820400" cy="2491671"/>
      </dsp:txXfrm>
    </dsp:sp>
    <dsp:sp modelId="{7EE69E93-1FA0-463A-95E9-EDE377D480F4}">
      <dsp:nvSpPr>
        <dsp:cNvPr id="0" name=""/>
        <dsp:cNvSpPr/>
      </dsp:nvSpPr>
      <dsp:spPr>
        <a:xfrm>
          <a:off x="0" y="4383944"/>
          <a:ext cx="10820400" cy="9369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Important = reciprocal input from all necessary stakeholders within FPS Finance – attention for the multidimensional impact of the implementation</a:t>
          </a:r>
          <a:endParaRPr lang="en-US" sz="2400" kern="1200"/>
        </a:p>
      </dsp:txBody>
      <dsp:txXfrm>
        <a:off x="45740" y="4429684"/>
        <a:ext cx="10728920" cy="845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189F0-7CF5-4C90-B39D-23C7B7B1A815}">
      <dsp:nvSpPr>
        <dsp:cNvPr id="0" name=""/>
        <dsp:cNvSpPr/>
      </dsp:nvSpPr>
      <dsp:spPr>
        <a:xfrm>
          <a:off x="131564" y="113917"/>
          <a:ext cx="807576" cy="8075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4C7EB-949E-4A36-8833-0CC4C87BD959}">
      <dsp:nvSpPr>
        <dsp:cNvPr id="0" name=""/>
        <dsp:cNvSpPr/>
      </dsp:nvSpPr>
      <dsp:spPr>
        <a:xfrm>
          <a:off x="18447" y="1366413"/>
          <a:ext cx="2307361" cy="2613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Workgroup implementation P2 : follow up development implementation  P2</a:t>
          </a:r>
        </a:p>
      </dsp:txBody>
      <dsp:txXfrm>
        <a:off x="18447" y="1366413"/>
        <a:ext cx="2307361" cy="2613734"/>
      </dsp:txXfrm>
    </dsp:sp>
    <dsp:sp modelId="{1BDAF674-EA8E-4326-8CCC-B15D807625C6}">
      <dsp:nvSpPr>
        <dsp:cNvPr id="0" name=""/>
        <dsp:cNvSpPr/>
      </dsp:nvSpPr>
      <dsp:spPr>
        <a:xfrm>
          <a:off x="18447" y="4054952"/>
          <a:ext cx="2307361" cy="82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06ECA-3B5F-4000-ABF0-F8A9B5A33B82}">
      <dsp:nvSpPr>
        <dsp:cNvPr id="0" name=""/>
        <dsp:cNvSpPr/>
      </dsp:nvSpPr>
      <dsp:spPr>
        <a:xfrm>
          <a:off x="2809959" y="158882"/>
          <a:ext cx="807576" cy="8075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DF3F3-B61F-4288-8790-28C7A4465BB9}">
      <dsp:nvSpPr>
        <dsp:cNvPr id="0" name=""/>
        <dsp:cNvSpPr/>
      </dsp:nvSpPr>
      <dsp:spPr>
        <a:xfrm>
          <a:off x="2743972" y="1264577"/>
          <a:ext cx="2307361" cy="2613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Staffing P2 Team LE &amp; OES : “pioneers” </a:t>
          </a:r>
        </a:p>
      </dsp:txBody>
      <dsp:txXfrm>
        <a:off x="2743972" y="1264577"/>
        <a:ext cx="2307361" cy="2613734"/>
      </dsp:txXfrm>
    </dsp:sp>
    <dsp:sp modelId="{70D45428-8A6D-43A0-89BB-0422543769A7}">
      <dsp:nvSpPr>
        <dsp:cNvPr id="0" name=""/>
        <dsp:cNvSpPr/>
      </dsp:nvSpPr>
      <dsp:spPr>
        <a:xfrm>
          <a:off x="2616859" y="2560970"/>
          <a:ext cx="2336111" cy="489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116 employees in total 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profiles = tax accountants &amp; international taxation </a:t>
          </a:r>
        </a:p>
      </dsp:txBody>
      <dsp:txXfrm>
        <a:off x="2616859" y="2560970"/>
        <a:ext cx="2336111" cy="489808"/>
      </dsp:txXfrm>
    </dsp:sp>
    <dsp:sp modelId="{8849E4B0-85C7-463F-A539-76AA89C5A9B2}">
      <dsp:nvSpPr>
        <dsp:cNvPr id="0" name=""/>
        <dsp:cNvSpPr/>
      </dsp:nvSpPr>
      <dsp:spPr>
        <a:xfrm>
          <a:off x="5714596" y="113917"/>
          <a:ext cx="807576" cy="8075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D291B-95BF-4B6F-9FB3-3701B03EAB91}">
      <dsp:nvSpPr>
        <dsp:cNvPr id="0" name=""/>
        <dsp:cNvSpPr/>
      </dsp:nvSpPr>
      <dsp:spPr>
        <a:xfrm>
          <a:off x="5403506" y="1275533"/>
          <a:ext cx="2307361" cy="2613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Training program : Accounting / CIT / TP / IFRS / P2</a:t>
          </a:r>
        </a:p>
      </dsp:txBody>
      <dsp:txXfrm>
        <a:off x="5403506" y="1275533"/>
        <a:ext cx="2307361" cy="2613734"/>
      </dsp:txXfrm>
    </dsp:sp>
    <dsp:sp modelId="{84A6EB50-DC97-440C-ABA8-F2CCD0A8D80D}">
      <dsp:nvSpPr>
        <dsp:cNvPr id="0" name=""/>
        <dsp:cNvSpPr/>
      </dsp:nvSpPr>
      <dsp:spPr>
        <a:xfrm>
          <a:off x="5469497" y="4054952"/>
          <a:ext cx="2307361" cy="82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E873E-E312-4053-8BE4-6BB188D7656C}">
      <dsp:nvSpPr>
        <dsp:cNvPr id="0" name=""/>
        <dsp:cNvSpPr/>
      </dsp:nvSpPr>
      <dsp:spPr>
        <a:xfrm>
          <a:off x="8284340" y="2084"/>
          <a:ext cx="807576" cy="8075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87EC4-7121-45E6-8CDD-C1C92A9BFC6C}">
      <dsp:nvSpPr>
        <dsp:cNvPr id="0" name=""/>
        <dsp:cNvSpPr/>
      </dsp:nvSpPr>
      <dsp:spPr>
        <a:xfrm>
          <a:off x="8180647" y="1366413"/>
          <a:ext cx="2307361" cy="2613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Large Enterprises Unit : focus on four different areas : Compliance / Risk analysis / Audit / Disputes</a:t>
          </a:r>
        </a:p>
      </dsp:txBody>
      <dsp:txXfrm>
        <a:off x="8180647" y="1366413"/>
        <a:ext cx="2307361" cy="2613734"/>
      </dsp:txXfrm>
    </dsp:sp>
    <dsp:sp modelId="{F6F458DC-2BD1-4575-8D8D-D74A44A3E6A9}">
      <dsp:nvSpPr>
        <dsp:cNvPr id="0" name=""/>
        <dsp:cNvSpPr/>
      </dsp:nvSpPr>
      <dsp:spPr>
        <a:xfrm>
          <a:off x="8180647" y="4054952"/>
          <a:ext cx="2307361" cy="82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1A78A-DF7A-411C-B8AD-1F8EF9213BAB}" type="datetimeFigureOut">
              <a:rPr lang="nl-BE" smtClean="0"/>
              <a:t>18/12/2023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7F7EF-57A4-4424-B0B9-A7614B69163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967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7F7EF-57A4-4424-B0B9-A7614B69163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1540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7F7EF-57A4-4424-B0B9-A7614B69163C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7043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7F7EF-57A4-4424-B0B9-A7614B69163C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9625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7F7EF-57A4-4424-B0B9-A7614B69163C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838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7F7EF-57A4-4424-B0B9-A7614B69163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31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7F7EF-57A4-4424-B0B9-A7614B69163C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753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7F7EF-57A4-4424-B0B9-A7614B69163C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886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7F7EF-57A4-4424-B0B9-A7614B69163C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188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7F7EF-57A4-4424-B0B9-A7614B69163C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025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solidFill>
                <a:srgbClr val="070606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11DD9-B08C-4F1E-9C35-5BE94752473E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918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7F7EF-57A4-4424-B0B9-A7614B69163C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16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500" dirty="0">
              <a:solidFill>
                <a:srgbClr val="6E6E6E"/>
              </a:solidFill>
              <a:latin typeface="Titillium 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7F7EF-57A4-4424-B0B9-A7614B69163C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754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page 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CD94-439C-409D-92A6-6DAA7721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9A44C-EDB1-4CE5-9029-37FD9D7BA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tillium" panose="00000500000000000000" pitchFamily="2" charset="0"/>
              </a:defRPr>
            </a:lvl1pPr>
            <a:lvl2pPr>
              <a:defRPr>
                <a:latin typeface="Titillium" panose="00000500000000000000" pitchFamily="2" charset="0"/>
              </a:defRPr>
            </a:lvl2pPr>
            <a:lvl3pPr>
              <a:defRPr>
                <a:latin typeface="Titillium" panose="00000500000000000000" pitchFamily="2" charset="0"/>
              </a:defRPr>
            </a:lvl3pPr>
            <a:lvl4pPr>
              <a:defRPr>
                <a:latin typeface="Titillium" panose="00000500000000000000" pitchFamily="2" charset="0"/>
              </a:defRPr>
            </a:lvl4pPr>
            <a:lvl5pPr>
              <a:defRPr>
                <a:latin typeface="Titillium" panose="000005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06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page 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CD94-439C-409D-92A6-6DAA7721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9A44C-EDB1-4CE5-9029-37FD9D7BA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67C94-3FBA-4FC1-9145-C118914D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86399"/>
            <a:ext cx="12192000" cy="4716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Titillium Lt" panose="00000400000000000000" pitchFamily="50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7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80DF0E8-A30A-4D1B-A4A3-524AC833B9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79707B-5C8E-4B86-B4B2-4439E8E3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000" y="554400"/>
            <a:ext cx="8931600" cy="70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C80CB-A372-48BB-AE53-2CDE1CB65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8000" y="1602000"/>
            <a:ext cx="10047600" cy="428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18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500" kern="1200" cap="all" baseline="0">
          <a:solidFill>
            <a:srgbClr val="02C29F"/>
          </a:solidFill>
          <a:latin typeface="Titillium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Titillium Lt" panose="000004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tillium Lt" panose="000004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tillium Lt" panose="000004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itillium Lt" panose="000004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itillium Lt" panose="000004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52E59E51-88EB-4458-B65A-40742CDBF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00" y="3886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FE1A901-7534-4C3E-A549-B96658F30E42}"/>
              </a:ext>
            </a:extLst>
          </p:cNvPr>
          <p:cNvSpPr txBox="1"/>
          <p:nvPr/>
        </p:nvSpPr>
        <p:spPr>
          <a:xfrm>
            <a:off x="3364951" y="4307929"/>
            <a:ext cx="5839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all">
                <a:solidFill>
                  <a:srgbClr val="02C29F"/>
                </a:solidFill>
                <a:latin typeface="Titillium"/>
                <a:ea typeface="+mj-ea"/>
                <a:cs typeface="+mj-cs"/>
              </a:rPr>
              <a:t> </a:t>
            </a:r>
            <a:endParaRPr lang="nl-BE" sz="2800" cap="all">
              <a:solidFill>
                <a:srgbClr val="02C29F"/>
              </a:solidFill>
              <a:latin typeface="Titillium"/>
              <a:ea typeface="+mj-ea"/>
              <a:cs typeface="+mj-cs"/>
            </a:endParaRPr>
          </a:p>
        </p:txBody>
      </p:sp>
      <p:pic>
        <p:nvPicPr>
          <p:cNvPr id="13" name="Espace réservé du contenu 4">
            <a:extLst>
              <a:ext uri="{FF2B5EF4-FFF2-40B4-BE49-F238E27FC236}">
                <a16:creationId xmlns:a16="http://schemas.microsoft.com/office/drawing/2014/main" id="{00CA99F0-C3A7-4DD1-52DE-04F45CB64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99423" y="514800"/>
            <a:ext cx="3485056" cy="4837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6D5668A-5751-54EC-0E53-09C24E8F2599}"/>
              </a:ext>
            </a:extLst>
          </p:cNvPr>
          <p:cNvSpPr txBox="1"/>
          <p:nvPr/>
        </p:nvSpPr>
        <p:spPr>
          <a:xfrm>
            <a:off x="1349276" y="3476932"/>
            <a:ext cx="6591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cap="all">
                <a:solidFill>
                  <a:srgbClr val="02C29F"/>
                </a:solidFill>
                <a:latin typeface="Titillium"/>
                <a:ea typeface="+mj-ea"/>
                <a:cs typeface="+mj-cs"/>
              </a:rPr>
              <a:t>COMPLEXITIES &amp; CHALLENGES FOR TAX ADMINISTRATION &amp; ENTERPRISE</a:t>
            </a:r>
            <a:r>
              <a:rPr lang="en-US" sz="2200" kern="1200" cap="all">
                <a:solidFill>
                  <a:srgbClr val="02C29F"/>
                </a:solidFill>
                <a:latin typeface="Titillium"/>
                <a:ea typeface="+mj-ea"/>
                <a:cs typeface="+mj-cs"/>
              </a:rPr>
              <a:t>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444ECD2-4128-FAAD-DA43-8771C1A20F29}"/>
              </a:ext>
            </a:extLst>
          </p:cNvPr>
          <p:cNvSpPr txBox="1"/>
          <p:nvPr/>
        </p:nvSpPr>
        <p:spPr>
          <a:xfrm>
            <a:off x="1571625" y="1137784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>
                <a:ln>
                  <a:noFill/>
                </a:ln>
                <a:solidFill>
                  <a:srgbClr val="02C29F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IMPLEMENTATION OF THE MINIMUM TOP-UP TAX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>
                <a:ln>
                  <a:noFill/>
                </a:ln>
                <a:solidFill>
                  <a:srgbClr val="02C29F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Pillar 2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033E996-06F5-9223-0FD4-6085ED45C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452" y="4747542"/>
            <a:ext cx="3554948" cy="893031"/>
          </a:xfrm>
          <a:prstGeom prst="rect">
            <a:avLst/>
          </a:prstGeom>
        </p:spPr>
      </p:pic>
      <p:pic>
        <p:nvPicPr>
          <p:cNvPr id="20" name="Afbeelding 4">
            <a:extLst>
              <a:ext uri="{FF2B5EF4-FFF2-40B4-BE49-F238E27FC236}">
                <a16:creationId xmlns:a16="http://schemas.microsoft.com/office/drawing/2014/main" id="{94522D8D-46F8-982F-0ABE-8ACCDD80D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845" y="5493885"/>
            <a:ext cx="3342634" cy="5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6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701684-02D5-89D9-7D4A-8179BA85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/>
              <a:t>6. PEOPLE : organizational aspects P2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ijdelijke aanduiding voor inhoud 2">
            <a:extLst>
              <a:ext uri="{FF2B5EF4-FFF2-40B4-BE49-F238E27FC236}">
                <a16:creationId xmlns:a16="http://schemas.microsoft.com/office/drawing/2014/main" id="{DCCDF013-8D36-23D5-D0BF-54F2E75903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983181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549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rganigramme : Procédé 21">
            <a:extLst>
              <a:ext uri="{FF2B5EF4-FFF2-40B4-BE49-F238E27FC236}">
                <a16:creationId xmlns:a16="http://schemas.microsoft.com/office/drawing/2014/main" id="{154FF290-BCFA-08B9-1342-7AF3A83E9D21}"/>
              </a:ext>
            </a:extLst>
          </p:cNvPr>
          <p:cNvSpPr/>
          <p:nvPr/>
        </p:nvSpPr>
        <p:spPr>
          <a:xfrm>
            <a:off x="8418033" y="3923724"/>
            <a:ext cx="1817860" cy="44828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7BAC451-8E1D-8B68-C080-F4B9D164C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531" y="2875200"/>
            <a:ext cx="629794" cy="629794"/>
          </a:xfrm>
          <a:prstGeom prst="rect">
            <a:avLst/>
          </a:prstGeom>
        </p:spPr>
      </p:pic>
      <p:sp>
        <p:nvSpPr>
          <p:cNvPr id="21" name="Organigramme : Procédé 20">
            <a:extLst>
              <a:ext uri="{FF2B5EF4-FFF2-40B4-BE49-F238E27FC236}">
                <a16:creationId xmlns:a16="http://schemas.microsoft.com/office/drawing/2014/main" id="{8C5EE6C5-CC16-B63C-6D41-535935E6DD60}"/>
              </a:ext>
            </a:extLst>
          </p:cNvPr>
          <p:cNvSpPr/>
          <p:nvPr/>
        </p:nvSpPr>
        <p:spPr>
          <a:xfrm>
            <a:off x="8420100" y="2556516"/>
            <a:ext cx="1815793" cy="36879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Organigramme : Procédé 19">
            <a:extLst>
              <a:ext uri="{FF2B5EF4-FFF2-40B4-BE49-F238E27FC236}">
                <a16:creationId xmlns:a16="http://schemas.microsoft.com/office/drawing/2014/main" id="{584070C9-BF52-DFB2-A1D4-653D371105E0}"/>
              </a:ext>
            </a:extLst>
          </p:cNvPr>
          <p:cNvSpPr/>
          <p:nvPr/>
        </p:nvSpPr>
        <p:spPr>
          <a:xfrm>
            <a:off x="8420101" y="1160608"/>
            <a:ext cx="1815792" cy="36879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9" name="Picture 2" descr="Vecteur gratuit illustration dessin d'ampoule">
            <a:extLst>
              <a:ext uri="{FF2B5EF4-FFF2-40B4-BE49-F238E27FC236}">
                <a16:creationId xmlns:a16="http://schemas.microsoft.com/office/drawing/2014/main" id="{19A6410C-6266-C141-C8C8-4CE54E92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51" y="349674"/>
            <a:ext cx="827898" cy="82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3EF2AE8-BFCF-0905-3E77-147DDC817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5893" y="4501128"/>
            <a:ext cx="1817860" cy="1817860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16995086-26A5-493E-E4AC-1371E55DD3AC}"/>
              </a:ext>
            </a:extLst>
          </p:cNvPr>
          <p:cNvSpPr/>
          <p:nvPr/>
        </p:nvSpPr>
        <p:spPr>
          <a:xfrm>
            <a:off x="4023908" y="-43236"/>
            <a:ext cx="1946991" cy="1182451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9FA70C-1AB9-367C-AD6A-7302B08A1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47" y="426496"/>
            <a:ext cx="2290337" cy="404305"/>
          </a:xfrm>
        </p:spPr>
        <p:txBody>
          <a:bodyPr anchor="b">
            <a:noAutofit/>
          </a:bodyPr>
          <a:lstStyle/>
          <a:p>
            <a:r>
              <a:rPr lang="nl-BE" sz="3200"/>
              <a:t>7. 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92AF9D-4493-EFB5-4C17-CB5B1A6E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101" y="2875200"/>
            <a:ext cx="6553390" cy="3556304"/>
          </a:xfrm>
        </p:spPr>
        <p:txBody>
          <a:bodyPr anchor="t">
            <a:normAutofit/>
          </a:bodyPr>
          <a:lstStyle/>
          <a:p>
            <a:r>
              <a:rPr lang="en-US" sz="2400"/>
              <a:t>Several notifications &amp; tax returns</a:t>
            </a:r>
          </a:p>
          <a:p>
            <a:r>
              <a:rPr lang="en-US" sz="2400"/>
              <a:t>GIR = lots of tables (&gt; 50) with lots of datapoints</a:t>
            </a:r>
          </a:p>
          <a:p>
            <a:r>
              <a:rPr lang="en-US" sz="2400"/>
              <a:t>Strong need for different ICT Tools (internal &amp; external)</a:t>
            </a:r>
          </a:p>
          <a:p>
            <a:r>
              <a:rPr lang="en-US" sz="2400"/>
              <a:t>Interlink between TP / CIT / P2 </a:t>
            </a:r>
          </a:p>
          <a:p>
            <a:r>
              <a:rPr lang="en-US" sz="2400"/>
              <a:t>Link with other data sources </a:t>
            </a:r>
          </a:p>
          <a:p>
            <a:pPr algn="ctr"/>
            <a:endParaRPr lang="en-US" sz="2000"/>
          </a:p>
          <a:p>
            <a:pPr algn="ctr"/>
            <a:endParaRPr lang="en-US" sz="2000"/>
          </a:p>
          <a:p>
            <a:pPr algn="ctr"/>
            <a:endParaRPr lang="nl-BE" sz="2000"/>
          </a:p>
        </p:txBody>
      </p:sp>
      <p:pic>
        <p:nvPicPr>
          <p:cNvPr id="10" name="Picture 2" descr="Vecteur gratuit concept d'illustration de rapport de données">
            <a:extLst>
              <a:ext uri="{FF2B5EF4-FFF2-40B4-BE49-F238E27FC236}">
                <a16:creationId xmlns:a16="http://schemas.microsoft.com/office/drawing/2014/main" id="{AF8F4EDD-BB01-0A93-2915-0EF7CF758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0007" y="337289"/>
            <a:ext cx="2384234" cy="238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C58E9FD-F917-6696-BAE5-F26794E5466B}"/>
              </a:ext>
            </a:extLst>
          </p:cNvPr>
          <p:cNvSpPr txBox="1"/>
          <p:nvPr/>
        </p:nvSpPr>
        <p:spPr>
          <a:xfrm>
            <a:off x="6753136" y="539012"/>
            <a:ext cx="528322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</a:rPr>
              <a:t>FINDING THE RIGHT BALANCE BETWEEN</a:t>
            </a:r>
          </a:p>
          <a:p>
            <a:endParaRPr lang="en-US"/>
          </a:p>
          <a:p>
            <a:pPr algn="ctr"/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TRUST 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 b="1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TRANSPARENCY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 b="1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TECHNOLOGY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pic>
        <p:nvPicPr>
          <p:cNvPr id="16" name="Picture 10" descr="Vecteur illustration ronde de développement d'application">
            <a:extLst>
              <a:ext uri="{FF2B5EF4-FFF2-40B4-BE49-F238E27FC236}">
                <a16:creationId xmlns:a16="http://schemas.microsoft.com/office/drawing/2014/main" id="{72AFC6ED-CC4C-DB16-4006-2F5A549B0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530" y="4409368"/>
            <a:ext cx="629794" cy="6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ecteur gratuit illustration d'aider les mains à soutenir les icônes">
            <a:extLst>
              <a:ext uri="{FF2B5EF4-FFF2-40B4-BE49-F238E27FC236}">
                <a16:creationId xmlns:a16="http://schemas.microsoft.com/office/drawing/2014/main" id="{82E696E1-1633-7567-125E-1ECD1CE80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969528" y="1660264"/>
            <a:ext cx="629795" cy="62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58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3E58D-BE49-A0B3-1001-0B9A454AF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290" y="481320"/>
            <a:ext cx="8931600" cy="702000"/>
          </a:xfrm>
        </p:spPr>
        <p:txBody>
          <a:bodyPr>
            <a:normAutofit/>
          </a:bodyPr>
          <a:lstStyle/>
          <a:p>
            <a:r>
              <a:rPr lang="en-US"/>
              <a:t>8. DIALOGUE with business &amp; consultants P2</a:t>
            </a:r>
            <a:endParaRPr lang="nl-BE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8781890-811C-7D22-D1F6-1E93F17B8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874" y="1121213"/>
            <a:ext cx="4377307" cy="43773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58C9DF8-27DA-8574-C42A-DB9B0AF21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063" y="4998622"/>
            <a:ext cx="7708434" cy="67584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1E7B132-5A68-185F-2A26-8623FB6B8EE9}"/>
              </a:ext>
            </a:extLst>
          </p:cNvPr>
          <p:cNvSpPr txBox="1"/>
          <p:nvPr/>
        </p:nvSpPr>
        <p:spPr>
          <a:xfrm>
            <a:off x="9201197" y="1795722"/>
            <a:ext cx="1132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What is the implementation plan?</a:t>
            </a:r>
            <a:endParaRPr lang="en-US" sz="1400"/>
          </a:p>
          <a:p>
            <a:endParaRPr lang="fr-BE" sz="120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09C8B72-156B-98C1-7E95-643B07EC2BC8}"/>
              </a:ext>
            </a:extLst>
          </p:cNvPr>
          <p:cNvSpPr txBox="1"/>
          <p:nvPr/>
        </p:nvSpPr>
        <p:spPr>
          <a:xfrm>
            <a:off x="8669268" y="1564850"/>
            <a:ext cx="809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>
                <a:solidFill>
                  <a:schemeClr val="accent1">
                    <a:lumMod val="75000"/>
                  </a:schemeClr>
                </a:solidFill>
              </a:rPr>
              <a:t>Pilar Two? </a:t>
            </a:r>
          </a:p>
          <a:p>
            <a:endParaRPr lang="fr-BE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26D6D00-312F-6677-FED5-C7DA73678480}"/>
              </a:ext>
            </a:extLst>
          </p:cNvPr>
          <p:cNvSpPr txBox="1"/>
          <p:nvPr/>
        </p:nvSpPr>
        <p:spPr>
          <a:xfrm>
            <a:off x="9992963" y="1405138"/>
            <a:ext cx="8935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US" sz="900" b="1">
                <a:solidFill>
                  <a:schemeClr val="accent2"/>
                </a:solidFill>
              </a:rPr>
              <a:t>What are the issues</a:t>
            </a:r>
          </a:p>
          <a:p>
            <a:pPr marL="0" indent="0" algn="r">
              <a:buNone/>
            </a:pPr>
            <a:r>
              <a:rPr lang="en-US" sz="900" b="1">
                <a:solidFill>
                  <a:schemeClr val="accent2"/>
                </a:solidFill>
              </a:rPr>
              <a:t>and needs </a:t>
            </a:r>
          </a:p>
          <a:p>
            <a:pPr marL="0" indent="0" algn="r">
              <a:buNone/>
            </a:pPr>
            <a:r>
              <a:rPr lang="en-US" sz="900" b="1">
                <a:solidFill>
                  <a:schemeClr val="accent2"/>
                </a:solidFill>
              </a:rPr>
              <a:t>of the </a:t>
            </a:r>
          </a:p>
          <a:p>
            <a:pPr marL="0" indent="0" algn="r">
              <a:buNone/>
            </a:pPr>
            <a:r>
              <a:rPr lang="en-US" sz="900" b="1">
                <a:solidFill>
                  <a:schemeClr val="accent2"/>
                </a:solidFill>
              </a:rPr>
              <a:t>business?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FD68EFD-CD16-6C0F-CDF0-247514E25282}"/>
              </a:ext>
            </a:extLst>
          </p:cNvPr>
          <p:cNvSpPr txBox="1"/>
          <p:nvPr/>
        </p:nvSpPr>
        <p:spPr>
          <a:xfrm>
            <a:off x="11263307" y="2653687"/>
            <a:ext cx="776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700"/>
              <a:t>Business are concerned 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BECA66-706E-251E-5AAD-2DB5CEB4A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860" y="1707845"/>
            <a:ext cx="6316663" cy="2703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/>
              <a:t>Exploring the possibility to start up a dialogue with the business &amp; consultants (external stakeholders) concerning the implementation of Pillar Two</a:t>
            </a:r>
            <a:endParaRPr lang="en-US" b="1"/>
          </a:p>
          <a:p>
            <a:pPr marL="0" indent="0">
              <a:buNone/>
            </a:pPr>
            <a:endParaRPr lang="en-US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417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061FE59-4C93-AB69-FDB9-97438C588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5" r="-4" b="23563"/>
          <a:stretch/>
        </p:blipFill>
        <p:spPr>
          <a:xfrm>
            <a:off x="1725930" y="-889156"/>
            <a:ext cx="6633210" cy="52733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6C54122-E306-EC53-1D95-64D25564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65" y="2766061"/>
            <a:ext cx="1530485" cy="5053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 &amp; 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C5E69C-BB5B-277D-7606-BFB1F729C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279" y="2663191"/>
            <a:ext cx="4783896" cy="34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7" descr="Poignée de main">
            <a:extLst>
              <a:ext uri="{FF2B5EF4-FFF2-40B4-BE49-F238E27FC236}">
                <a16:creationId xmlns:a16="http://schemas.microsoft.com/office/drawing/2014/main" id="{D49C4EAD-7D22-D619-657C-F33BE8E17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3866" y="805657"/>
            <a:ext cx="5176044" cy="517604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E6C7CD-C2D0-DFC9-1A01-36C30AAE8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285" y="2533476"/>
            <a:ext cx="3443514" cy="3447832"/>
          </a:xfrm>
        </p:spPr>
        <p:txBody>
          <a:bodyPr anchor="t">
            <a:normAutofit/>
          </a:bodyPr>
          <a:lstStyle/>
          <a:p>
            <a:endParaRPr lang="nl-BE" sz="2000"/>
          </a:p>
          <a:p>
            <a:endParaRPr lang="nl-BE" sz="2000"/>
          </a:p>
          <a:p>
            <a:pPr marL="0" indent="0">
              <a:buNone/>
            </a:pPr>
            <a:r>
              <a:rPr lang="nl-BE" sz="4400" b="1" cap="all">
                <a:latin typeface="+mn-lt"/>
                <a:ea typeface="+mj-ea"/>
                <a:cs typeface="+mj-cs"/>
              </a:rPr>
              <a:t>THANK YOU </a:t>
            </a:r>
          </a:p>
          <a:p>
            <a:pPr marL="0" indent="0">
              <a:buNone/>
            </a:pPr>
            <a:endParaRPr lang="nl-BE" sz="2000" cap="all">
              <a:latin typeface="Titillium" panose="00000500000000000000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252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36F17C-071C-AD4F-8EC9-F4AF23A10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9" y="588302"/>
            <a:ext cx="10700209" cy="702000"/>
          </a:xfrm>
        </p:spPr>
        <p:txBody>
          <a:bodyPr>
            <a:normAutofit/>
          </a:bodyPr>
          <a:lstStyle/>
          <a:p>
            <a:r>
              <a:rPr lang="nl-BE" sz="2400"/>
              <a:t>AGENDA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54CBD225-ED7F-ED7E-280B-7DF6A6490BD4}"/>
              </a:ext>
            </a:extLst>
          </p:cNvPr>
          <p:cNvGrpSpPr/>
          <p:nvPr/>
        </p:nvGrpSpPr>
        <p:grpSpPr>
          <a:xfrm>
            <a:off x="2004626" y="1380784"/>
            <a:ext cx="2878456" cy="1304694"/>
            <a:chOff x="582645" y="11214"/>
            <a:chExt cx="2174490" cy="1304694"/>
          </a:xfrm>
        </p:grpSpPr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C58DECE7-7D6A-69C0-5F07-F7146DDF1561}"/>
                </a:ext>
              </a:extLst>
            </p:cNvPr>
            <p:cNvSpPr/>
            <p:nvPr/>
          </p:nvSpPr>
          <p:spPr>
            <a:xfrm>
              <a:off x="582645" y="11214"/>
              <a:ext cx="2174490" cy="1304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56C364A-B6DE-A0FD-D231-CF9E69891391}"/>
                </a:ext>
              </a:extLst>
            </p:cNvPr>
            <p:cNvSpPr txBox="1"/>
            <p:nvPr/>
          </p:nvSpPr>
          <p:spPr>
            <a:xfrm>
              <a:off x="582645" y="11214"/>
              <a:ext cx="2174490" cy="130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400" kern="1200"/>
                <a:t>1. Intro P2</a:t>
              </a:r>
              <a:endParaRPr lang="en-US" sz="2400" kern="1200"/>
            </a:p>
          </p:txBody>
        </p: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17182D31-0E61-AAB9-89AD-93B4EA2CE0E0}"/>
              </a:ext>
            </a:extLst>
          </p:cNvPr>
          <p:cNvGrpSpPr/>
          <p:nvPr/>
        </p:nvGrpSpPr>
        <p:grpSpPr>
          <a:xfrm>
            <a:off x="2004626" y="2841949"/>
            <a:ext cx="2878456" cy="1304694"/>
            <a:chOff x="693305" y="1425229"/>
            <a:chExt cx="2174490" cy="1304694"/>
          </a:xfrm>
        </p:grpSpPr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AEBFF4EA-C8D9-B3E0-4A8C-83964638356B}"/>
                </a:ext>
              </a:extLst>
            </p:cNvPr>
            <p:cNvSpPr/>
            <p:nvPr/>
          </p:nvSpPr>
          <p:spPr>
            <a:xfrm>
              <a:off x="693305" y="1425229"/>
              <a:ext cx="2174490" cy="1304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71D715E3-1F42-3B3A-EE87-D9AE5B32A053}"/>
                </a:ext>
              </a:extLst>
            </p:cNvPr>
            <p:cNvSpPr txBox="1"/>
            <p:nvPr/>
          </p:nvSpPr>
          <p:spPr>
            <a:xfrm>
              <a:off x="693305" y="1425229"/>
              <a:ext cx="2174490" cy="130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noProof="0"/>
                <a:t>2. Milestones</a:t>
              </a:r>
              <a:r>
                <a:rPr lang="nl-BE" sz="2400" kern="1200"/>
                <a:t> </a:t>
              </a:r>
              <a:r>
                <a:rPr lang="nl-BE" sz="2400" kern="1200" err="1"/>
                <a:t>for</a:t>
              </a:r>
              <a:r>
                <a:rPr lang="nl-BE" sz="2400" kern="1200"/>
                <a:t> </a:t>
              </a:r>
              <a:r>
                <a:rPr lang="en-US" sz="2400" kern="1200" noProof="0"/>
                <a:t>implementation</a:t>
              </a:r>
            </a:p>
          </p:txBody>
        </p: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BC0A181F-C15C-514E-B843-85D4E4FAE192}"/>
              </a:ext>
            </a:extLst>
          </p:cNvPr>
          <p:cNvGrpSpPr/>
          <p:nvPr/>
        </p:nvGrpSpPr>
        <p:grpSpPr>
          <a:xfrm>
            <a:off x="2004626" y="4303114"/>
            <a:ext cx="2890326" cy="1304694"/>
            <a:chOff x="653590" y="2905248"/>
            <a:chExt cx="2183457" cy="1304694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1C932C1A-FE5A-4FD5-05D3-BFAA9E69DD2E}"/>
                </a:ext>
              </a:extLst>
            </p:cNvPr>
            <p:cNvSpPr/>
            <p:nvPr/>
          </p:nvSpPr>
          <p:spPr>
            <a:xfrm>
              <a:off x="662557" y="2905248"/>
              <a:ext cx="2174490" cy="1304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E43BAA1D-9862-20BC-7F1B-12DB0937207A}"/>
                </a:ext>
              </a:extLst>
            </p:cNvPr>
            <p:cNvSpPr txBox="1"/>
            <p:nvPr/>
          </p:nvSpPr>
          <p:spPr>
            <a:xfrm>
              <a:off x="653590" y="2905248"/>
              <a:ext cx="2174490" cy="130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/>
                <a:t>3. Group approach MNE’s in compliance &amp; auditing</a:t>
              </a:r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F68DD475-6B02-36B5-63AD-3EA8EB4A110E}"/>
              </a:ext>
            </a:extLst>
          </p:cNvPr>
          <p:cNvGrpSpPr/>
          <p:nvPr/>
        </p:nvGrpSpPr>
        <p:grpSpPr>
          <a:xfrm>
            <a:off x="5323239" y="1380784"/>
            <a:ext cx="2878456" cy="1304694"/>
            <a:chOff x="8051041" y="613578"/>
            <a:chExt cx="2174490" cy="1304694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7FFA1516-F77A-CF8E-087D-CDA23927EC12}"/>
                </a:ext>
              </a:extLst>
            </p:cNvPr>
            <p:cNvSpPr/>
            <p:nvPr/>
          </p:nvSpPr>
          <p:spPr>
            <a:xfrm>
              <a:off x="8051041" y="613578"/>
              <a:ext cx="2174490" cy="1304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BE0C7D58-454F-9531-1480-EA576E8EF48D}"/>
                </a:ext>
              </a:extLst>
            </p:cNvPr>
            <p:cNvSpPr txBox="1"/>
            <p:nvPr/>
          </p:nvSpPr>
          <p:spPr>
            <a:xfrm>
              <a:off x="8051041" y="613578"/>
              <a:ext cx="2174490" cy="130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400" kern="1200"/>
                <a:t>4. Three </a:t>
              </a:r>
              <a:r>
                <a:rPr lang="nl-BE" sz="2400" kern="1200" err="1"/>
                <a:t>layers</a:t>
              </a:r>
              <a:r>
                <a:rPr lang="nl-BE" sz="2400" kern="1200"/>
                <a:t> of </a:t>
              </a:r>
              <a:r>
                <a:rPr lang="nl-BE" sz="2400" kern="1200" err="1"/>
                <a:t>legislation</a:t>
              </a:r>
              <a:endParaRPr lang="en-US" sz="2400" kern="1200"/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300F1BB5-0628-941D-422A-7038D134A954}"/>
              </a:ext>
            </a:extLst>
          </p:cNvPr>
          <p:cNvGrpSpPr/>
          <p:nvPr/>
        </p:nvGrpSpPr>
        <p:grpSpPr>
          <a:xfrm>
            <a:off x="5323239" y="2841949"/>
            <a:ext cx="2878456" cy="1304694"/>
            <a:chOff x="3083309" y="1567645"/>
            <a:chExt cx="2174490" cy="1304694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6966239-9BB8-3E1C-8A3E-9D9EB7CC9FEB}"/>
                </a:ext>
              </a:extLst>
            </p:cNvPr>
            <p:cNvSpPr/>
            <p:nvPr/>
          </p:nvSpPr>
          <p:spPr>
            <a:xfrm>
              <a:off x="3083309" y="1567645"/>
              <a:ext cx="2174490" cy="1304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C6471BBB-1004-ADF5-AA35-63386C8E6692}"/>
                </a:ext>
              </a:extLst>
            </p:cNvPr>
            <p:cNvSpPr txBox="1"/>
            <p:nvPr/>
          </p:nvSpPr>
          <p:spPr>
            <a:xfrm>
              <a:off x="3083309" y="1567645"/>
              <a:ext cx="2174490" cy="130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/>
                <a:t>5. Processes &amp; applications &amp; tools implementation</a:t>
              </a:r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2ED7BF16-4992-F1F5-45B1-73925035B864}"/>
              </a:ext>
            </a:extLst>
          </p:cNvPr>
          <p:cNvGrpSpPr/>
          <p:nvPr/>
        </p:nvGrpSpPr>
        <p:grpSpPr>
          <a:xfrm>
            <a:off x="5323239" y="4303114"/>
            <a:ext cx="2878456" cy="1304694"/>
            <a:chOff x="6620748" y="1638229"/>
            <a:chExt cx="2174490" cy="1304694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AF4070E2-3258-69D5-4896-82D6D5173DC2}"/>
                </a:ext>
              </a:extLst>
            </p:cNvPr>
            <p:cNvSpPr/>
            <p:nvPr/>
          </p:nvSpPr>
          <p:spPr>
            <a:xfrm>
              <a:off x="6620748" y="1638229"/>
              <a:ext cx="2174490" cy="1304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811C35E4-3145-C013-49A6-30E6C4B55F56}"/>
                </a:ext>
              </a:extLst>
            </p:cNvPr>
            <p:cNvSpPr txBox="1"/>
            <p:nvPr/>
          </p:nvSpPr>
          <p:spPr>
            <a:xfrm>
              <a:off x="6620748" y="1638229"/>
              <a:ext cx="2174490" cy="130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/>
                <a:t>6. People : organizational aspects P2</a:t>
              </a: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86F100BA-3F65-39F3-A407-4DA8D0462648}"/>
              </a:ext>
            </a:extLst>
          </p:cNvPr>
          <p:cNvGrpSpPr/>
          <p:nvPr/>
        </p:nvGrpSpPr>
        <p:grpSpPr>
          <a:xfrm>
            <a:off x="8623152" y="1342792"/>
            <a:ext cx="2878456" cy="1304694"/>
            <a:chOff x="4898487" y="3047849"/>
            <a:chExt cx="2174490" cy="1304694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B4D1EE64-9E27-E58B-004B-ACF47146955A}"/>
                </a:ext>
              </a:extLst>
            </p:cNvPr>
            <p:cNvSpPr/>
            <p:nvPr/>
          </p:nvSpPr>
          <p:spPr>
            <a:xfrm>
              <a:off x="4898487" y="3047849"/>
              <a:ext cx="2174490" cy="1304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7914973A-353B-A687-62B2-E176DA3EB103}"/>
                </a:ext>
              </a:extLst>
            </p:cNvPr>
            <p:cNvSpPr txBox="1"/>
            <p:nvPr/>
          </p:nvSpPr>
          <p:spPr>
            <a:xfrm>
              <a:off x="4898487" y="3047849"/>
              <a:ext cx="2174490" cy="130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/>
                <a:t>7. Data</a:t>
              </a: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CF7C2D3E-63A3-EE0B-4420-DDF4B229B687}"/>
              </a:ext>
            </a:extLst>
          </p:cNvPr>
          <p:cNvGrpSpPr/>
          <p:nvPr/>
        </p:nvGrpSpPr>
        <p:grpSpPr>
          <a:xfrm>
            <a:off x="8648425" y="2822953"/>
            <a:ext cx="2878456" cy="1304694"/>
            <a:chOff x="2895520" y="3047849"/>
            <a:chExt cx="2174490" cy="1304694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FA5AAA22-9077-C218-D126-3F480804E70F}"/>
                </a:ext>
              </a:extLst>
            </p:cNvPr>
            <p:cNvSpPr/>
            <p:nvPr/>
          </p:nvSpPr>
          <p:spPr>
            <a:xfrm>
              <a:off x="2895520" y="3047849"/>
              <a:ext cx="2174490" cy="1304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84FC0C43-AC39-18DC-5A05-9B5690015221}"/>
                </a:ext>
              </a:extLst>
            </p:cNvPr>
            <p:cNvSpPr txBox="1"/>
            <p:nvPr/>
          </p:nvSpPr>
          <p:spPr>
            <a:xfrm>
              <a:off x="2895520" y="3047849"/>
              <a:ext cx="2174490" cy="130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/>
                <a:t>8. Dialogue with business &amp; consultants P2</a:t>
              </a:r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A62F0737-FA19-B6C1-C28C-26B7070AFD50}"/>
              </a:ext>
            </a:extLst>
          </p:cNvPr>
          <p:cNvGrpSpPr/>
          <p:nvPr/>
        </p:nvGrpSpPr>
        <p:grpSpPr>
          <a:xfrm>
            <a:off x="8629982" y="4303114"/>
            <a:ext cx="2878456" cy="1304694"/>
            <a:chOff x="6136511" y="3047849"/>
            <a:chExt cx="2174490" cy="1304694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7C084D8-13A2-7542-C11B-EB74E25D0FC1}"/>
                </a:ext>
              </a:extLst>
            </p:cNvPr>
            <p:cNvSpPr/>
            <p:nvPr/>
          </p:nvSpPr>
          <p:spPr>
            <a:xfrm>
              <a:off x="6136511" y="3047849"/>
              <a:ext cx="2174490" cy="130469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D92E6531-B945-32DF-7E87-DFD812CF230C}"/>
                </a:ext>
              </a:extLst>
            </p:cNvPr>
            <p:cNvSpPr txBox="1"/>
            <p:nvPr/>
          </p:nvSpPr>
          <p:spPr>
            <a:xfrm>
              <a:off x="6136511" y="3047849"/>
              <a:ext cx="2174490" cy="130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400" kern="1200"/>
                <a:t>9. Q&amp;A</a:t>
              </a:r>
              <a:endParaRPr lang="en-US" sz="2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6137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BE91AC-FADA-9CE4-9B76-5A8A27CA6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nl-BE" sz="4000"/>
              <a:t>1. INTRO - OVERVIEW PILLARS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D5BF58C1-E3AC-585A-3FCE-C7B9D63A3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509670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512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C292E4B9-A5B9-2289-ACF0-62997E916FD2}"/>
              </a:ext>
            </a:extLst>
          </p:cNvPr>
          <p:cNvSpPr txBox="1">
            <a:spLocks/>
          </p:cNvSpPr>
          <p:nvPr/>
        </p:nvSpPr>
        <p:spPr>
          <a:xfrm>
            <a:off x="1543206" y="445606"/>
            <a:ext cx="103055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 cap="all" baseline="0">
                <a:solidFill>
                  <a:srgbClr val="02C29F"/>
                </a:solidFill>
                <a:latin typeface="Titillium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US" sz="4300">
                <a:latin typeface="+mj-lt"/>
              </a:rPr>
              <a:t>1. INTRO - SIX KEY STEPS OF THE </a:t>
            </a:r>
            <a:r>
              <a:rPr lang="en-US" sz="4300" err="1">
                <a:latin typeface="+mj-lt"/>
              </a:rPr>
              <a:t>TOP-up</a:t>
            </a:r>
            <a:r>
              <a:rPr lang="en-US" sz="4300">
                <a:latin typeface="+mj-lt"/>
              </a:rPr>
              <a:t> tax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51AB3B-1B6A-1671-C75B-CDDAFEB369DA}"/>
              </a:ext>
            </a:extLst>
          </p:cNvPr>
          <p:cNvSpPr/>
          <p:nvPr/>
        </p:nvSpPr>
        <p:spPr>
          <a:xfrm>
            <a:off x="1619759" y="625270"/>
            <a:ext cx="10305541" cy="5100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066DD8B3-A5AE-750E-78B5-2F060991ADD6}"/>
              </a:ext>
            </a:extLst>
          </p:cNvPr>
          <p:cNvSpPr/>
          <p:nvPr/>
        </p:nvSpPr>
        <p:spPr>
          <a:xfrm>
            <a:off x="2772001" y="1488696"/>
            <a:ext cx="8493422" cy="5249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768CF7DE-3D7E-B47D-AA36-E482FF3E8E02}"/>
              </a:ext>
            </a:extLst>
          </p:cNvPr>
          <p:cNvSpPr/>
          <p:nvPr/>
        </p:nvSpPr>
        <p:spPr>
          <a:xfrm>
            <a:off x="2772001" y="2201094"/>
            <a:ext cx="8475090" cy="5249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E47E1575-8E74-0509-C423-C3B6B7978676}"/>
              </a:ext>
            </a:extLst>
          </p:cNvPr>
          <p:cNvSpPr/>
          <p:nvPr/>
        </p:nvSpPr>
        <p:spPr>
          <a:xfrm>
            <a:off x="2772001" y="2886510"/>
            <a:ext cx="8493422" cy="5249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DB03D6C0-5BE8-6CF5-79FE-325C4F6DFB8C}"/>
              </a:ext>
            </a:extLst>
          </p:cNvPr>
          <p:cNvSpPr/>
          <p:nvPr/>
        </p:nvSpPr>
        <p:spPr>
          <a:xfrm>
            <a:off x="2772001" y="3590355"/>
            <a:ext cx="8493422" cy="5249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948DEEDB-E4DD-6DF8-B842-A1D791EFDAAC}"/>
              </a:ext>
            </a:extLst>
          </p:cNvPr>
          <p:cNvSpPr/>
          <p:nvPr/>
        </p:nvSpPr>
        <p:spPr>
          <a:xfrm>
            <a:off x="2790333" y="4348706"/>
            <a:ext cx="8493422" cy="5249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558A6B57-7A9A-E1C2-686A-D27B56AB8360}"/>
              </a:ext>
            </a:extLst>
          </p:cNvPr>
          <p:cNvSpPr/>
          <p:nvPr/>
        </p:nvSpPr>
        <p:spPr>
          <a:xfrm>
            <a:off x="2790333" y="5111410"/>
            <a:ext cx="8493422" cy="5249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735D6D9-070A-9723-2FCB-4A73719EAD0B}"/>
              </a:ext>
            </a:extLst>
          </p:cNvPr>
          <p:cNvSpPr txBox="1"/>
          <p:nvPr/>
        </p:nvSpPr>
        <p:spPr>
          <a:xfrm>
            <a:off x="2845919" y="2257524"/>
            <a:ext cx="8401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1"/>
            </a:pPr>
            <a:r>
              <a:rPr lang="en-US" sz="2400">
                <a:solidFill>
                  <a:srgbClr val="002060"/>
                </a:solidFill>
              </a:rPr>
              <a:t>Allocate income of Constituent Entities on a Jurisdictional Basis </a:t>
            </a:r>
          </a:p>
          <a:p>
            <a:pPr lvl="0">
              <a:lnSpc>
                <a:spcPct val="100000"/>
              </a:lnSpc>
              <a:defRPr b="1"/>
            </a:pPr>
            <a:endParaRPr lang="en-US" sz="240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32F490C-1109-7825-4BBA-933BBDE1F38A}"/>
              </a:ext>
            </a:extLst>
          </p:cNvPr>
          <p:cNvSpPr txBox="1"/>
          <p:nvPr/>
        </p:nvSpPr>
        <p:spPr>
          <a:xfrm>
            <a:off x="4339793" y="2907824"/>
            <a:ext cx="477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1"/>
            </a:pPr>
            <a:r>
              <a:rPr lang="en-US" sz="2400">
                <a:solidFill>
                  <a:srgbClr val="002060"/>
                </a:solidFill>
              </a:rPr>
              <a:t>Calculate the GloBE Income </a:t>
            </a:r>
          </a:p>
          <a:p>
            <a:pPr lvl="0">
              <a:lnSpc>
                <a:spcPct val="100000"/>
              </a:lnSpc>
              <a:defRPr b="1"/>
            </a:pPr>
            <a:endParaRPr lang="en-US" sz="240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E6B25E1-566C-B0E2-2D3F-4CB4CB55E45E}"/>
              </a:ext>
            </a:extLst>
          </p:cNvPr>
          <p:cNvSpPr txBox="1"/>
          <p:nvPr/>
        </p:nvSpPr>
        <p:spPr>
          <a:xfrm>
            <a:off x="4174191" y="3602146"/>
            <a:ext cx="6489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defRPr b="1"/>
            </a:pPr>
            <a:r>
              <a:rPr lang="en-US" sz="2400">
                <a:solidFill>
                  <a:srgbClr val="002060"/>
                </a:solidFill>
              </a:rPr>
              <a:t>Determine Adjusted Covered taxes </a:t>
            </a:r>
          </a:p>
          <a:p>
            <a:pPr lvl="0">
              <a:lnSpc>
                <a:spcPct val="100000"/>
              </a:lnSpc>
              <a:defRPr b="1"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076BB4A-F122-6F22-D22A-892BA3696D85}"/>
              </a:ext>
            </a:extLst>
          </p:cNvPr>
          <p:cNvSpPr txBox="1"/>
          <p:nvPr/>
        </p:nvSpPr>
        <p:spPr>
          <a:xfrm>
            <a:off x="3074848" y="4405890"/>
            <a:ext cx="938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defRPr b="1"/>
            </a:pPr>
            <a:r>
              <a:rPr lang="en-US" sz="2400">
                <a:solidFill>
                  <a:srgbClr val="002060"/>
                </a:solidFill>
              </a:rPr>
              <a:t>Compute the Effective Tax Rate and calculate the Top-up Tax </a:t>
            </a:r>
          </a:p>
          <a:p>
            <a:pPr lvl="0">
              <a:lnSpc>
                <a:spcPct val="100000"/>
              </a:lnSpc>
              <a:defRPr b="1"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EF07B46-D8B1-662F-DFC5-A9F23CD2CACC}"/>
              </a:ext>
            </a:extLst>
          </p:cNvPr>
          <p:cNvSpPr txBox="1"/>
          <p:nvPr/>
        </p:nvSpPr>
        <p:spPr>
          <a:xfrm>
            <a:off x="3043794" y="5169623"/>
            <a:ext cx="944884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100000"/>
              </a:lnSpc>
              <a:defRPr b="1"/>
            </a:pPr>
            <a:r>
              <a:rPr lang="en-US" sz="2400" dirty="0">
                <a:solidFill>
                  <a:srgbClr val="002060"/>
                </a:solidFill>
              </a:rPr>
              <a:t>Charge the Top-up Tax under QDMTT, IIR or UTPR</a:t>
            </a:r>
            <a:endParaRPr lang="en-US" dirty="0"/>
          </a:p>
        </p:txBody>
      </p:sp>
      <p:sp>
        <p:nvSpPr>
          <p:cNvPr id="34" name="Pijl: omlaag 33">
            <a:extLst>
              <a:ext uri="{FF2B5EF4-FFF2-40B4-BE49-F238E27FC236}">
                <a16:creationId xmlns:a16="http://schemas.microsoft.com/office/drawing/2014/main" id="{163396B8-9DDD-FB15-102C-655E22375B46}"/>
              </a:ext>
            </a:extLst>
          </p:cNvPr>
          <p:cNvSpPr/>
          <p:nvPr/>
        </p:nvSpPr>
        <p:spPr>
          <a:xfrm>
            <a:off x="6481126" y="1975952"/>
            <a:ext cx="692459" cy="33735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04198ED7-ED14-8289-29B6-3EF86A968C2E}"/>
              </a:ext>
            </a:extLst>
          </p:cNvPr>
          <p:cNvSpPr txBox="1"/>
          <p:nvPr/>
        </p:nvSpPr>
        <p:spPr>
          <a:xfrm>
            <a:off x="3233850" y="1520678"/>
            <a:ext cx="755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defRPr b="1"/>
            </a:pPr>
            <a:r>
              <a:rPr lang="en-US" sz="2400">
                <a:solidFill>
                  <a:srgbClr val="002060"/>
                </a:solidFill>
              </a:rPr>
              <a:t>Determine whether the MNE Group is within scope </a:t>
            </a:r>
          </a:p>
        </p:txBody>
      </p:sp>
      <p:sp>
        <p:nvSpPr>
          <p:cNvPr id="40" name="Pijl: omlaag 39">
            <a:extLst>
              <a:ext uri="{FF2B5EF4-FFF2-40B4-BE49-F238E27FC236}">
                <a16:creationId xmlns:a16="http://schemas.microsoft.com/office/drawing/2014/main" id="{3FCC4280-767B-7A17-8A7B-EC067A6010B3}"/>
              </a:ext>
            </a:extLst>
          </p:cNvPr>
          <p:cNvSpPr/>
          <p:nvPr/>
        </p:nvSpPr>
        <p:spPr>
          <a:xfrm>
            <a:off x="6481125" y="2674223"/>
            <a:ext cx="692459" cy="33735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Pijl: omlaag 40">
            <a:extLst>
              <a:ext uri="{FF2B5EF4-FFF2-40B4-BE49-F238E27FC236}">
                <a16:creationId xmlns:a16="http://schemas.microsoft.com/office/drawing/2014/main" id="{0A089108-2269-2644-90A6-21A014EFFEE0}"/>
              </a:ext>
            </a:extLst>
          </p:cNvPr>
          <p:cNvSpPr/>
          <p:nvPr/>
        </p:nvSpPr>
        <p:spPr>
          <a:xfrm>
            <a:off x="6492442" y="3344151"/>
            <a:ext cx="692459" cy="33735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Pijl: omlaag 41">
            <a:extLst>
              <a:ext uri="{FF2B5EF4-FFF2-40B4-BE49-F238E27FC236}">
                <a16:creationId xmlns:a16="http://schemas.microsoft.com/office/drawing/2014/main" id="{7764C573-DC77-91D7-6044-17EF9AE9F2A2}"/>
              </a:ext>
            </a:extLst>
          </p:cNvPr>
          <p:cNvSpPr/>
          <p:nvPr/>
        </p:nvSpPr>
        <p:spPr>
          <a:xfrm>
            <a:off x="6481125" y="4023956"/>
            <a:ext cx="692459" cy="33735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Pijl: omlaag 43">
            <a:extLst>
              <a:ext uri="{FF2B5EF4-FFF2-40B4-BE49-F238E27FC236}">
                <a16:creationId xmlns:a16="http://schemas.microsoft.com/office/drawing/2014/main" id="{1F72ABA0-A2D7-A082-9C95-3EDF9ECFDF01}"/>
              </a:ext>
            </a:extLst>
          </p:cNvPr>
          <p:cNvSpPr/>
          <p:nvPr/>
        </p:nvSpPr>
        <p:spPr>
          <a:xfrm>
            <a:off x="6492442" y="4848072"/>
            <a:ext cx="692459" cy="33735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echthoek: afgeronde hoeken 44">
            <a:extLst>
              <a:ext uri="{FF2B5EF4-FFF2-40B4-BE49-F238E27FC236}">
                <a16:creationId xmlns:a16="http://schemas.microsoft.com/office/drawing/2014/main" id="{1719C64C-80FF-08F8-A807-1A675A455872}"/>
              </a:ext>
            </a:extLst>
          </p:cNvPr>
          <p:cNvSpPr/>
          <p:nvPr/>
        </p:nvSpPr>
        <p:spPr>
          <a:xfrm>
            <a:off x="1894789" y="1489655"/>
            <a:ext cx="755738" cy="495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Rechthoek: afgeronde hoeken 45">
            <a:extLst>
              <a:ext uri="{FF2B5EF4-FFF2-40B4-BE49-F238E27FC236}">
                <a16:creationId xmlns:a16="http://schemas.microsoft.com/office/drawing/2014/main" id="{3589F2F2-A37F-B70A-C25C-C70CC331C1C9}"/>
              </a:ext>
            </a:extLst>
          </p:cNvPr>
          <p:cNvSpPr/>
          <p:nvPr/>
        </p:nvSpPr>
        <p:spPr>
          <a:xfrm>
            <a:off x="1894789" y="2215714"/>
            <a:ext cx="755738" cy="495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hthoek: afgeronde hoeken 46">
            <a:extLst>
              <a:ext uri="{FF2B5EF4-FFF2-40B4-BE49-F238E27FC236}">
                <a16:creationId xmlns:a16="http://schemas.microsoft.com/office/drawing/2014/main" id="{A4AB4945-C991-1446-44A2-EDF3EFF3B3AF}"/>
              </a:ext>
            </a:extLst>
          </p:cNvPr>
          <p:cNvSpPr/>
          <p:nvPr/>
        </p:nvSpPr>
        <p:spPr>
          <a:xfrm>
            <a:off x="1894789" y="2905364"/>
            <a:ext cx="755738" cy="495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Rechthoek: afgeronde hoeken 47">
            <a:extLst>
              <a:ext uri="{FF2B5EF4-FFF2-40B4-BE49-F238E27FC236}">
                <a16:creationId xmlns:a16="http://schemas.microsoft.com/office/drawing/2014/main" id="{E022C502-AE03-4EE2-4A0C-203FBC6587F8}"/>
              </a:ext>
            </a:extLst>
          </p:cNvPr>
          <p:cNvSpPr/>
          <p:nvPr/>
        </p:nvSpPr>
        <p:spPr>
          <a:xfrm>
            <a:off x="1894789" y="3627719"/>
            <a:ext cx="755738" cy="495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Rechthoek: afgeronde hoeken 48">
            <a:extLst>
              <a:ext uri="{FF2B5EF4-FFF2-40B4-BE49-F238E27FC236}">
                <a16:creationId xmlns:a16="http://schemas.microsoft.com/office/drawing/2014/main" id="{3E42E41D-840E-8C7D-7E63-9F52266724CA}"/>
              </a:ext>
            </a:extLst>
          </p:cNvPr>
          <p:cNvSpPr/>
          <p:nvPr/>
        </p:nvSpPr>
        <p:spPr>
          <a:xfrm>
            <a:off x="1889203" y="4372251"/>
            <a:ext cx="755738" cy="495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0" name="Rechthoek: afgeronde hoeken 49">
            <a:extLst>
              <a:ext uri="{FF2B5EF4-FFF2-40B4-BE49-F238E27FC236}">
                <a16:creationId xmlns:a16="http://schemas.microsoft.com/office/drawing/2014/main" id="{8BD3FE29-5DE7-4985-1E10-469EA0ABAC89}"/>
              </a:ext>
            </a:extLst>
          </p:cNvPr>
          <p:cNvSpPr/>
          <p:nvPr/>
        </p:nvSpPr>
        <p:spPr>
          <a:xfrm>
            <a:off x="1907865" y="5135241"/>
            <a:ext cx="755738" cy="495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3493DFD1-F5B7-F58B-3047-DFF9F221B400}"/>
              </a:ext>
            </a:extLst>
          </p:cNvPr>
          <p:cNvSpPr txBox="1"/>
          <p:nvPr/>
        </p:nvSpPr>
        <p:spPr>
          <a:xfrm>
            <a:off x="2094781" y="1444085"/>
            <a:ext cx="6054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483CB2BA-4B48-533F-BFB7-73B227198A1D}"/>
              </a:ext>
            </a:extLst>
          </p:cNvPr>
          <p:cNvSpPr txBox="1"/>
          <p:nvPr/>
        </p:nvSpPr>
        <p:spPr>
          <a:xfrm>
            <a:off x="2095823" y="2171188"/>
            <a:ext cx="6054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18301FF6-6A56-4BDF-81E0-0EFB1396EB40}"/>
              </a:ext>
            </a:extLst>
          </p:cNvPr>
          <p:cNvSpPr txBox="1"/>
          <p:nvPr/>
        </p:nvSpPr>
        <p:spPr>
          <a:xfrm>
            <a:off x="2094781" y="2856604"/>
            <a:ext cx="6054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16AE3710-CF35-1D70-27B9-B252DE23372B}"/>
              </a:ext>
            </a:extLst>
          </p:cNvPr>
          <p:cNvSpPr txBox="1"/>
          <p:nvPr/>
        </p:nvSpPr>
        <p:spPr>
          <a:xfrm>
            <a:off x="2083770" y="3560449"/>
            <a:ext cx="6054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CE965ECD-0B91-8AAA-02B2-55D86996BAEB}"/>
              </a:ext>
            </a:extLst>
          </p:cNvPr>
          <p:cNvSpPr txBox="1"/>
          <p:nvPr/>
        </p:nvSpPr>
        <p:spPr>
          <a:xfrm>
            <a:off x="2080204" y="4323074"/>
            <a:ext cx="6054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9AAB5084-7B56-5A45-8071-0697BC56D952}"/>
              </a:ext>
            </a:extLst>
          </p:cNvPr>
          <p:cNvSpPr txBox="1"/>
          <p:nvPr/>
        </p:nvSpPr>
        <p:spPr>
          <a:xfrm>
            <a:off x="2089227" y="5085699"/>
            <a:ext cx="6054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3200" b="1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1855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B0DDA4-CC4C-E6EE-EE9D-ED4254B4F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3BC602C-FE32-2B52-3FE4-EDCE907EE4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37"/>
          <a:stretch/>
        </p:blipFill>
        <p:spPr>
          <a:xfrm>
            <a:off x="68385" y="1374028"/>
            <a:ext cx="12016778" cy="4266252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221BD925-AE91-2407-C4F7-14781DE5F836}"/>
              </a:ext>
            </a:extLst>
          </p:cNvPr>
          <p:cNvSpPr/>
          <p:nvPr/>
        </p:nvSpPr>
        <p:spPr>
          <a:xfrm>
            <a:off x="1619759" y="625270"/>
            <a:ext cx="10305541" cy="5100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C233471-11E7-3A98-FCAA-D6374688B105}"/>
              </a:ext>
            </a:extLst>
          </p:cNvPr>
          <p:cNvSpPr txBox="1">
            <a:spLocks/>
          </p:cNvSpPr>
          <p:nvPr/>
        </p:nvSpPr>
        <p:spPr>
          <a:xfrm>
            <a:off x="493336" y="461926"/>
            <a:ext cx="100789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 cap="all" baseline="0">
                <a:solidFill>
                  <a:srgbClr val="02C29F"/>
                </a:solidFill>
                <a:latin typeface="Titillium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US" sz="4300">
                <a:latin typeface="+mj-lt"/>
              </a:rPr>
              <a:t>1. INTRO – Agreed Rule order</a:t>
            </a:r>
          </a:p>
        </p:txBody>
      </p:sp>
    </p:spTree>
    <p:extLst>
      <p:ext uri="{BB962C8B-B14F-4D97-AF65-F5344CB8AC3E}">
        <p14:creationId xmlns:p14="http://schemas.microsoft.com/office/powerpoint/2010/main" val="53192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직선 연결선 1953">
            <a:extLst>
              <a:ext uri="{FF2B5EF4-FFF2-40B4-BE49-F238E27FC236}">
                <a16:creationId xmlns:a16="http://schemas.microsoft.com/office/drawing/2014/main" id="{AD56EBB1-37E9-B916-27CC-8637C10578AC}"/>
              </a:ext>
            </a:extLst>
          </p:cNvPr>
          <p:cNvCxnSpPr>
            <a:cxnSpLocks/>
          </p:cNvCxnSpPr>
          <p:nvPr/>
        </p:nvCxnSpPr>
        <p:spPr>
          <a:xfrm>
            <a:off x="8346837" y="2174407"/>
            <a:ext cx="0" cy="33120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1953">
            <a:extLst>
              <a:ext uri="{FF2B5EF4-FFF2-40B4-BE49-F238E27FC236}">
                <a16:creationId xmlns:a16="http://schemas.microsoft.com/office/drawing/2014/main" id="{5DF400EE-0B7C-D4E2-A471-EFD28EF974F0}"/>
              </a:ext>
            </a:extLst>
          </p:cNvPr>
          <p:cNvCxnSpPr>
            <a:cxnSpLocks/>
          </p:cNvCxnSpPr>
          <p:nvPr/>
        </p:nvCxnSpPr>
        <p:spPr>
          <a:xfrm>
            <a:off x="5683843" y="2214782"/>
            <a:ext cx="0" cy="33120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1953">
            <a:extLst>
              <a:ext uri="{FF2B5EF4-FFF2-40B4-BE49-F238E27FC236}">
                <a16:creationId xmlns:a16="http://schemas.microsoft.com/office/drawing/2014/main" id="{22D9E25C-88B3-E75C-3F0E-3020C6AB8BCC}"/>
              </a:ext>
            </a:extLst>
          </p:cNvPr>
          <p:cNvCxnSpPr>
            <a:cxnSpLocks/>
          </p:cNvCxnSpPr>
          <p:nvPr/>
        </p:nvCxnSpPr>
        <p:spPr>
          <a:xfrm>
            <a:off x="2232266" y="2157673"/>
            <a:ext cx="0" cy="33120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F48EEE77-2F4E-8402-B851-17C67DBB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175" y="330876"/>
            <a:ext cx="8931600" cy="702000"/>
          </a:xfrm>
        </p:spPr>
        <p:txBody>
          <a:bodyPr/>
          <a:lstStyle/>
          <a:p>
            <a:r>
              <a:rPr lang="nl-BE" b="1"/>
              <a:t>2. MILESTONES FOR IMPLEMENTATION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0397AF-F8DE-D77E-5FEA-01CBA13C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1301" y="5992375"/>
            <a:ext cx="6812601" cy="4716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63F8D13-ACAA-D384-DE50-D7554E644BD1}"/>
              </a:ext>
            </a:extLst>
          </p:cNvPr>
          <p:cNvSpPr txBox="1"/>
          <p:nvPr/>
        </p:nvSpPr>
        <p:spPr>
          <a:xfrm>
            <a:off x="9358814" y="275799"/>
            <a:ext cx="2890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>
                <a:solidFill>
                  <a:srgbClr val="FF0000"/>
                </a:solidFill>
              </a:rPr>
              <a:t>! ATTENTION ! FRAMEWORK STILL  UNDER CONSTRUCTION</a:t>
            </a:r>
          </a:p>
        </p:txBody>
      </p:sp>
      <p:cxnSp>
        <p:nvCxnSpPr>
          <p:cNvPr id="7" name="직선 연결선 1952">
            <a:extLst>
              <a:ext uri="{FF2B5EF4-FFF2-40B4-BE49-F238E27FC236}">
                <a16:creationId xmlns:a16="http://schemas.microsoft.com/office/drawing/2014/main" id="{85509610-73F9-9313-E840-2DE4547047F4}"/>
              </a:ext>
            </a:extLst>
          </p:cNvPr>
          <p:cNvCxnSpPr>
            <a:cxnSpLocks/>
          </p:cNvCxnSpPr>
          <p:nvPr/>
        </p:nvCxnSpPr>
        <p:spPr>
          <a:xfrm>
            <a:off x="1792089" y="1808984"/>
            <a:ext cx="10095111" cy="4220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1954">
            <a:extLst>
              <a:ext uri="{FF2B5EF4-FFF2-40B4-BE49-F238E27FC236}">
                <a16:creationId xmlns:a16="http://schemas.microsoft.com/office/drawing/2014/main" id="{3FDF267C-A0C6-DC5A-D7FC-4CF81A1F5FC6}"/>
              </a:ext>
            </a:extLst>
          </p:cNvPr>
          <p:cNvSpPr>
            <a:spLocks noChangeAspect="1"/>
          </p:cNvSpPr>
          <p:nvPr/>
        </p:nvSpPr>
        <p:spPr>
          <a:xfrm>
            <a:off x="2156359" y="2347502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1955">
            <a:extLst>
              <a:ext uri="{FF2B5EF4-FFF2-40B4-BE49-F238E27FC236}">
                <a16:creationId xmlns:a16="http://schemas.microsoft.com/office/drawing/2014/main" id="{B6EB4A5E-EDB6-8D08-9681-A401B6989250}"/>
              </a:ext>
            </a:extLst>
          </p:cNvPr>
          <p:cNvSpPr txBox="1"/>
          <p:nvPr/>
        </p:nvSpPr>
        <p:spPr>
          <a:xfrm>
            <a:off x="2403465" y="2096137"/>
            <a:ext cx="2405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/>
              <a:t>Q2: Notification group number</a:t>
            </a:r>
          </a:p>
        </p:txBody>
      </p:sp>
      <p:sp>
        <p:nvSpPr>
          <p:cNvPr id="10" name="TextBox 1956">
            <a:extLst>
              <a:ext uri="{FF2B5EF4-FFF2-40B4-BE49-F238E27FC236}">
                <a16:creationId xmlns:a16="http://schemas.microsoft.com/office/drawing/2014/main" id="{9DFE8756-6B06-27CD-7B31-3C06808F3909}"/>
              </a:ext>
            </a:extLst>
          </p:cNvPr>
          <p:cNvSpPr txBox="1"/>
          <p:nvPr/>
        </p:nvSpPr>
        <p:spPr>
          <a:xfrm>
            <a:off x="2403465" y="2966997"/>
            <a:ext cx="262573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sz="2400"/>
              <a:t>Q2/Q3: Notification prepayments</a:t>
            </a:r>
          </a:p>
        </p:txBody>
      </p:sp>
      <p:sp>
        <p:nvSpPr>
          <p:cNvPr id="11" name="타원 1957">
            <a:extLst>
              <a:ext uri="{FF2B5EF4-FFF2-40B4-BE49-F238E27FC236}">
                <a16:creationId xmlns:a16="http://schemas.microsoft.com/office/drawing/2014/main" id="{8B6D5078-5FD2-B032-E6C1-45FB78B2B166}"/>
              </a:ext>
            </a:extLst>
          </p:cNvPr>
          <p:cNvSpPr>
            <a:spLocks noChangeAspect="1"/>
          </p:cNvSpPr>
          <p:nvPr/>
        </p:nvSpPr>
        <p:spPr>
          <a:xfrm>
            <a:off x="2156359" y="3103429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958">
            <a:extLst>
              <a:ext uri="{FF2B5EF4-FFF2-40B4-BE49-F238E27FC236}">
                <a16:creationId xmlns:a16="http://schemas.microsoft.com/office/drawing/2014/main" id="{FCBB61B3-EF51-291E-B112-7CC6FDB18D26}"/>
              </a:ext>
            </a:extLst>
          </p:cNvPr>
          <p:cNvSpPr txBox="1"/>
          <p:nvPr/>
        </p:nvSpPr>
        <p:spPr>
          <a:xfrm>
            <a:off x="2452713" y="3818500"/>
            <a:ext cx="3279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/>
              <a:t>Q3/Q4: making prepayments</a:t>
            </a:r>
          </a:p>
        </p:txBody>
      </p:sp>
      <p:sp>
        <p:nvSpPr>
          <p:cNvPr id="13" name="타원 1959">
            <a:extLst>
              <a:ext uri="{FF2B5EF4-FFF2-40B4-BE49-F238E27FC236}">
                <a16:creationId xmlns:a16="http://schemas.microsoft.com/office/drawing/2014/main" id="{B1D14BF0-F61D-7222-F187-E9B2ED17AEAB}"/>
              </a:ext>
            </a:extLst>
          </p:cNvPr>
          <p:cNvSpPr>
            <a:spLocks noChangeAspect="1"/>
          </p:cNvSpPr>
          <p:nvPr/>
        </p:nvSpPr>
        <p:spPr>
          <a:xfrm>
            <a:off x="2156359" y="3972283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눈물 방울 1961">
            <a:extLst>
              <a:ext uri="{FF2B5EF4-FFF2-40B4-BE49-F238E27FC236}">
                <a16:creationId xmlns:a16="http://schemas.microsoft.com/office/drawing/2014/main" id="{E0E1FA4A-E4CA-D7E7-734B-5499DB99F53B}"/>
              </a:ext>
            </a:extLst>
          </p:cNvPr>
          <p:cNvSpPr/>
          <p:nvPr/>
        </p:nvSpPr>
        <p:spPr>
          <a:xfrm rot="8100000">
            <a:off x="1966629" y="1293696"/>
            <a:ext cx="504000" cy="504000"/>
          </a:xfrm>
          <a:prstGeom prst="teardrop">
            <a:avLst>
              <a:gd name="adj" fmla="val 15480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965">
            <a:extLst>
              <a:ext uri="{FF2B5EF4-FFF2-40B4-BE49-F238E27FC236}">
                <a16:creationId xmlns:a16="http://schemas.microsoft.com/office/drawing/2014/main" id="{DFE24E9F-6849-61FB-0FD9-AF12EDFD4064}"/>
              </a:ext>
            </a:extLst>
          </p:cNvPr>
          <p:cNvSpPr txBox="1"/>
          <p:nvPr/>
        </p:nvSpPr>
        <p:spPr>
          <a:xfrm>
            <a:off x="5975681" y="2237267"/>
            <a:ext cx="2294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/>
              <a:t>Q4 : Tax return QDMTT</a:t>
            </a:r>
          </a:p>
        </p:txBody>
      </p:sp>
      <p:sp>
        <p:nvSpPr>
          <p:cNvPr id="22" name="눈물 방울 1971">
            <a:extLst>
              <a:ext uri="{FF2B5EF4-FFF2-40B4-BE49-F238E27FC236}">
                <a16:creationId xmlns:a16="http://schemas.microsoft.com/office/drawing/2014/main" id="{D2D11B6B-5D7B-944F-BF99-986B702B140C}"/>
              </a:ext>
            </a:extLst>
          </p:cNvPr>
          <p:cNvSpPr/>
          <p:nvPr/>
        </p:nvSpPr>
        <p:spPr>
          <a:xfrm rot="8100000">
            <a:off x="5431843" y="1337580"/>
            <a:ext cx="504000" cy="504000"/>
          </a:xfrm>
          <a:prstGeom prst="teardrop">
            <a:avLst>
              <a:gd name="adj" fmla="val 15480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눈물 방울 1981">
            <a:extLst>
              <a:ext uri="{FF2B5EF4-FFF2-40B4-BE49-F238E27FC236}">
                <a16:creationId xmlns:a16="http://schemas.microsoft.com/office/drawing/2014/main" id="{D390B556-8469-40E9-6E32-26C4E4544705}"/>
              </a:ext>
            </a:extLst>
          </p:cNvPr>
          <p:cNvSpPr/>
          <p:nvPr/>
        </p:nvSpPr>
        <p:spPr>
          <a:xfrm rot="8100000">
            <a:off x="8094837" y="1349297"/>
            <a:ext cx="504000" cy="504000"/>
          </a:xfrm>
          <a:prstGeom prst="teardrop">
            <a:avLst>
              <a:gd name="adj" fmla="val 15480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1959">
            <a:extLst>
              <a:ext uri="{FF2B5EF4-FFF2-40B4-BE49-F238E27FC236}">
                <a16:creationId xmlns:a16="http://schemas.microsoft.com/office/drawing/2014/main" id="{FE436552-DD11-49E3-8F62-74DE864FF5DB}"/>
              </a:ext>
            </a:extLst>
          </p:cNvPr>
          <p:cNvSpPr>
            <a:spLocks noChangeAspect="1"/>
          </p:cNvSpPr>
          <p:nvPr/>
        </p:nvSpPr>
        <p:spPr>
          <a:xfrm>
            <a:off x="2156359" y="4801193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1958">
            <a:extLst>
              <a:ext uri="{FF2B5EF4-FFF2-40B4-BE49-F238E27FC236}">
                <a16:creationId xmlns:a16="http://schemas.microsoft.com/office/drawing/2014/main" id="{A5A74210-55A1-29D3-644C-E602A502B74C}"/>
              </a:ext>
            </a:extLst>
          </p:cNvPr>
          <p:cNvSpPr txBox="1"/>
          <p:nvPr/>
        </p:nvSpPr>
        <p:spPr>
          <a:xfrm>
            <a:off x="2440774" y="4648873"/>
            <a:ext cx="3219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/>
              <a:t>Q4: Notification Tax returns (QDMTT and IIR) &amp; GIR</a:t>
            </a:r>
          </a:p>
        </p:txBody>
      </p:sp>
      <p:sp>
        <p:nvSpPr>
          <p:cNvPr id="41" name="타원 1954">
            <a:extLst>
              <a:ext uri="{FF2B5EF4-FFF2-40B4-BE49-F238E27FC236}">
                <a16:creationId xmlns:a16="http://schemas.microsoft.com/office/drawing/2014/main" id="{710B8B5E-A78D-101E-2132-BE255244036B}"/>
              </a:ext>
            </a:extLst>
          </p:cNvPr>
          <p:cNvSpPr>
            <a:spLocks noChangeAspect="1"/>
          </p:cNvSpPr>
          <p:nvPr/>
        </p:nvSpPr>
        <p:spPr>
          <a:xfrm>
            <a:off x="8274837" y="2424002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1955">
            <a:extLst>
              <a:ext uri="{FF2B5EF4-FFF2-40B4-BE49-F238E27FC236}">
                <a16:creationId xmlns:a16="http://schemas.microsoft.com/office/drawing/2014/main" id="{69CC50E2-BF65-F207-2F75-3A592710C1DF}"/>
              </a:ext>
            </a:extLst>
          </p:cNvPr>
          <p:cNvSpPr txBox="1"/>
          <p:nvPr/>
        </p:nvSpPr>
        <p:spPr>
          <a:xfrm>
            <a:off x="8535383" y="2172233"/>
            <a:ext cx="3371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/>
              <a:t>Q2: Filing the Globe Information Return (GIR)</a:t>
            </a:r>
          </a:p>
        </p:txBody>
      </p:sp>
      <p:sp>
        <p:nvSpPr>
          <p:cNvPr id="43" name="TextBox 1956">
            <a:extLst>
              <a:ext uri="{FF2B5EF4-FFF2-40B4-BE49-F238E27FC236}">
                <a16:creationId xmlns:a16="http://schemas.microsoft.com/office/drawing/2014/main" id="{8E024A2E-643C-B7E9-826A-BABA28489E16}"/>
              </a:ext>
            </a:extLst>
          </p:cNvPr>
          <p:cNvSpPr txBox="1"/>
          <p:nvPr/>
        </p:nvSpPr>
        <p:spPr>
          <a:xfrm>
            <a:off x="8549203" y="3063731"/>
            <a:ext cx="33410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sz="2400"/>
              <a:t>Q3 2026 = Tax return IIR</a:t>
            </a:r>
          </a:p>
        </p:txBody>
      </p:sp>
      <p:sp>
        <p:nvSpPr>
          <p:cNvPr id="44" name="타원 1957">
            <a:extLst>
              <a:ext uri="{FF2B5EF4-FFF2-40B4-BE49-F238E27FC236}">
                <a16:creationId xmlns:a16="http://schemas.microsoft.com/office/drawing/2014/main" id="{EDEDAE07-8AFF-BE8D-F2CB-EC2C8253B11A}"/>
              </a:ext>
            </a:extLst>
          </p:cNvPr>
          <p:cNvSpPr>
            <a:spLocks noChangeAspect="1"/>
          </p:cNvSpPr>
          <p:nvPr/>
        </p:nvSpPr>
        <p:spPr>
          <a:xfrm>
            <a:off x="8274837" y="3179929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1958">
            <a:extLst>
              <a:ext uri="{FF2B5EF4-FFF2-40B4-BE49-F238E27FC236}">
                <a16:creationId xmlns:a16="http://schemas.microsoft.com/office/drawing/2014/main" id="{1C2E7123-88A5-A78A-AF75-F9DDF1639F8C}"/>
              </a:ext>
            </a:extLst>
          </p:cNvPr>
          <p:cNvSpPr txBox="1"/>
          <p:nvPr/>
        </p:nvSpPr>
        <p:spPr>
          <a:xfrm>
            <a:off x="8574055" y="3704513"/>
            <a:ext cx="2933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/>
              <a:t>Q3 2026 = Making remaining payments</a:t>
            </a:r>
          </a:p>
        </p:txBody>
      </p:sp>
      <p:sp>
        <p:nvSpPr>
          <p:cNvPr id="46" name="타원 1959">
            <a:extLst>
              <a:ext uri="{FF2B5EF4-FFF2-40B4-BE49-F238E27FC236}">
                <a16:creationId xmlns:a16="http://schemas.microsoft.com/office/drawing/2014/main" id="{16D7B67C-DBAC-D7A1-0F25-14D93B86127B}"/>
              </a:ext>
            </a:extLst>
          </p:cNvPr>
          <p:cNvSpPr>
            <a:spLocks noChangeAspect="1"/>
          </p:cNvSpPr>
          <p:nvPr/>
        </p:nvSpPr>
        <p:spPr>
          <a:xfrm>
            <a:off x="8269312" y="3878199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2008">
            <a:extLst>
              <a:ext uri="{FF2B5EF4-FFF2-40B4-BE49-F238E27FC236}">
                <a16:creationId xmlns:a16="http://schemas.microsoft.com/office/drawing/2014/main" id="{F277B099-33FF-1202-F7E4-54964DBAAFB5}"/>
              </a:ext>
            </a:extLst>
          </p:cNvPr>
          <p:cNvSpPr txBox="1"/>
          <p:nvPr/>
        </p:nvSpPr>
        <p:spPr>
          <a:xfrm>
            <a:off x="2198272" y="1302050"/>
            <a:ext cx="171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>
                <a:solidFill>
                  <a:schemeClr val="accent5"/>
                </a:solidFill>
                <a:cs typeface="Arial" pitchFamily="34" charset="0"/>
              </a:rPr>
              <a:t>2024</a:t>
            </a:r>
            <a:endParaRPr lang="ko-KR" altLang="en-US" sz="2800" b="1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50" name="타원 1954">
            <a:extLst>
              <a:ext uri="{FF2B5EF4-FFF2-40B4-BE49-F238E27FC236}">
                <a16:creationId xmlns:a16="http://schemas.microsoft.com/office/drawing/2014/main" id="{BB0E563B-EC40-1FCD-C9CC-B502A68548EF}"/>
              </a:ext>
            </a:extLst>
          </p:cNvPr>
          <p:cNvSpPr>
            <a:spLocks noChangeAspect="1"/>
          </p:cNvSpPr>
          <p:nvPr/>
        </p:nvSpPr>
        <p:spPr>
          <a:xfrm>
            <a:off x="5616850" y="2341921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2008">
            <a:extLst>
              <a:ext uri="{FF2B5EF4-FFF2-40B4-BE49-F238E27FC236}">
                <a16:creationId xmlns:a16="http://schemas.microsoft.com/office/drawing/2014/main" id="{04D56222-9564-6115-94C6-E670F4426442}"/>
              </a:ext>
            </a:extLst>
          </p:cNvPr>
          <p:cNvSpPr txBox="1"/>
          <p:nvPr/>
        </p:nvSpPr>
        <p:spPr>
          <a:xfrm>
            <a:off x="8280948" y="1367270"/>
            <a:ext cx="171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>
                <a:solidFill>
                  <a:schemeClr val="accent5"/>
                </a:solidFill>
                <a:cs typeface="Arial" pitchFamily="34" charset="0"/>
              </a:rPr>
              <a:t>2026</a:t>
            </a:r>
            <a:endParaRPr lang="ko-KR" altLang="en-US" sz="2800" b="1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53" name="Gelijkbenige driehoek 52">
            <a:extLst>
              <a:ext uri="{FF2B5EF4-FFF2-40B4-BE49-F238E27FC236}">
                <a16:creationId xmlns:a16="http://schemas.microsoft.com/office/drawing/2014/main" id="{241D07BF-51EC-A6D5-1057-684EB10DFAC9}"/>
              </a:ext>
            </a:extLst>
          </p:cNvPr>
          <p:cNvSpPr/>
          <p:nvPr/>
        </p:nvSpPr>
        <p:spPr>
          <a:xfrm rot="5400000">
            <a:off x="11672033" y="1662077"/>
            <a:ext cx="200859" cy="3308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TextBox 2008">
            <a:extLst>
              <a:ext uri="{FF2B5EF4-FFF2-40B4-BE49-F238E27FC236}">
                <a16:creationId xmlns:a16="http://schemas.microsoft.com/office/drawing/2014/main" id="{1857D037-4C90-35E8-E995-D8A8DD87F44D}"/>
              </a:ext>
            </a:extLst>
          </p:cNvPr>
          <p:cNvSpPr txBox="1"/>
          <p:nvPr/>
        </p:nvSpPr>
        <p:spPr>
          <a:xfrm>
            <a:off x="5669394" y="1342468"/>
            <a:ext cx="171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>
                <a:solidFill>
                  <a:schemeClr val="accent5"/>
                </a:solidFill>
                <a:cs typeface="Arial" pitchFamily="34" charset="0"/>
              </a:rPr>
              <a:t>2025</a:t>
            </a:r>
            <a:endParaRPr lang="ko-KR" altLang="en-US" sz="2800" b="1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7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C6287C2-B5E2-3631-CB3C-37ED4A8A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50" y="222930"/>
            <a:ext cx="8931600" cy="702000"/>
          </a:xfrm>
        </p:spPr>
        <p:txBody>
          <a:bodyPr>
            <a:normAutofit/>
          </a:bodyPr>
          <a:lstStyle/>
          <a:p>
            <a:r>
              <a:rPr lang="en-US" b="1"/>
              <a:t>3. Group approach MNE’s in compliance &amp; auditing</a:t>
            </a:r>
            <a:endParaRPr lang="nl-BE" b="1"/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56BE2C8C-D906-28BA-6B68-02305C2B1A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601298"/>
              </p:ext>
            </p:extLst>
          </p:nvPr>
        </p:nvGraphicFramePr>
        <p:xfrm>
          <a:off x="1640263" y="829559"/>
          <a:ext cx="10284643" cy="4314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7823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A5D1C958-76C2-59AC-7AE2-2E5062C976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238788"/>
              </p:ext>
            </p:extLst>
          </p:nvPr>
        </p:nvGraphicFramePr>
        <p:xfrm>
          <a:off x="1593131" y="927214"/>
          <a:ext cx="10444898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7688">
                  <a:extLst>
                    <a:ext uri="{9D8B030D-6E8A-4147-A177-3AD203B41FA5}">
                      <a16:colId xmlns:a16="http://schemas.microsoft.com/office/drawing/2014/main" val="2483102233"/>
                    </a:ext>
                  </a:extLst>
                </a:gridCol>
                <a:gridCol w="2896620">
                  <a:extLst>
                    <a:ext uri="{9D8B030D-6E8A-4147-A177-3AD203B41FA5}">
                      <a16:colId xmlns:a16="http://schemas.microsoft.com/office/drawing/2014/main" val="398779129"/>
                    </a:ext>
                  </a:extLst>
                </a:gridCol>
                <a:gridCol w="2950590">
                  <a:extLst>
                    <a:ext uri="{9D8B030D-6E8A-4147-A177-3AD203B41FA5}">
                      <a16:colId xmlns:a16="http://schemas.microsoft.com/office/drawing/2014/main" val="1901348090"/>
                    </a:ext>
                  </a:extLst>
                </a:gridCol>
              </a:tblGrid>
              <a:tr h="4944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l-BE" sz="2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OECD</a:t>
                      </a:r>
                      <a:endParaRPr kumimoji="0" lang="nl-BE" sz="2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l-BE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 IS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Model GloBE Rules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Commentary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Administrative Guidance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Examples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GloBE Information Return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Safe </a:t>
                      </a:r>
                      <a:r>
                        <a:rPr kumimoji="0" lang="en-US" sz="2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Harbours</a:t>
                      </a: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 Penalty Relief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Implementation Handbook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E6E6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BE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Administrative guidance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l-BE" sz="2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nl-BE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E6E6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l-BE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 IS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Council Directive (EU) 2022/2523 of 14.12.2022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Also, for large-scale domestic groups in the EU</a:t>
                      </a:r>
                      <a:endPara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E6E6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BE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FAQ’s</a:t>
                      </a:r>
                      <a:endParaRPr kumimoji="0" lang="nl-B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E6E6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2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BELGIUM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BE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E6E6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 IS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Parliament</a:t>
                      </a:r>
                      <a:r>
                        <a:rPr kumimoji="0" lang="nl-BE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55K3678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Election to apply a qualified domestic top-up tax system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Prepayments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B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E6E6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BE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Additional legislation </a:t>
                      </a:r>
                    </a:p>
                    <a:p>
                      <a:endParaRPr lang="fr-B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4269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BCFFE5DF-1736-F856-AA28-161E705AB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785" y="225539"/>
            <a:ext cx="8931275" cy="701675"/>
          </a:xfrm>
        </p:spPr>
        <p:txBody>
          <a:bodyPr anchor="ctr">
            <a:normAutofit/>
          </a:bodyPr>
          <a:lstStyle/>
          <a:p>
            <a:r>
              <a:rPr lang="nl-BE" sz="2800" b="1"/>
              <a:t>4. Three LAYERS OF LEGISLATION</a:t>
            </a:r>
            <a:endParaRPr lang="fr-BE" sz="2800"/>
          </a:p>
        </p:txBody>
      </p:sp>
      <p:pic>
        <p:nvPicPr>
          <p:cNvPr id="14" name="Picture 4" descr="Vecteur gratuit illustration du drapeau belge">
            <a:extLst>
              <a:ext uri="{FF2B5EF4-FFF2-40B4-BE49-F238E27FC236}">
                <a16:creationId xmlns:a16="http://schemas.microsoft.com/office/drawing/2014/main" id="{1A4F47B6-AA5F-56C1-344C-1393B6658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825078" y="942219"/>
            <a:ext cx="879309" cy="46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Vecteur gratuit illustration du drapeau de l'union européenne">
            <a:extLst>
              <a:ext uri="{FF2B5EF4-FFF2-40B4-BE49-F238E27FC236}">
                <a16:creationId xmlns:a16="http://schemas.microsoft.com/office/drawing/2014/main" id="{9B0BBC2D-DC8E-D0E4-9105-86B9A9DB6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4734" y="927214"/>
            <a:ext cx="879310" cy="46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D30CE97-08D6-AA2A-47CB-345A742C9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194" y="977786"/>
            <a:ext cx="1341806" cy="4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6D2F0B-1555-A267-224D-06CF4358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06440"/>
            <a:ext cx="10515600" cy="526233"/>
          </a:xfrm>
        </p:spPr>
        <p:txBody>
          <a:bodyPr>
            <a:normAutofit/>
          </a:bodyPr>
          <a:lstStyle/>
          <a:p>
            <a:r>
              <a:rPr lang="en-GB" sz="2800"/>
              <a:t>5. Processes &amp; Applications &amp; Tools Implementation</a:t>
            </a:r>
          </a:p>
        </p:txBody>
      </p:sp>
      <p:graphicFrame>
        <p:nvGraphicFramePr>
          <p:cNvPr id="11" name="Tijdelijke aanduiding voor inhoud 2">
            <a:extLst>
              <a:ext uri="{FF2B5EF4-FFF2-40B4-BE49-F238E27FC236}">
                <a16:creationId xmlns:a16="http://schemas.microsoft.com/office/drawing/2014/main" id="{05D1DCFD-1DB0-8FF2-64C9-829DFACDA8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271204"/>
              </p:ext>
            </p:extLst>
          </p:nvPr>
        </p:nvGraphicFramePr>
        <p:xfrm>
          <a:off x="990600" y="944349"/>
          <a:ext cx="10820400" cy="532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0230281"/>
      </p:ext>
    </p:extLst>
  </p:cSld>
  <p:clrMapOvr>
    <a:masterClrMapping/>
  </p:clrMapOvr>
</p:sld>
</file>

<file path=ppt/theme/theme1.xml><?xml version="1.0" encoding="utf-8"?>
<a:theme xmlns:a="http://schemas.openxmlformats.org/drawingml/2006/main" name="Marine">
  <a:themeElements>
    <a:clrScheme name="FINCHARTE">
      <a:dk1>
        <a:srgbClr val="6E6E6E"/>
      </a:dk1>
      <a:lt1>
        <a:srgbClr val="FFFFFF"/>
      </a:lt1>
      <a:dk2>
        <a:srgbClr val="F5384D"/>
      </a:dk2>
      <a:lt2>
        <a:srgbClr val="FDAF17"/>
      </a:lt2>
      <a:accent1>
        <a:srgbClr val="004EA2"/>
      </a:accent1>
      <a:accent2>
        <a:srgbClr val="75C3A5"/>
      </a:accent2>
      <a:accent3>
        <a:srgbClr val="00A4C9"/>
      </a:accent3>
      <a:accent4>
        <a:srgbClr val="E16E83"/>
      </a:accent4>
      <a:accent5>
        <a:srgbClr val="1F88CF"/>
      </a:accent5>
      <a:accent6>
        <a:srgbClr val="02C29F"/>
      </a:accent6>
      <a:hlink>
        <a:srgbClr val="1F89CE"/>
      </a:hlink>
      <a:folHlink>
        <a:srgbClr val="1F89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745</Words>
  <Application>Microsoft Office PowerPoint</Application>
  <PresentationFormat>Widescreen</PresentationFormat>
  <Paragraphs>145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Titillium</vt:lpstr>
      <vt:lpstr>Titillium Lt</vt:lpstr>
      <vt:lpstr>Marine</vt:lpstr>
      <vt:lpstr>PowerPoint Presentation</vt:lpstr>
      <vt:lpstr>AGENDA</vt:lpstr>
      <vt:lpstr>1. INTRO - OVERVIEW PILLARS</vt:lpstr>
      <vt:lpstr>PowerPoint Presentation</vt:lpstr>
      <vt:lpstr>PowerPoint Presentation</vt:lpstr>
      <vt:lpstr>2. MILESTONES FOR IMPLEMENTATION</vt:lpstr>
      <vt:lpstr>3. Group approach MNE’s in compliance &amp; auditing</vt:lpstr>
      <vt:lpstr>4. Three LAYERS OF LEGISLATION</vt:lpstr>
      <vt:lpstr>5. Processes &amp; Applications &amp; Tools Implementation</vt:lpstr>
      <vt:lpstr>6. PEOPLE : organizational aspects P2</vt:lpstr>
      <vt:lpstr>7. DATA</vt:lpstr>
      <vt:lpstr>8. DIALOGUE with business &amp; consultants P2</vt:lpstr>
      <vt:lpstr>Q &amp; 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Cindy Lenaerts (MINFIN)</dc:creator>
  <cp:lastModifiedBy>Simont Braun</cp:lastModifiedBy>
  <cp:revision>20</cp:revision>
  <dcterms:created xsi:type="dcterms:W3CDTF">2023-05-04T12:20:56Z</dcterms:created>
  <dcterms:modified xsi:type="dcterms:W3CDTF">2023-12-18T16:56:20Z</dcterms:modified>
</cp:coreProperties>
</file>