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 id="2147483694" r:id="rId5"/>
  </p:sldMasterIdLst>
  <p:notesMasterIdLst>
    <p:notesMasterId r:id="rId47"/>
  </p:notesMasterIdLst>
  <p:handoutMasterIdLst>
    <p:handoutMasterId r:id="rId48"/>
  </p:handoutMasterIdLst>
  <p:sldIdLst>
    <p:sldId id="261" r:id="rId6"/>
    <p:sldId id="293" r:id="rId7"/>
    <p:sldId id="312" r:id="rId8"/>
    <p:sldId id="318" r:id="rId9"/>
    <p:sldId id="313" r:id="rId10"/>
    <p:sldId id="327" r:id="rId11"/>
    <p:sldId id="328" r:id="rId12"/>
    <p:sldId id="329" r:id="rId13"/>
    <p:sldId id="323" r:id="rId14"/>
    <p:sldId id="324" r:id="rId15"/>
    <p:sldId id="325" r:id="rId16"/>
    <p:sldId id="326" r:id="rId17"/>
    <p:sldId id="330" r:id="rId18"/>
    <p:sldId id="331" r:id="rId19"/>
    <p:sldId id="332" r:id="rId20"/>
    <p:sldId id="333" r:id="rId21"/>
    <p:sldId id="334" r:id="rId22"/>
    <p:sldId id="340" r:id="rId23"/>
    <p:sldId id="335" r:id="rId24"/>
    <p:sldId id="339" r:id="rId25"/>
    <p:sldId id="336" r:id="rId26"/>
    <p:sldId id="337" r:id="rId27"/>
    <p:sldId id="314" r:id="rId28"/>
    <p:sldId id="416" r:id="rId29"/>
    <p:sldId id="412" r:id="rId30"/>
    <p:sldId id="419" r:id="rId31"/>
    <p:sldId id="423" r:id="rId32"/>
    <p:sldId id="433" r:id="rId33"/>
    <p:sldId id="424" r:id="rId34"/>
    <p:sldId id="430" r:id="rId35"/>
    <p:sldId id="429" r:id="rId36"/>
    <p:sldId id="413" r:id="rId37"/>
    <p:sldId id="420" r:id="rId38"/>
    <p:sldId id="432" r:id="rId39"/>
    <p:sldId id="431" r:id="rId40"/>
    <p:sldId id="425" r:id="rId41"/>
    <p:sldId id="435" r:id="rId42"/>
    <p:sldId id="437" r:id="rId43"/>
    <p:sldId id="427" r:id="rId44"/>
    <p:sldId id="426" r:id="rId45"/>
    <p:sldId id="316" r:id="rId46"/>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2"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4D5D"/>
    <a:srgbClr val="DCE7F0"/>
    <a:srgbClr val="1D8DB0"/>
    <a:srgbClr val="005E7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259" autoAdjust="0"/>
  </p:normalViewPr>
  <p:slideViewPr>
    <p:cSldViewPr snapToGrid="0">
      <p:cViewPr varScale="1">
        <p:scale>
          <a:sx n="93" d="100"/>
          <a:sy n="93" d="100"/>
        </p:scale>
        <p:origin x="1570" y="8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ableStyles" Target="tableStyles.xml"/><Relationship Id="rId5" Type="http://schemas.openxmlformats.org/officeDocument/2006/relationships/slideMaster" Target="slideMasters/slideMaster2.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handoutMaster" Target="handoutMasters/handoutMaster1.xml"/><Relationship Id="rId8" Type="http://schemas.openxmlformats.org/officeDocument/2006/relationships/slide" Target="slides/slide3.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3" dt="2024-05-14T15:08:48.839" idx="1">
    <p:pos x="5387" y="2375"/>
    <p:text>ik leid uit de zaak van de Court die je stuurde wel af dat het om belastbare inkomsten moeten gaan.</p:text>
    <p:extLst>
      <p:ext uri="{C676402C-5697-4E1C-873F-D02D1690AC5C}">
        <p15:threadingInfo xmlns:p15="http://schemas.microsoft.com/office/powerpoint/2012/main" timeZoneBias="-120"/>
      </p:ext>
    </p:extLst>
  </p:cm>
  <p:cm authorId="3" dt="2024-05-14T15:09:51.793" idx="2">
    <p:pos x="5387" y="2511"/>
    <p:text>Die zaak lijkt ook aan te geven dat overgedragen verliezen definitief kunnen zijn en dat je moet beoordelen op moment dat je de verliezen effectief inbrengt in je eigen belastbaar inkomen. Maar dat is natuurlijk omdat de PV zelf ook verwijst naar fiscal year of deduction.</p:text>
    <p:extLst>
      <p:ext uri="{C676402C-5697-4E1C-873F-D02D1690AC5C}">
        <p15:threadingInfo xmlns:p15="http://schemas.microsoft.com/office/powerpoint/2012/main" timeZoneBias="-120">
          <p15:parentCm authorId="3" idx="1"/>
        </p15:threadingInfo>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5A5E706-C884-4F0A-898A-F4D0E7976045}" type="doc">
      <dgm:prSet loTypeId="urn:microsoft.com/office/officeart/2005/8/layout/chevron1" loCatId="process" qsTypeId="urn:microsoft.com/office/officeart/2005/8/quickstyle/simple1" qsCatId="simple" csTypeId="urn:microsoft.com/office/officeart/2005/8/colors/accent1_2" csCatId="accent1" phldr="1"/>
      <dgm:spPr/>
    </dgm:pt>
    <dgm:pt modelId="{C3DF95FA-D18C-4A54-AFDF-BF202D8A4796}">
      <dgm:prSet phldrT="[Tekst]" custT="1"/>
      <dgm:spPr/>
      <dgm:t>
        <a:bodyPr/>
        <a:lstStyle/>
        <a:p>
          <a:r>
            <a:rPr lang="nl-BE" sz="2500"/>
            <a:t>Invoering</a:t>
          </a:r>
        </a:p>
      </dgm:t>
    </dgm:pt>
    <dgm:pt modelId="{CB20ED70-F836-4BCA-8C66-D361DD789C98}" type="parTrans" cxnId="{05D9A8F9-DAF6-45D9-8E1F-30474F4E8141}">
      <dgm:prSet/>
      <dgm:spPr/>
      <dgm:t>
        <a:bodyPr/>
        <a:lstStyle/>
        <a:p>
          <a:endParaRPr lang="nl-BE"/>
        </a:p>
      </dgm:t>
    </dgm:pt>
    <dgm:pt modelId="{913E6B1C-DEF1-4631-9379-441D274C476F}" type="sibTrans" cxnId="{05D9A8F9-DAF6-45D9-8E1F-30474F4E8141}">
      <dgm:prSet/>
      <dgm:spPr/>
      <dgm:t>
        <a:bodyPr/>
        <a:lstStyle/>
        <a:p>
          <a:endParaRPr lang="nl-BE"/>
        </a:p>
      </dgm:t>
    </dgm:pt>
    <dgm:pt modelId="{6BBC975A-9220-4DFB-814A-99D03803595E}">
      <dgm:prSet phldrT="[Tekst]" custT="1"/>
      <dgm:spPr/>
      <dgm:t>
        <a:bodyPr/>
        <a:lstStyle/>
        <a:p>
          <a:r>
            <a:rPr lang="nl-BE" sz="2500"/>
            <a:t>Uitbreiding</a:t>
          </a:r>
        </a:p>
      </dgm:t>
    </dgm:pt>
    <dgm:pt modelId="{A3B0947E-7342-4C0D-9F1F-7FBA43FFFAAD}" type="parTrans" cxnId="{7F202071-0F95-4B23-8A40-11937FB2C3B4}">
      <dgm:prSet/>
      <dgm:spPr/>
      <dgm:t>
        <a:bodyPr/>
        <a:lstStyle/>
        <a:p>
          <a:endParaRPr lang="nl-BE"/>
        </a:p>
      </dgm:t>
    </dgm:pt>
    <dgm:pt modelId="{E5C2A89A-473A-48A5-B844-7F6C86328EC2}" type="sibTrans" cxnId="{7F202071-0F95-4B23-8A40-11937FB2C3B4}">
      <dgm:prSet/>
      <dgm:spPr/>
      <dgm:t>
        <a:bodyPr/>
        <a:lstStyle/>
        <a:p>
          <a:endParaRPr lang="nl-BE"/>
        </a:p>
      </dgm:t>
    </dgm:pt>
    <dgm:pt modelId="{A35F726B-6FED-4C57-9B42-7AC76B1BC514}">
      <dgm:prSet phldrT="[Tekst]" custT="1"/>
      <dgm:spPr/>
      <dgm:t>
        <a:bodyPr/>
        <a:lstStyle/>
        <a:p>
          <a:r>
            <a:rPr lang="nl-BE" sz="2500"/>
            <a:t>Nuancering</a:t>
          </a:r>
        </a:p>
      </dgm:t>
    </dgm:pt>
    <dgm:pt modelId="{C3C69E10-D3E3-4CC7-A325-3724165E893F}" type="parTrans" cxnId="{0966C21E-C014-4C1B-AB0A-5F15CD262838}">
      <dgm:prSet/>
      <dgm:spPr/>
      <dgm:t>
        <a:bodyPr/>
        <a:lstStyle/>
        <a:p>
          <a:endParaRPr lang="nl-BE"/>
        </a:p>
      </dgm:t>
    </dgm:pt>
    <dgm:pt modelId="{DE5907E9-3A11-469A-801F-137F6593EC17}" type="sibTrans" cxnId="{0966C21E-C014-4C1B-AB0A-5F15CD262838}">
      <dgm:prSet/>
      <dgm:spPr/>
      <dgm:t>
        <a:bodyPr/>
        <a:lstStyle/>
        <a:p>
          <a:endParaRPr lang="nl-BE"/>
        </a:p>
      </dgm:t>
    </dgm:pt>
    <dgm:pt modelId="{36D1D457-F98C-4107-95EF-AE7BE4DD33D9}">
      <dgm:prSet phldrT="[Tekst]" custT="1"/>
      <dgm:spPr/>
      <dgm:t>
        <a:bodyPr/>
        <a:lstStyle/>
        <a:p>
          <a:r>
            <a:rPr lang="nl-BE" sz="2500"/>
            <a:t>Afvoering?</a:t>
          </a:r>
        </a:p>
      </dgm:t>
    </dgm:pt>
    <dgm:pt modelId="{69B31047-EBDA-4B2A-AA66-29BDDA9B0260}" type="parTrans" cxnId="{11D16DD9-6415-4C7F-A64C-D1A92BD72143}">
      <dgm:prSet/>
      <dgm:spPr/>
      <dgm:t>
        <a:bodyPr/>
        <a:lstStyle/>
        <a:p>
          <a:endParaRPr lang="nl-BE"/>
        </a:p>
      </dgm:t>
    </dgm:pt>
    <dgm:pt modelId="{13B7FA1B-E575-4B67-8D0E-810D57E6B38F}" type="sibTrans" cxnId="{11D16DD9-6415-4C7F-A64C-D1A92BD72143}">
      <dgm:prSet/>
      <dgm:spPr/>
      <dgm:t>
        <a:bodyPr/>
        <a:lstStyle/>
        <a:p>
          <a:endParaRPr lang="nl-BE"/>
        </a:p>
      </dgm:t>
    </dgm:pt>
    <dgm:pt modelId="{16218C8A-8603-4977-987F-D9E7D4A226AF}" type="pres">
      <dgm:prSet presAssocID="{75A5E706-C884-4F0A-898A-F4D0E7976045}" presName="Name0" presStyleCnt="0">
        <dgm:presLayoutVars>
          <dgm:dir/>
          <dgm:animLvl val="lvl"/>
          <dgm:resizeHandles val="exact"/>
        </dgm:presLayoutVars>
      </dgm:prSet>
      <dgm:spPr/>
    </dgm:pt>
    <dgm:pt modelId="{F9F675C2-0FB8-4DE0-AA5D-D92244F39C05}" type="pres">
      <dgm:prSet presAssocID="{C3DF95FA-D18C-4A54-AFDF-BF202D8A4796}" presName="parTxOnly" presStyleLbl="node1" presStyleIdx="0" presStyleCnt="4">
        <dgm:presLayoutVars>
          <dgm:chMax val="0"/>
          <dgm:chPref val="0"/>
          <dgm:bulletEnabled val="1"/>
        </dgm:presLayoutVars>
      </dgm:prSet>
      <dgm:spPr/>
    </dgm:pt>
    <dgm:pt modelId="{1A899DA3-60EA-4C08-8CDF-B2B1969288AD}" type="pres">
      <dgm:prSet presAssocID="{913E6B1C-DEF1-4631-9379-441D274C476F}" presName="parTxOnlySpace" presStyleCnt="0"/>
      <dgm:spPr/>
    </dgm:pt>
    <dgm:pt modelId="{9D068832-73C5-4737-BA29-5A06D8B03CAF}" type="pres">
      <dgm:prSet presAssocID="{6BBC975A-9220-4DFB-814A-99D03803595E}" presName="parTxOnly" presStyleLbl="node1" presStyleIdx="1" presStyleCnt="4">
        <dgm:presLayoutVars>
          <dgm:chMax val="0"/>
          <dgm:chPref val="0"/>
          <dgm:bulletEnabled val="1"/>
        </dgm:presLayoutVars>
      </dgm:prSet>
      <dgm:spPr/>
    </dgm:pt>
    <dgm:pt modelId="{99793422-023F-4378-B93A-BB81C5181403}" type="pres">
      <dgm:prSet presAssocID="{E5C2A89A-473A-48A5-B844-7F6C86328EC2}" presName="parTxOnlySpace" presStyleCnt="0"/>
      <dgm:spPr/>
    </dgm:pt>
    <dgm:pt modelId="{F92A44B1-20BD-4E62-A447-A198BE61E683}" type="pres">
      <dgm:prSet presAssocID="{A35F726B-6FED-4C57-9B42-7AC76B1BC514}" presName="parTxOnly" presStyleLbl="node1" presStyleIdx="2" presStyleCnt="4">
        <dgm:presLayoutVars>
          <dgm:chMax val="0"/>
          <dgm:chPref val="0"/>
          <dgm:bulletEnabled val="1"/>
        </dgm:presLayoutVars>
      </dgm:prSet>
      <dgm:spPr/>
    </dgm:pt>
    <dgm:pt modelId="{2E5685B6-5781-4C04-A7D6-FF206459D421}" type="pres">
      <dgm:prSet presAssocID="{DE5907E9-3A11-469A-801F-137F6593EC17}" presName="parTxOnlySpace" presStyleCnt="0"/>
      <dgm:spPr/>
    </dgm:pt>
    <dgm:pt modelId="{0835BF7D-6B63-492D-9D2C-B4577142E910}" type="pres">
      <dgm:prSet presAssocID="{36D1D457-F98C-4107-95EF-AE7BE4DD33D9}" presName="parTxOnly" presStyleLbl="node1" presStyleIdx="3" presStyleCnt="4">
        <dgm:presLayoutVars>
          <dgm:chMax val="0"/>
          <dgm:chPref val="0"/>
          <dgm:bulletEnabled val="1"/>
        </dgm:presLayoutVars>
      </dgm:prSet>
      <dgm:spPr/>
    </dgm:pt>
  </dgm:ptLst>
  <dgm:cxnLst>
    <dgm:cxn modelId="{0966C21E-C014-4C1B-AB0A-5F15CD262838}" srcId="{75A5E706-C884-4F0A-898A-F4D0E7976045}" destId="{A35F726B-6FED-4C57-9B42-7AC76B1BC514}" srcOrd="2" destOrd="0" parTransId="{C3C69E10-D3E3-4CC7-A325-3724165E893F}" sibTransId="{DE5907E9-3A11-469A-801F-137F6593EC17}"/>
    <dgm:cxn modelId="{80E48628-C4B4-447B-A344-5D27F5D99916}" type="presOf" srcId="{6BBC975A-9220-4DFB-814A-99D03803595E}" destId="{9D068832-73C5-4737-BA29-5A06D8B03CAF}" srcOrd="0" destOrd="0" presId="urn:microsoft.com/office/officeart/2005/8/layout/chevron1"/>
    <dgm:cxn modelId="{7F202071-0F95-4B23-8A40-11937FB2C3B4}" srcId="{75A5E706-C884-4F0A-898A-F4D0E7976045}" destId="{6BBC975A-9220-4DFB-814A-99D03803595E}" srcOrd="1" destOrd="0" parTransId="{A3B0947E-7342-4C0D-9F1F-7FBA43FFFAAD}" sibTransId="{E5C2A89A-473A-48A5-B844-7F6C86328EC2}"/>
    <dgm:cxn modelId="{489AF058-858A-4C95-B64E-C2C2EAF5799A}" type="presOf" srcId="{C3DF95FA-D18C-4A54-AFDF-BF202D8A4796}" destId="{F9F675C2-0FB8-4DE0-AA5D-D92244F39C05}" srcOrd="0" destOrd="0" presId="urn:microsoft.com/office/officeart/2005/8/layout/chevron1"/>
    <dgm:cxn modelId="{3EF74ECA-0CD2-404A-88A1-984D3C6B91DE}" type="presOf" srcId="{36D1D457-F98C-4107-95EF-AE7BE4DD33D9}" destId="{0835BF7D-6B63-492D-9D2C-B4577142E910}" srcOrd="0" destOrd="0" presId="urn:microsoft.com/office/officeart/2005/8/layout/chevron1"/>
    <dgm:cxn modelId="{11D16DD9-6415-4C7F-A64C-D1A92BD72143}" srcId="{75A5E706-C884-4F0A-898A-F4D0E7976045}" destId="{36D1D457-F98C-4107-95EF-AE7BE4DD33D9}" srcOrd="3" destOrd="0" parTransId="{69B31047-EBDA-4B2A-AA66-29BDDA9B0260}" sibTransId="{13B7FA1B-E575-4B67-8D0E-810D57E6B38F}"/>
    <dgm:cxn modelId="{E517BFE2-4977-4A9E-9267-3EEB477B5D3C}" type="presOf" srcId="{75A5E706-C884-4F0A-898A-F4D0E7976045}" destId="{16218C8A-8603-4977-987F-D9E7D4A226AF}" srcOrd="0" destOrd="0" presId="urn:microsoft.com/office/officeart/2005/8/layout/chevron1"/>
    <dgm:cxn modelId="{A245CAF2-B0D1-4153-BE5B-4D18E730F6BB}" type="presOf" srcId="{A35F726B-6FED-4C57-9B42-7AC76B1BC514}" destId="{F92A44B1-20BD-4E62-A447-A198BE61E683}" srcOrd="0" destOrd="0" presId="urn:microsoft.com/office/officeart/2005/8/layout/chevron1"/>
    <dgm:cxn modelId="{05D9A8F9-DAF6-45D9-8E1F-30474F4E8141}" srcId="{75A5E706-C884-4F0A-898A-F4D0E7976045}" destId="{C3DF95FA-D18C-4A54-AFDF-BF202D8A4796}" srcOrd="0" destOrd="0" parTransId="{CB20ED70-F836-4BCA-8C66-D361DD789C98}" sibTransId="{913E6B1C-DEF1-4631-9379-441D274C476F}"/>
    <dgm:cxn modelId="{91E75A7C-2AF2-4E98-BDEE-749917F09A8A}" type="presParOf" srcId="{16218C8A-8603-4977-987F-D9E7D4A226AF}" destId="{F9F675C2-0FB8-4DE0-AA5D-D92244F39C05}" srcOrd="0" destOrd="0" presId="urn:microsoft.com/office/officeart/2005/8/layout/chevron1"/>
    <dgm:cxn modelId="{64360708-140A-42BF-949B-FACFD9343AA3}" type="presParOf" srcId="{16218C8A-8603-4977-987F-D9E7D4A226AF}" destId="{1A899DA3-60EA-4C08-8CDF-B2B1969288AD}" srcOrd="1" destOrd="0" presId="urn:microsoft.com/office/officeart/2005/8/layout/chevron1"/>
    <dgm:cxn modelId="{B7EE53EB-BB9C-44FD-B941-C388C7C9BB98}" type="presParOf" srcId="{16218C8A-8603-4977-987F-D9E7D4A226AF}" destId="{9D068832-73C5-4737-BA29-5A06D8B03CAF}" srcOrd="2" destOrd="0" presId="urn:microsoft.com/office/officeart/2005/8/layout/chevron1"/>
    <dgm:cxn modelId="{29B46083-BB26-4537-AA52-389F66EB6E51}" type="presParOf" srcId="{16218C8A-8603-4977-987F-D9E7D4A226AF}" destId="{99793422-023F-4378-B93A-BB81C5181403}" srcOrd="3" destOrd="0" presId="urn:microsoft.com/office/officeart/2005/8/layout/chevron1"/>
    <dgm:cxn modelId="{516F7F8F-A18A-4F6C-83EE-230BBDC979F7}" type="presParOf" srcId="{16218C8A-8603-4977-987F-D9E7D4A226AF}" destId="{F92A44B1-20BD-4E62-A447-A198BE61E683}" srcOrd="4" destOrd="0" presId="urn:microsoft.com/office/officeart/2005/8/layout/chevron1"/>
    <dgm:cxn modelId="{15D421D8-A984-4FD3-BDB3-FBDA1330D289}" type="presParOf" srcId="{16218C8A-8603-4977-987F-D9E7D4A226AF}" destId="{2E5685B6-5781-4C04-A7D6-FF206459D421}" srcOrd="5" destOrd="0" presId="urn:microsoft.com/office/officeart/2005/8/layout/chevron1"/>
    <dgm:cxn modelId="{515681EF-84C4-4DB1-A4AF-CD1BBD562F05}" type="presParOf" srcId="{16218C8A-8603-4977-987F-D9E7D4A226AF}" destId="{0835BF7D-6B63-492D-9D2C-B4577142E910}" srcOrd="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5A5E706-C884-4F0A-898A-F4D0E7976045}" type="doc">
      <dgm:prSet loTypeId="urn:microsoft.com/office/officeart/2005/8/layout/chevron1" loCatId="process" qsTypeId="urn:microsoft.com/office/officeart/2005/8/quickstyle/simple1" qsCatId="simple" csTypeId="urn:microsoft.com/office/officeart/2005/8/colors/accent1_2" csCatId="accent1" phldr="1"/>
      <dgm:spPr/>
      <dgm:t>
        <a:bodyPr/>
        <a:lstStyle/>
        <a:p>
          <a:endParaRPr lang="nl-BE"/>
        </a:p>
      </dgm:t>
    </dgm:pt>
    <dgm:pt modelId="{C3DF95FA-D18C-4A54-AFDF-BF202D8A4796}">
      <dgm:prSet phldrT="[Tekst]" custT="1"/>
      <dgm:spPr/>
      <dgm:t>
        <a:bodyPr/>
        <a:lstStyle/>
        <a:p>
          <a:r>
            <a:rPr lang="nl-BE" sz="1800"/>
            <a:t>Invoering nieuw wetgevend kader</a:t>
          </a:r>
        </a:p>
      </dgm:t>
    </dgm:pt>
    <dgm:pt modelId="{CB20ED70-F836-4BCA-8C66-D361DD789C98}" type="parTrans" cxnId="{05D9A8F9-DAF6-45D9-8E1F-30474F4E8141}">
      <dgm:prSet/>
      <dgm:spPr/>
      <dgm:t>
        <a:bodyPr/>
        <a:lstStyle/>
        <a:p>
          <a:endParaRPr lang="nl-BE"/>
        </a:p>
      </dgm:t>
    </dgm:pt>
    <dgm:pt modelId="{913E6B1C-DEF1-4631-9379-441D274C476F}" type="sibTrans" cxnId="{05D9A8F9-DAF6-45D9-8E1F-30474F4E8141}">
      <dgm:prSet/>
      <dgm:spPr/>
      <dgm:t>
        <a:bodyPr/>
        <a:lstStyle/>
        <a:p>
          <a:endParaRPr lang="nl-BE"/>
        </a:p>
      </dgm:t>
    </dgm:pt>
    <dgm:pt modelId="{6BBC975A-9220-4DFB-814A-99D03803595E}">
      <dgm:prSet phldrT="[Tekst]" custT="1"/>
      <dgm:spPr/>
      <dgm:t>
        <a:bodyPr/>
        <a:lstStyle/>
        <a:p>
          <a:r>
            <a:rPr lang="nl-BE" sz="1800"/>
            <a:t>Belangrijke technische wijzigingen</a:t>
          </a:r>
        </a:p>
      </dgm:t>
    </dgm:pt>
    <dgm:pt modelId="{A3B0947E-7342-4C0D-9F1F-7FBA43FFFAAD}" type="parTrans" cxnId="{7F202071-0F95-4B23-8A40-11937FB2C3B4}">
      <dgm:prSet/>
      <dgm:spPr/>
      <dgm:t>
        <a:bodyPr/>
        <a:lstStyle/>
        <a:p>
          <a:endParaRPr lang="nl-BE"/>
        </a:p>
      </dgm:t>
    </dgm:pt>
    <dgm:pt modelId="{E5C2A89A-473A-48A5-B844-7F6C86328EC2}" type="sibTrans" cxnId="{7F202071-0F95-4B23-8A40-11937FB2C3B4}">
      <dgm:prSet/>
      <dgm:spPr/>
      <dgm:t>
        <a:bodyPr/>
        <a:lstStyle/>
        <a:p>
          <a:endParaRPr lang="nl-BE"/>
        </a:p>
      </dgm:t>
    </dgm:pt>
    <dgm:pt modelId="{A35F726B-6FED-4C57-9B42-7AC76B1BC514}">
      <dgm:prSet phldrT="[Tekst]" custT="1"/>
      <dgm:spPr/>
      <dgm:t>
        <a:bodyPr/>
        <a:lstStyle/>
        <a:p>
          <a:r>
            <a:rPr lang="nl-BE" sz="1800"/>
            <a:t>Opname aanrekenings-</a:t>
          </a:r>
          <a:br>
            <a:rPr lang="nl-BE" sz="1800"/>
          </a:br>
          <a:r>
            <a:rPr lang="nl-BE" sz="1800"/>
            <a:t>regels in WIB 92</a:t>
          </a:r>
        </a:p>
      </dgm:t>
    </dgm:pt>
    <dgm:pt modelId="{C3C69E10-D3E3-4CC7-A325-3724165E893F}" type="parTrans" cxnId="{0966C21E-C014-4C1B-AB0A-5F15CD262838}">
      <dgm:prSet/>
      <dgm:spPr/>
      <dgm:t>
        <a:bodyPr/>
        <a:lstStyle/>
        <a:p>
          <a:endParaRPr lang="nl-BE"/>
        </a:p>
      </dgm:t>
    </dgm:pt>
    <dgm:pt modelId="{DE5907E9-3A11-469A-801F-137F6593EC17}" type="sibTrans" cxnId="{0966C21E-C014-4C1B-AB0A-5F15CD262838}">
      <dgm:prSet/>
      <dgm:spPr/>
      <dgm:t>
        <a:bodyPr/>
        <a:lstStyle/>
        <a:p>
          <a:endParaRPr lang="nl-BE"/>
        </a:p>
      </dgm:t>
    </dgm:pt>
    <dgm:pt modelId="{36D1D457-F98C-4107-95EF-AE7BE4DD33D9}">
      <dgm:prSet phldrT="[Tekst]" custT="1"/>
      <dgm:spPr/>
      <dgm:t>
        <a:bodyPr/>
        <a:lstStyle/>
        <a:p>
          <a:r>
            <a:rPr lang="nl-BE" sz="2000"/>
            <a:t>Toekomst?</a:t>
          </a:r>
        </a:p>
      </dgm:t>
    </dgm:pt>
    <dgm:pt modelId="{69B31047-EBDA-4B2A-AA66-29BDDA9B0260}" type="parTrans" cxnId="{11D16DD9-6415-4C7F-A64C-D1A92BD72143}">
      <dgm:prSet/>
      <dgm:spPr/>
      <dgm:t>
        <a:bodyPr/>
        <a:lstStyle/>
        <a:p>
          <a:endParaRPr lang="nl-BE"/>
        </a:p>
      </dgm:t>
    </dgm:pt>
    <dgm:pt modelId="{13B7FA1B-E575-4B67-8D0E-810D57E6B38F}" type="sibTrans" cxnId="{11D16DD9-6415-4C7F-A64C-D1A92BD72143}">
      <dgm:prSet/>
      <dgm:spPr/>
      <dgm:t>
        <a:bodyPr/>
        <a:lstStyle/>
        <a:p>
          <a:endParaRPr lang="nl-BE"/>
        </a:p>
      </dgm:t>
    </dgm:pt>
    <dgm:pt modelId="{16218C8A-8603-4977-987F-D9E7D4A226AF}" type="pres">
      <dgm:prSet presAssocID="{75A5E706-C884-4F0A-898A-F4D0E7976045}" presName="Name0" presStyleCnt="0">
        <dgm:presLayoutVars>
          <dgm:dir/>
          <dgm:animLvl val="lvl"/>
          <dgm:resizeHandles val="exact"/>
        </dgm:presLayoutVars>
      </dgm:prSet>
      <dgm:spPr/>
    </dgm:pt>
    <dgm:pt modelId="{F9F675C2-0FB8-4DE0-AA5D-D92244F39C05}" type="pres">
      <dgm:prSet presAssocID="{C3DF95FA-D18C-4A54-AFDF-BF202D8A4796}" presName="parTxOnly" presStyleLbl="node1" presStyleIdx="0" presStyleCnt="4">
        <dgm:presLayoutVars>
          <dgm:chMax val="0"/>
          <dgm:chPref val="0"/>
          <dgm:bulletEnabled val="1"/>
        </dgm:presLayoutVars>
      </dgm:prSet>
      <dgm:spPr/>
    </dgm:pt>
    <dgm:pt modelId="{1A899DA3-60EA-4C08-8CDF-B2B1969288AD}" type="pres">
      <dgm:prSet presAssocID="{913E6B1C-DEF1-4631-9379-441D274C476F}" presName="parTxOnlySpace" presStyleCnt="0"/>
      <dgm:spPr/>
    </dgm:pt>
    <dgm:pt modelId="{9D068832-73C5-4737-BA29-5A06D8B03CAF}" type="pres">
      <dgm:prSet presAssocID="{6BBC975A-9220-4DFB-814A-99D03803595E}" presName="parTxOnly" presStyleLbl="node1" presStyleIdx="1" presStyleCnt="4">
        <dgm:presLayoutVars>
          <dgm:chMax val="0"/>
          <dgm:chPref val="0"/>
          <dgm:bulletEnabled val="1"/>
        </dgm:presLayoutVars>
      </dgm:prSet>
      <dgm:spPr/>
    </dgm:pt>
    <dgm:pt modelId="{99793422-023F-4378-B93A-BB81C5181403}" type="pres">
      <dgm:prSet presAssocID="{E5C2A89A-473A-48A5-B844-7F6C86328EC2}" presName="parTxOnlySpace" presStyleCnt="0"/>
      <dgm:spPr/>
    </dgm:pt>
    <dgm:pt modelId="{F92A44B1-20BD-4E62-A447-A198BE61E683}" type="pres">
      <dgm:prSet presAssocID="{A35F726B-6FED-4C57-9B42-7AC76B1BC514}" presName="parTxOnly" presStyleLbl="node1" presStyleIdx="2" presStyleCnt="4">
        <dgm:presLayoutVars>
          <dgm:chMax val="0"/>
          <dgm:chPref val="0"/>
          <dgm:bulletEnabled val="1"/>
        </dgm:presLayoutVars>
      </dgm:prSet>
      <dgm:spPr/>
    </dgm:pt>
    <dgm:pt modelId="{2E5685B6-5781-4C04-A7D6-FF206459D421}" type="pres">
      <dgm:prSet presAssocID="{DE5907E9-3A11-469A-801F-137F6593EC17}" presName="parTxOnlySpace" presStyleCnt="0"/>
      <dgm:spPr/>
    </dgm:pt>
    <dgm:pt modelId="{0835BF7D-6B63-492D-9D2C-B4577142E910}" type="pres">
      <dgm:prSet presAssocID="{36D1D457-F98C-4107-95EF-AE7BE4DD33D9}" presName="parTxOnly" presStyleLbl="node1" presStyleIdx="3" presStyleCnt="4">
        <dgm:presLayoutVars>
          <dgm:chMax val="0"/>
          <dgm:chPref val="0"/>
          <dgm:bulletEnabled val="1"/>
        </dgm:presLayoutVars>
      </dgm:prSet>
      <dgm:spPr/>
    </dgm:pt>
  </dgm:ptLst>
  <dgm:cxnLst>
    <dgm:cxn modelId="{0966C21E-C014-4C1B-AB0A-5F15CD262838}" srcId="{75A5E706-C884-4F0A-898A-F4D0E7976045}" destId="{A35F726B-6FED-4C57-9B42-7AC76B1BC514}" srcOrd="2" destOrd="0" parTransId="{C3C69E10-D3E3-4CC7-A325-3724165E893F}" sibTransId="{DE5907E9-3A11-469A-801F-137F6593EC17}"/>
    <dgm:cxn modelId="{80E48628-C4B4-447B-A344-5D27F5D99916}" type="presOf" srcId="{6BBC975A-9220-4DFB-814A-99D03803595E}" destId="{9D068832-73C5-4737-BA29-5A06D8B03CAF}" srcOrd="0" destOrd="0" presId="urn:microsoft.com/office/officeart/2005/8/layout/chevron1"/>
    <dgm:cxn modelId="{7F202071-0F95-4B23-8A40-11937FB2C3B4}" srcId="{75A5E706-C884-4F0A-898A-F4D0E7976045}" destId="{6BBC975A-9220-4DFB-814A-99D03803595E}" srcOrd="1" destOrd="0" parTransId="{A3B0947E-7342-4C0D-9F1F-7FBA43FFFAAD}" sibTransId="{E5C2A89A-473A-48A5-B844-7F6C86328EC2}"/>
    <dgm:cxn modelId="{489AF058-858A-4C95-B64E-C2C2EAF5799A}" type="presOf" srcId="{C3DF95FA-D18C-4A54-AFDF-BF202D8A4796}" destId="{F9F675C2-0FB8-4DE0-AA5D-D92244F39C05}" srcOrd="0" destOrd="0" presId="urn:microsoft.com/office/officeart/2005/8/layout/chevron1"/>
    <dgm:cxn modelId="{3EF74ECA-0CD2-404A-88A1-984D3C6B91DE}" type="presOf" srcId="{36D1D457-F98C-4107-95EF-AE7BE4DD33D9}" destId="{0835BF7D-6B63-492D-9D2C-B4577142E910}" srcOrd="0" destOrd="0" presId="urn:microsoft.com/office/officeart/2005/8/layout/chevron1"/>
    <dgm:cxn modelId="{11D16DD9-6415-4C7F-A64C-D1A92BD72143}" srcId="{75A5E706-C884-4F0A-898A-F4D0E7976045}" destId="{36D1D457-F98C-4107-95EF-AE7BE4DD33D9}" srcOrd="3" destOrd="0" parTransId="{69B31047-EBDA-4B2A-AA66-29BDDA9B0260}" sibTransId="{13B7FA1B-E575-4B67-8D0E-810D57E6B38F}"/>
    <dgm:cxn modelId="{E517BFE2-4977-4A9E-9267-3EEB477B5D3C}" type="presOf" srcId="{75A5E706-C884-4F0A-898A-F4D0E7976045}" destId="{16218C8A-8603-4977-987F-D9E7D4A226AF}" srcOrd="0" destOrd="0" presId="urn:microsoft.com/office/officeart/2005/8/layout/chevron1"/>
    <dgm:cxn modelId="{A245CAF2-B0D1-4153-BE5B-4D18E730F6BB}" type="presOf" srcId="{A35F726B-6FED-4C57-9B42-7AC76B1BC514}" destId="{F92A44B1-20BD-4E62-A447-A198BE61E683}" srcOrd="0" destOrd="0" presId="urn:microsoft.com/office/officeart/2005/8/layout/chevron1"/>
    <dgm:cxn modelId="{05D9A8F9-DAF6-45D9-8E1F-30474F4E8141}" srcId="{75A5E706-C884-4F0A-898A-F4D0E7976045}" destId="{C3DF95FA-D18C-4A54-AFDF-BF202D8A4796}" srcOrd="0" destOrd="0" parTransId="{CB20ED70-F836-4BCA-8C66-D361DD789C98}" sibTransId="{913E6B1C-DEF1-4631-9379-441D274C476F}"/>
    <dgm:cxn modelId="{91E75A7C-2AF2-4E98-BDEE-749917F09A8A}" type="presParOf" srcId="{16218C8A-8603-4977-987F-D9E7D4A226AF}" destId="{F9F675C2-0FB8-4DE0-AA5D-D92244F39C05}" srcOrd="0" destOrd="0" presId="urn:microsoft.com/office/officeart/2005/8/layout/chevron1"/>
    <dgm:cxn modelId="{64360708-140A-42BF-949B-FACFD9343AA3}" type="presParOf" srcId="{16218C8A-8603-4977-987F-D9E7D4A226AF}" destId="{1A899DA3-60EA-4C08-8CDF-B2B1969288AD}" srcOrd="1" destOrd="0" presId="urn:microsoft.com/office/officeart/2005/8/layout/chevron1"/>
    <dgm:cxn modelId="{B7EE53EB-BB9C-44FD-B941-C388C7C9BB98}" type="presParOf" srcId="{16218C8A-8603-4977-987F-D9E7D4A226AF}" destId="{9D068832-73C5-4737-BA29-5A06D8B03CAF}" srcOrd="2" destOrd="0" presId="urn:microsoft.com/office/officeart/2005/8/layout/chevron1"/>
    <dgm:cxn modelId="{29B46083-BB26-4537-AA52-389F66EB6E51}" type="presParOf" srcId="{16218C8A-8603-4977-987F-D9E7D4A226AF}" destId="{99793422-023F-4378-B93A-BB81C5181403}" srcOrd="3" destOrd="0" presId="urn:microsoft.com/office/officeart/2005/8/layout/chevron1"/>
    <dgm:cxn modelId="{516F7F8F-A18A-4F6C-83EE-230BBDC979F7}" type="presParOf" srcId="{16218C8A-8603-4977-987F-D9E7D4A226AF}" destId="{F92A44B1-20BD-4E62-A447-A198BE61E683}" srcOrd="4" destOrd="0" presId="urn:microsoft.com/office/officeart/2005/8/layout/chevron1"/>
    <dgm:cxn modelId="{15D421D8-A984-4FD3-BDB3-FBDA1330D289}" type="presParOf" srcId="{16218C8A-8603-4977-987F-D9E7D4A226AF}" destId="{2E5685B6-5781-4C04-A7D6-FF206459D421}" srcOrd="5" destOrd="0" presId="urn:microsoft.com/office/officeart/2005/8/layout/chevron1"/>
    <dgm:cxn modelId="{515681EF-84C4-4DB1-A4AF-CD1BBD562F05}" type="presParOf" srcId="{16218C8A-8603-4977-987F-D9E7D4A226AF}" destId="{0835BF7D-6B63-492D-9D2C-B4577142E910}" srcOrd="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F675C2-0FB8-4DE0-AA5D-D92244F39C05}">
      <dsp:nvSpPr>
        <dsp:cNvPr id="0" name=""/>
        <dsp:cNvSpPr/>
      </dsp:nvSpPr>
      <dsp:spPr>
        <a:xfrm>
          <a:off x="5121" y="1635764"/>
          <a:ext cx="2981302" cy="1192520"/>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0013" tIns="33338" rIns="33338" bIns="33338" numCol="1" spcCol="1270" anchor="ctr" anchorCtr="0">
          <a:noAutofit/>
        </a:bodyPr>
        <a:lstStyle/>
        <a:p>
          <a:pPr marL="0" lvl="0" indent="0" algn="ctr" defTabSz="1111250">
            <a:lnSpc>
              <a:spcPct val="90000"/>
            </a:lnSpc>
            <a:spcBef>
              <a:spcPct val="0"/>
            </a:spcBef>
            <a:spcAft>
              <a:spcPct val="35000"/>
            </a:spcAft>
            <a:buNone/>
          </a:pPr>
          <a:r>
            <a:rPr lang="nl-BE" sz="2500" kern="1200"/>
            <a:t>Invoering</a:t>
          </a:r>
        </a:p>
      </dsp:txBody>
      <dsp:txXfrm>
        <a:off x="601381" y="1635764"/>
        <a:ext cx="1788782" cy="1192520"/>
      </dsp:txXfrm>
    </dsp:sp>
    <dsp:sp modelId="{9D068832-73C5-4737-BA29-5A06D8B03CAF}">
      <dsp:nvSpPr>
        <dsp:cNvPr id="0" name=""/>
        <dsp:cNvSpPr/>
      </dsp:nvSpPr>
      <dsp:spPr>
        <a:xfrm>
          <a:off x="2688293" y="1635764"/>
          <a:ext cx="2981302" cy="1192520"/>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0013" tIns="33338" rIns="33338" bIns="33338" numCol="1" spcCol="1270" anchor="ctr" anchorCtr="0">
          <a:noAutofit/>
        </a:bodyPr>
        <a:lstStyle/>
        <a:p>
          <a:pPr marL="0" lvl="0" indent="0" algn="ctr" defTabSz="1111250">
            <a:lnSpc>
              <a:spcPct val="90000"/>
            </a:lnSpc>
            <a:spcBef>
              <a:spcPct val="0"/>
            </a:spcBef>
            <a:spcAft>
              <a:spcPct val="35000"/>
            </a:spcAft>
            <a:buNone/>
          </a:pPr>
          <a:r>
            <a:rPr lang="nl-BE" sz="2500" kern="1200"/>
            <a:t>Uitbreiding</a:t>
          </a:r>
        </a:p>
      </dsp:txBody>
      <dsp:txXfrm>
        <a:off x="3284553" y="1635764"/>
        <a:ext cx="1788782" cy="1192520"/>
      </dsp:txXfrm>
    </dsp:sp>
    <dsp:sp modelId="{F92A44B1-20BD-4E62-A447-A198BE61E683}">
      <dsp:nvSpPr>
        <dsp:cNvPr id="0" name=""/>
        <dsp:cNvSpPr/>
      </dsp:nvSpPr>
      <dsp:spPr>
        <a:xfrm>
          <a:off x="5371465" y="1635764"/>
          <a:ext cx="2981302" cy="1192520"/>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0013" tIns="33338" rIns="33338" bIns="33338" numCol="1" spcCol="1270" anchor="ctr" anchorCtr="0">
          <a:noAutofit/>
        </a:bodyPr>
        <a:lstStyle/>
        <a:p>
          <a:pPr marL="0" lvl="0" indent="0" algn="ctr" defTabSz="1111250">
            <a:lnSpc>
              <a:spcPct val="90000"/>
            </a:lnSpc>
            <a:spcBef>
              <a:spcPct val="0"/>
            </a:spcBef>
            <a:spcAft>
              <a:spcPct val="35000"/>
            </a:spcAft>
            <a:buNone/>
          </a:pPr>
          <a:r>
            <a:rPr lang="nl-BE" sz="2500" kern="1200"/>
            <a:t>Nuancering</a:t>
          </a:r>
        </a:p>
      </dsp:txBody>
      <dsp:txXfrm>
        <a:off x="5967725" y="1635764"/>
        <a:ext cx="1788782" cy="1192520"/>
      </dsp:txXfrm>
    </dsp:sp>
    <dsp:sp modelId="{0835BF7D-6B63-492D-9D2C-B4577142E910}">
      <dsp:nvSpPr>
        <dsp:cNvPr id="0" name=""/>
        <dsp:cNvSpPr/>
      </dsp:nvSpPr>
      <dsp:spPr>
        <a:xfrm>
          <a:off x="8054638" y="1635764"/>
          <a:ext cx="2981302" cy="1192520"/>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0013" tIns="33338" rIns="33338" bIns="33338" numCol="1" spcCol="1270" anchor="ctr" anchorCtr="0">
          <a:noAutofit/>
        </a:bodyPr>
        <a:lstStyle/>
        <a:p>
          <a:pPr marL="0" lvl="0" indent="0" algn="ctr" defTabSz="1111250">
            <a:lnSpc>
              <a:spcPct val="90000"/>
            </a:lnSpc>
            <a:spcBef>
              <a:spcPct val="0"/>
            </a:spcBef>
            <a:spcAft>
              <a:spcPct val="35000"/>
            </a:spcAft>
            <a:buNone/>
          </a:pPr>
          <a:r>
            <a:rPr lang="nl-BE" sz="2500" kern="1200"/>
            <a:t>Afvoering?</a:t>
          </a:r>
        </a:p>
      </dsp:txBody>
      <dsp:txXfrm>
        <a:off x="8650898" y="1635764"/>
        <a:ext cx="1788782" cy="11925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F675C2-0FB8-4DE0-AA5D-D92244F39C05}">
      <dsp:nvSpPr>
        <dsp:cNvPr id="0" name=""/>
        <dsp:cNvSpPr/>
      </dsp:nvSpPr>
      <dsp:spPr>
        <a:xfrm>
          <a:off x="5121" y="978590"/>
          <a:ext cx="2981302" cy="1192520"/>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nl-BE" sz="1800" kern="1200"/>
            <a:t>Invoering nieuw wetgevend kader</a:t>
          </a:r>
        </a:p>
      </dsp:txBody>
      <dsp:txXfrm>
        <a:off x="601381" y="978590"/>
        <a:ext cx="1788782" cy="1192520"/>
      </dsp:txXfrm>
    </dsp:sp>
    <dsp:sp modelId="{9D068832-73C5-4737-BA29-5A06D8B03CAF}">
      <dsp:nvSpPr>
        <dsp:cNvPr id="0" name=""/>
        <dsp:cNvSpPr/>
      </dsp:nvSpPr>
      <dsp:spPr>
        <a:xfrm>
          <a:off x="2688293" y="978590"/>
          <a:ext cx="2981302" cy="1192520"/>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nl-BE" sz="1800" kern="1200"/>
            <a:t>Belangrijke technische wijzigingen</a:t>
          </a:r>
        </a:p>
      </dsp:txBody>
      <dsp:txXfrm>
        <a:off x="3284553" y="978590"/>
        <a:ext cx="1788782" cy="1192520"/>
      </dsp:txXfrm>
    </dsp:sp>
    <dsp:sp modelId="{F92A44B1-20BD-4E62-A447-A198BE61E683}">
      <dsp:nvSpPr>
        <dsp:cNvPr id="0" name=""/>
        <dsp:cNvSpPr/>
      </dsp:nvSpPr>
      <dsp:spPr>
        <a:xfrm>
          <a:off x="5371465" y="978590"/>
          <a:ext cx="2981302" cy="1192520"/>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marL="0" lvl="0" indent="0" algn="ctr" defTabSz="800100">
            <a:lnSpc>
              <a:spcPct val="90000"/>
            </a:lnSpc>
            <a:spcBef>
              <a:spcPct val="0"/>
            </a:spcBef>
            <a:spcAft>
              <a:spcPct val="35000"/>
            </a:spcAft>
            <a:buNone/>
          </a:pPr>
          <a:r>
            <a:rPr lang="nl-BE" sz="1800" kern="1200"/>
            <a:t>Opname aanrekenings-</a:t>
          </a:r>
          <a:br>
            <a:rPr lang="nl-BE" sz="1800" kern="1200"/>
          </a:br>
          <a:r>
            <a:rPr lang="nl-BE" sz="1800" kern="1200"/>
            <a:t>regels in WIB 92</a:t>
          </a:r>
        </a:p>
      </dsp:txBody>
      <dsp:txXfrm>
        <a:off x="5967725" y="978590"/>
        <a:ext cx="1788782" cy="1192520"/>
      </dsp:txXfrm>
    </dsp:sp>
    <dsp:sp modelId="{0835BF7D-6B63-492D-9D2C-B4577142E910}">
      <dsp:nvSpPr>
        <dsp:cNvPr id="0" name=""/>
        <dsp:cNvSpPr/>
      </dsp:nvSpPr>
      <dsp:spPr>
        <a:xfrm>
          <a:off x="8054638" y="978590"/>
          <a:ext cx="2981302" cy="1192520"/>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marL="0" lvl="0" indent="0" algn="ctr" defTabSz="889000">
            <a:lnSpc>
              <a:spcPct val="90000"/>
            </a:lnSpc>
            <a:spcBef>
              <a:spcPct val="0"/>
            </a:spcBef>
            <a:spcAft>
              <a:spcPct val="35000"/>
            </a:spcAft>
            <a:buNone/>
          </a:pPr>
          <a:r>
            <a:rPr lang="nl-BE" sz="2000" kern="1200"/>
            <a:t>Toekomst?</a:t>
          </a:r>
        </a:p>
      </dsp:txBody>
      <dsp:txXfrm>
        <a:off x="8650898" y="978590"/>
        <a:ext cx="1788782" cy="1192520"/>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F591CCF-F6FD-734B-854A-5BC033593B1E}" type="datetimeFigureOut">
              <a:rPr lang="nl-NL" smtClean="0"/>
              <a:t>4-7-2024</a:t>
            </a:fld>
            <a:endParaRPr lang="nl-NL"/>
          </a:p>
        </p:txBody>
      </p:sp>
      <p:sp>
        <p:nvSpPr>
          <p:cNvPr id="4" name="Tijdelijke aanduiding voor voetteks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152A6D4-CD3D-5148-8B70-A84796F20135}" type="slidenum">
              <a:rPr lang="nl-NL" smtClean="0"/>
              <a:t>‹#›</a:t>
            </a:fld>
            <a:endParaRPr lang="nl-NL"/>
          </a:p>
        </p:txBody>
      </p:sp>
    </p:spTree>
    <p:extLst>
      <p:ext uri="{BB962C8B-B14F-4D97-AF65-F5344CB8AC3E}">
        <p14:creationId xmlns:p14="http://schemas.microsoft.com/office/powerpoint/2010/main" val="4589163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3C66214-DB21-4647-B5DA-0D17CA592867}" type="datetimeFigureOut">
              <a:rPr lang="nl-NL" smtClean="0"/>
              <a:t>4-7-2024</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54E32A-327F-AF4B-8E1F-209FBF93D26D}" type="slidenum">
              <a:rPr lang="nl-NL" smtClean="0"/>
              <a:t>‹#›</a:t>
            </a:fld>
            <a:endParaRPr lang="nl-NL"/>
          </a:p>
        </p:txBody>
      </p:sp>
    </p:spTree>
    <p:extLst>
      <p:ext uri="{BB962C8B-B14F-4D97-AF65-F5344CB8AC3E}">
        <p14:creationId xmlns:p14="http://schemas.microsoft.com/office/powerpoint/2010/main" val="14640467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panose="020B0604020202020204" pitchFamily="34" charset="0"/>
              <a:buChar char="•"/>
            </a:pPr>
            <a:endParaRPr lang="nl-BE"/>
          </a:p>
        </p:txBody>
      </p:sp>
      <p:sp>
        <p:nvSpPr>
          <p:cNvPr id="4" name="Tijdelijke aanduiding voor dianummer 3"/>
          <p:cNvSpPr>
            <a:spLocks noGrp="1"/>
          </p:cNvSpPr>
          <p:nvPr>
            <p:ph type="sldNum" sz="quarter" idx="5"/>
          </p:nvPr>
        </p:nvSpPr>
        <p:spPr/>
        <p:txBody>
          <a:bodyPr/>
          <a:lstStyle/>
          <a:p>
            <a:fld id="{8954E32A-327F-AF4B-8E1F-209FBF93D26D}" type="slidenum">
              <a:rPr lang="nl-NL" smtClean="0"/>
              <a:t>7</a:t>
            </a:fld>
            <a:endParaRPr lang="nl-NL"/>
          </a:p>
        </p:txBody>
      </p:sp>
    </p:spTree>
    <p:extLst>
      <p:ext uri="{BB962C8B-B14F-4D97-AF65-F5344CB8AC3E}">
        <p14:creationId xmlns:p14="http://schemas.microsoft.com/office/powerpoint/2010/main" val="26588805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76F6EB55-D046-4316-A421-6DEA4C9E91D3}" type="slidenum">
              <a:rPr lang="nl-NL" smtClean="0"/>
              <a:t>30</a:t>
            </a:fld>
            <a:endParaRPr lang="nl-NL"/>
          </a:p>
        </p:txBody>
      </p:sp>
    </p:spTree>
    <p:extLst>
      <p:ext uri="{BB962C8B-B14F-4D97-AF65-F5344CB8AC3E}">
        <p14:creationId xmlns:p14="http://schemas.microsoft.com/office/powerpoint/2010/main" val="4609075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BE">
              <a:sym typeface="Wingdings" panose="05000000000000000000" pitchFamily="2" charset="2"/>
            </a:endParaRPr>
          </a:p>
        </p:txBody>
      </p:sp>
      <p:sp>
        <p:nvSpPr>
          <p:cNvPr id="4" name="Tijdelijke aanduiding voor dianummer 3"/>
          <p:cNvSpPr>
            <a:spLocks noGrp="1"/>
          </p:cNvSpPr>
          <p:nvPr>
            <p:ph type="sldNum" sz="quarter" idx="10"/>
          </p:nvPr>
        </p:nvSpPr>
        <p:spPr/>
        <p:txBody>
          <a:bodyPr/>
          <a:lstStyle/>
          <a:p>
            <a:fld id="{76F6EB55-D046-4316-A421-6DEA4C9E91D3}" type="slidenum">
              <a:rPr lang="nl-NL" smtClean="0"/>
              <a:t>31</a:t>
            </a:fld>
            <a:endParaRPr lang="nl-NL"/>
          </a:p>
        </p:txBody>
      </p:sp>
    </p:spTree>
    <p:extLst>
      <p:ext uri="{BB962C8B-B14F-4D97-AF65-F5344CB8AC3E}">
        <p14:creationId xmlns:p14="http://schemas.microsoft.com/office/powerpoint/2010/main" val="12717054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BE">
              <a:sym typeface="Wingdings" panose="05000000000000000000" pitchFamily="2" charset="2"/>
            </a:endParaRPr>
          </a:p>
        </p:txBody>
      </p:sp>
      <p:sp>
        <p:nvSpPr>
          <p:cNvPr id="4" name="Tijdelijke aanduiding voor dianummer 3"/>
          <p:cNvSpPr>
            <a:spLocks noGrp="1"/>
          </p:cNvSpPr>
          <p:nvPr>
            <p:ph type="sldNum" sz="quarter" idx="10"/>
          </p:nvPr>
        </p:nvSpPr>
        <p:spPr/>
        <p:txBody>
          <a:bodyPr/>
          <a:lstStyle/>
          <a:p>
            <a:fld id="{76F6EB55-D046-4316-A421-6DEA4C9E91D3}" type="slidenum">
              <a:rPr lang="nl-NL" smtClean="0"/>
              <a:t>32</a:t>
            </a:fld>
            <a:endParaRPr lang="nl-NL"/>
          </a:p>
        </p:txBody>
      </p:sp>
    </p:spTree>
    <p:extLst>
      <p:ext uri="{BB962C8B-B14F-4D97-AF65-F5344CB8AC3E}">
        <p14:creationId xmlns:p14="http://schemas.microsoft.com/office/powerpoint/2010/main" val="25541713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76F6EB55-D046-4316-A421-6DEA4C9E91D3}" type="slidenum">
              <a:rPr lang="nl-NL" smtClean="0"/>
              <a:t>33</a:t>
            </a:fld>
            <a:endParaRPr lang="nl-NL"/>
          </a:p>
        </p:txBody>
      </p:sp>
    </p:spTree>
    <p:extLst>
      <p:ext uri="{BB962C8B-B14F-4D97-AF65-F5344CB8AC3E}">
        <p14:creationId xmlns:p14="http://schemas.microsoft.com/office/powerpoint/2010/main" val="33142681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76F6EB55-D046-4316-A421-6DEA4C9E91D3}" type="slidenum">
              <a:rPr lang="nl-NL" smtClean="0"/>
              <a:t>34</a:t>
            </a:fld>
            <a:endParaRPr lang="nl-NL"/>
          </a:p>
        </p:txBody>
      </p:sp>
    </p:spTree>
    <p:extLst>
      <p:ext uri="{BB962C8B-B14F-4D97-AF65-F5344CB8AC3E}">
        <p14:creationId xmlns:p14="http://schemas.microsoft.com/office/powerpoint/2010/main" val="24368881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76F6EB55-D046-4316-A421-6DEA4C9E91D3}" type="slidenum">
              <a:rPr lang="nl-NL" smtClean="0"/>
              <a:t>35</a:t>
            </a:fld>
            <a:endParaRPr lang="nl-NL"/>
          </a:p>
        </p:txBody>
      </p:sp>
    </p:spTree>
    <p:extLst>
      <p:ext uri="{BB962C8B-B14F-4D97-AF65-F5344CB8AC3E}">
        <p14:creationId xmlns:p14="http://schemas.microsoft.com/office/powerpoint/2010/main" val="33175239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76F6EB55-D046-4316-A421-6DEA4C9E91D3}" type="slidenum">
              <a:rPr lang="nl-NL" smtClean="0"/>
              <a:t>36</a:t>
            </a:fld>
            <a:endParaRPr lang="nl-NL"/>
          </a:p>
        </p:txBody>
      </p:sp>
    </p:spTree>
    <p:extLst>
      <p:ext uri="{BB962C8B-B14F-4D97-AF65-F5344CB8AC3E}">
        <p14:creationId xmlns:p14="http://schemas.microsoft.com/office/powerpoint/2010/main" val="11169058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76F6EB55-D046-4316-A421-6DEA4C9E91D3}" type="slidenum">
              <a:rPr lang="nl-NL" smtClean="0"/>
              <a:t>37</a:t>
            </a:fld>
            <a:endParaRPr lang="nl-NL"/>
          </a:p>
        </p:txBody>
      </p:sp>
    </p:spTree>
    <p:extLst>
      <p:ext uri="{BB962C8B-B14F-4D97-AF65-F5344CB8AC3E}">
        <p14:creationId xmlns:p14="http://schemas.microsoft.com/office/powerpoint/2010/main" val="21817850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76F6EB55-D046-4316-A421-6DEA4C9E91D3}" type="slidenum">
              <a:rPr lang="nl-NL" smtClean="0"/>
              <a:t>38</a:t>
            </a:fld>
            <a:endParaRPr lang="nl-NL"/>
          </a:p>
        </p:txBody>
      </p:sp>
    </p:spTree>
    <p:extLst>
      <p:ext uri="{BB962C8B-B14F-4D97-AF65-F5344CB8AC3E}">
        <p14:creationId xmlns:p14="http://schemas.microsoft.com/office/powerpoint/2010/main" val="14624212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76F6EB55-D046-4316-A421-6DEA4C9E91D3}" type="slidenum">
              <a:rPr lang="nl-NL" smtClean="0"/>
              <a:t>39</a:t>
            </a:fld>
            <a:endParaRPr lang="nl-NL"/>
          </a:p>
        </p:txBody>
      </p:sp>
    </p:spTree>
    <p:extLst>
      <p:ext uri="{BB962C8B-B14F-4D97-AF65-F5344CB8AC3E}">
        <p14:creationId xmlns:p14="http://schemas.microsoft.com/office/powerpoint/2010/main" val="22815566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8954E32A-327F-AF4B-8E1F-209FBF93D26D}" type="slidenum">
              <a:rPr lang="nl-NL" smtClean="0"/>
              <a:t>8</a:t>
            </a:fld>
            <a:endParaRPr lang="nl-NL"/>
          </a:p>
        </p:txBody>
      </p:sp>
    </p:spTree>
    <p:extLst>
      <p:ext uri="{BB962C8B-B14F-4D97-AF65-F5344CB8AC3E}">
        <p14:creationId xmlns:p14="http://schemas.microsoft.com/office/powerpoint/2010/main" val="42895373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76F6EB55-D046-4316-A421-6DEA4C9E91D3}" type="slidenum">
              <a:rPr lang="nl-NL" smtClean="0"/>
              <a:t>40</a:t>
            </a:fld>
            <a:endParaRPr lang="nl-NL"/>
          </a:p>
        </p:txBody>
      </p:sp>
    </p:spTree>
    <p:extLst>
      <p:ext uri="{BB962C8B-B14F-4D97-AF65-F5344CB8AC3E}">
        <p14:creationId xmlns:p14="http://schemas.microsoft.com/office/powerpoint/2010/main" val="12224193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8954E32A-327F-AF4B-8E1F-209FBF93D26D}" type="slidenum">
              <a:rPr lang="nl-NL" smtClean="0"/>
              <a:t>21</a:t>
            </a:fld>
            <a:endParaRPr lang="nl-NL"/>
          </a:p>
        </p:txBody>
      </p:sp>
    </p:spTree>
    <p:extLst>
      <p:ext uri="{BB962C8B-B14F-4D97-AF65-F5344CB8AC3E}">
        <p14:creationId xmlns:p14="http://schemas.microsoft.com/office/powerpoint/2010/main" val="35562803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954E32A-327F-AF4B-8E1F-209FBF93D26D}" type="slidenum">
              <a:rPr lang="nl-NL" smtClean="0"/>
              <a:t>22</a:t>
            </a:fld>
            <a:endParaRPr lang="nl-NL"/>
          </a:p>
        </p:txBody>
      </p:sp>
    </p:spTree>
    <p:extLst>
      <p:ext uri="{BB962C8B-B14F-4D97-AF65-F5344CB8AC3E}">
        <p14:creationId xmlns:p14="http://schemas.microsoft.com/office/powerpoint/2010/main" val="37733398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BE" dirty="0"/>
          </a:p>
        </p:txBody>
      </p:sp>
      <p:sp>
        <p:nvSpPr>
          <p:cNvPr id="4" name="Tijdelijke aanduiding voor dianummer 3"/>
          <p:cNvSpPr>
            <a:spLocks noGrp="1"/>
          </p:cNvSpPr>
          <p:nvPr>
            <p:ph type="sldNum" sz="quarter" idx="10"/>
          </p:nvPr>
        </p:nvSpPr>
        <p:spPr/>
        <p:txBody>
          <a:bodyPr/>
          <a:lstStyle/>
          <a:p>
            <a:fld id="{76F6EB55-D046-4316-A421-6DEA4C9E91D3}" type="slidenum">
              <a:rPr lang="nl-NL" smtClean="0"/>
              <a:t>25</a:t>
            </a:fld>
            <a:endParaRPr lang="nl-NL"/>
          </a:p>
        </p:txBody>
      </p:sp>
    </p:spTree>
    <p:extLst>
      <p:ext uri="{BB962C8B-B14F-4D97-AF65-F5344CB8AC3E}">
        <p14:creationId xmlns:p14="http://schemas.microsoft.com/office/powerpoint/2010/main" val="37699070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76F6EB55-D046-4316-A421-6DEA4C9E91D3}" type="slidenum">
              <a:rPr lang="nl-NL" smtClean="0"/>
              <a:t>26</a:t>
            </a:fld>
            <a:endParaRPr lang="nl-NL"/>
          </a:p>
        </p:txBody>
      </p:sp>
    </p:spTree>
    <p:extLst>
      <p:ext uri="{BB962C8B-B14F-4D97-AF65-F5344CB8AC3E}">
        <p14:creationId xmlns:p14="http://schemas.microsoft.com/office/powerpoint/2010/main" val="42621668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dirty="0"/>
          </a:p>
        </p:txBody>
      </p:sp>
      <p:sp>
        <p:nvSpPr>
          <p:cNvPr id="4" name="Tijdelijke aanduiding voor dianummer 3"/>
          <p:cNvSpPr>
            <a:spLocks noGrp="1"/>
          </p:cNvSpPr>
          <p:nvPr>
            <p:ph type="sldNum" sz="quarter" idx="10"/>
          </p:nvPr>
        </p:nvSpPr>
        <p:spPr/>
        <p:txBody>
          <a:bodyPr/>
          <a:lstStyle/>
          <a:p>
            <a:fld id="{76F6EB55-D046-4316-A421-6DEA4C9E91D3}" type="slidenum">
              <a:rPr lang="nl-NL" smtClean="0"/>
              <a:t>27</a:t>
            </a:fld>
            <a:endParaRPr lang="nl-NL"/>
          </a:p>
        </p:txBody>
      </p:sp>
    </p:spTree>
    <p:extLst>
      <p:ext uri="{BB962C8B-B14F-4D97-AF65-F5344CB8AC3E}">
        <p14:creationId xmlns:p14="http://schemas.microsoft.com/office/powerpoint/2010/main" val="40536015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76F6EB55-D046-4316-A421-6DEA4C9E91D3}" type="slidenum">
              <a:rPr lang="nl-NL" smtClean="0"/>
              <a:t>28</a:t>
            </a:fld>
            <a:endParaRPr lang="nl-NL"/>
          </a:p>
        </p:txBody>
      </p:sp>
    </p:spTree>
    <p:extLst>
      <p:ext uri="{BB962C8B-B14F-4D97-AF65-F5344CB8AC3E}">
        <p14:creationId xmlns:p14="http://schemas.microsoft.com/office/powerpoint/2010/main" val="8770700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10"/>
          </p:nvPr>
        </p:nvSpPr>
        <p:spPr/>
        <p:txBody>
          <a:bodyPr/>
          <a:lstStyle/>
          <a:p>
            <a:fld id="{76F6EB55-D046-4316-A421-6DEA4C9E91D3}" type="slidenum">
              <a:rPr lang="nl-NL" smtClean="0"/>
              <a:t>29</a:t>
            </a:fld>
            <a:endParaRPr lang="nl-NL"/>
          </a:p>
        </p:txBody>
      </p:sp>
    </p:spTree>
    <p:extLst>
      <p:ext uri="{BB962C8B-B14F-4D97-AF65-F5344CB8AC3E}">
        <p14:creationId xmlns:p14="http://schemas.microsoft.com/office/powerpoint/2010/main" val="8486869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p:spTree>
      <p:nvGrpSpPr>
        <p:cNvPr id="1" name=""/>
        <p:cNvGrpSpPr/>
        <p:nvPr/>
      </p:nvGrpSpPr>
      <p:grpSpPr>
        <a:xfrm>
          <a:off x="0" y="0"/>
          <a:ext cx="0" cy="0"/>
          <a:chOff x="0" y="0"/>
          <a:chExt cx="0" cy="0"/>
        </a:xfrm>
      </p:grpSpPr>
      <p:sp>
        <p:nvSpPr>
          <p:cNvPr id="7" name="Rechthoek 6"/>
          <p:cNvSpPr/>
          <p:nvPr userDrawn="1"/>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sp>
        <p:nvSpPr>
          <p:cNvPr id="10" name="Rechthoek 9"/>
          <p:cNvSpPr/>
          <p:nvPr userDrawn="1"/>
        </p:nvSpPr>
        <p:spPr>
          <a:xfrm>
            <a:off x="0" y="648000"/>
            <a:ext cx="12193200" cy="621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sp>
        <p:nvSpPr>
          <p:cNvPr id="8" name="Rechthoek 7"/>
          <p:cNvSpPr/>
          <p:nvPr userDrawn="1"/>
        </p:nvSpPr>
        <p:spPr>
          <a:xfrm>
            <a:off x="0" y="647998"/>
            <a:ext cx="12193200" cy="4456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pic>
        <p:nvPicPr>
          <p:cNvPr id="9" name="Afbeelding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0000" y="360000"/>
            <a:ext cx="2018135" cy="720000"/>
          </a:xfrm>
          <a:prstGeom prst="rect">
            <a:avLst/>
          </a:prstGeom>
        </p:spPr>
      </p:pic>
      <p:sp>
        <p:nvSpPr>
          <p:cNvPr id="2" name="Titel 1"/>
          <p:cNvSpPr>
            <a:spLocks noGrp="1"/>
          </p:cNvSpPr>
          <p:nvPr>
            <p:ph type="ctrTitle"/>
          </p:nvPr>
        </p:nvSpPr>
        <p:spPr>
          <a:xfrm>
            <a:off x="575999" y="1080000"/>
            <a:ext cx="6096524" cy="4024798"/>
          </a:xfrm>
        </p:spPr>
        <p:txBody>
          <a:bodyPr anchor="ctr" anchorCtr="0">
            <a:normAutofit/>
          </a:bodyPr>
          <a:lstStyle>
            <a:lvl1pPr algn="l">
              <a:defRPr sz="4000" baseline="0">
                <a:solidFill>
                  <a:schemeClr val="bg1"/>
                </a:solidFill>
              </a:defRPr>
            </a:lvl1pPr>
          </a:lstStyle>
          <a:p>
            <a:r>
              <a:rPr lang="en-US"/>
              <a:t>Click to edit Master title style</a:t>
            </a:r>
            <a:endParaRPr lang="nl-NL"/>
          </a:p>
        </p:txBody>
      </p:sp>
      <p:sp>
        <p:nvSpPr>
          <p:cNvPr id="3" name="Ondertitel 2"/>
          <p:cNvSpPr>
            <a:spLocks noGrp="1"/>
          </p:cNvSpPr>
          <p:nvPr>
            <p:ph type="subTitle" idx="1"/>
          </p:nvPr>
        </p:nvSpPr>
        <p:spPr>
          <a:xfrm>
            <a:off x="575999" y="5392801"/>
            <a:ext cx="6096524" cy="730188"/>
          </a:xfrm>
        </p:spPr>
        <p:txBody>
          <a:bodyPr lIns="0" tIns="0" rIns="0" bIns="0"/>
          <a:lstStyle>
            <a:lvl1pPr marL="0" indent="0" algn="l">
              <a:buNone/>
              <a:defRPr sz="2400"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nl-NL"/>
          </a:p>
        </p:txBody>
      </p:sp>
      <p:sp>
        <p:nvSpPr>
          <p:cNvPr id="5" name="Picture Placeholder 4"/>
          <p:cNvSpPr>
            <a:spLocks noGrp="1"/>
          </p:cNvSpPr>
          <p:nvPr>
            <p:ph type="pic" sz="quarter" idx="10"/>
          </p:nvPr>
        </p:nvSpPr>
        <p:spPr>
          <a:xfrm>
            <a:off x="7248525" y="1654175"/>
            <a:ext cx="4368673" cy="4468813"/>
          </a:xfrm>
        </p:spPr>
        <p:txBody>
          <a:bodyPr/>
          <a:lstStyle/>
          <a:p>
            <a:r>
              <a:rPr lang="en-US"/>
              <a:t>Click icon to add picture</a:t>
            </a:r>
            <a:endParaRPr lang="nl-NL"/>
          </a:p>
        </p:txBody>
      </p:sp>
    </p:spTree>
    <p:extLst>
      <p:ext uri="{BB962C8B-B14F-4D97-AF65-F5344CB8AC3E}">
        <p14:creationId xmlns:p14="http://schemas.microsoft.com/office/powerpoint/2010/main" val="1128617704"/>
      </p:ext>
    </p:extLst>
  </p:cSld>
  <p:clrMapOvr>
    <a:masterClrMapping/>
  </p:clrMapOvr>
  <p:extLst>
    <p:ext uri="{DCECCB84-F9BA-43D5-87BE-67443E8EF086}">
      <p15:sldGuideLst xmlns:p15="http://schemas.microsoft.com/office/powerpoint/2012/main">
        <p15:guide id="1" orient="horz" pos="1026">
          <p15:clr>
            <a:srgbClr val="FBAE40"/>
          </p15:clr>
        </p15:guide>
        <p15:guide id="2" pos="4203">
          <p15:clr>
            <a:srgbClr val="FBAE40"/>
          </p15:clr>
        </p15:guide>
        <p15:guide id="3" orient="horz" pos="3974">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el en inhoud">
    <p:spTree>
      <p:nvGrpSpPr>
        <p:cNvPr id="1" name=""/>
        <p:cNvGrpSpPr/>
        <p:nvPr/>
      </p:nvGrpSpPr>
      <p:grpSpPr>
        <a:xfrm>
          <a:off x="0" y="0"/>
          <a:ext cx="0" cy="0"/>
          <a:chOff x="0" y="0"/>
          <a:chExt cx="0" cy="0"/>
        </a:xfrm>
      </p:grpSpPr>
      <p:sp>
        <p:nvSpPr>
          <p:cNvPr id="11" name="Date Placeholder 10"/>
          <p:cNvSpPr>
            <a:spLocks noGrp="1"/>
          </p:cNvSpPr>
          <p:nvPr>
            <p:ph type="dt" sz="half" idx="10"/>
          </p:nvPr>
        </p:nvSpPr>
        <p:spPr/>
        <p:txBody>
          <a:bodyPr/>
          <a:lstStyle/>
          <a:p>
            <a:fld id="{E939E17C-29D0-450B-BE54-A5281E7D9BD7}" type="datetime1">
              <a:rPr lang="nl-BE" smtClean="0"/>
              <a:t>4/07/2024</a:t>
            </a:fld>
            <a:endParaRPr lang="nl-NL"/>
          </a:p>
        </p:txBody>
      </p:sp>
      <p:sp>
        <p:nvSpPr>
          <p:cNvPr id="12" name="Footer Placeholder 11"/>
          <p:cNvSpPr>
            <a:spLocks noGrp="1"/>
          </p:cNvSpPr>
          <p:nvPr>
            <p:ph type="ftr" sz="quarter" idx="11"/>
          </p:nvPr>
        </p:nvSpPr>
        <p:spPr/>
        <p:txBody>
          <a:bodyPr/>
          <a:lstStyle/>
          <a:p>
            <a:r>
              <a:rPr lang="nl-NL"/>
              <a:t>Instituut voor Fiscaal Recht</a:t>
            </a:r>
          </a:p>
        </p:txBody>
      </p:sp>
      <p:sp>
        <p:nvSpPr>
          <p:cNvPr id="13" name="Slide Number Placeholder 12"/>
          <p:cNvSpPr>
            <a:spLocks noGrp="1"/>
          </p:cNvSpPr>
          <p:nvPr>
            <p:ph type="sldNum" sz="quarter" idx="12"/>
          </p:nvPr>
        </p:nvSpPr>
        <p:spPr/>
        <p:txBody>
          <a:bodyPr/>
          <a:lstStyle/>
          <a:p>
            <a:fld id="{0A297500-7527-634B-90F4-69D0994C32B4}" type="slidenum">
              <a:rPr lang="nl-NL" smtClean="0"/>
              <a:pPr/>
              <a:t>‹#›</a:t>
            </a:fld>
            <a:endParaRPr lang="nl-NL"/>
          </a:p>
        </p:txBody>
      </p:sp>
      <p:sp>
        <p:nvSpPr>
          <p:cNvPr id="3" name="Content Placeholder 2"/>
          <p:cNvSpPr>
            <a:spLocks noGrp="1"/>
          </p:cNvSpPr>
          <p:nvPr>
            <p:ph sz="quarter" idx="13"/>
          </p:nvPr>
        </p:nvSpPr>
        <p:spPr>
          <a:xfrm>
            <a:off x="768351" y="1655999"/>
            <a:ext cx="10655300" cy="43923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2" name="Title 1"/>
          <p:cNvSpPr>
            <a:spLocks noGrp="1"/>
          </p:cNvSpPr>
          <p:nvPr>
            <p:ph type="title"/>
          </p:nvPr>
        </p:nvSpPr>
        <p:spPr/>
        <p:txBody>
          <a:bodyPr/>
          <a:lstStyle/>
          <a:p>
            <a:r>
              <a:rPr lang="en-US"/>
              <a:t>Click to edit Master title style</a:t>
            </a:r>
            <a:endParaRPr lang="nl-NL"/>
          </a:p>
        </p:txBody>
      </p:sp>
    </p:spTree>
    <p:extLst>
      <p:ext uri="{BB962C8B-B14F-4D97-AF65-F5344CB8AC3E}">
        <p14:creationId xmlns:p14="http://schemas.microsoft.com/office/powerpoint/2010/main" val="1673694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dia">
    <p:spTree>
      <p:nvGrpSpPr>
        <p:cNvPr id="1" name=""/>
        <p:cNvGrpSpPr/>
        <p:nvPr/>
      </p:nvGrpSpPr>
      <p:grpSpPr>
        <a:xfrm>
          <a:off x="0" y="0"/>
          <a:ext cx="0" cy="0"/>
          <a:chOff x="0" y="0"/>
          <a:chExt cx="0" cy="0"/>
        </a:xfrm>
      </p:grpSpPr>
      <p:sp>
        <p:nvSpPr>
          <p:cNvPr id="7" name="Rechthoek 6"/>
          <p:cNvSpPr/>
          <p:nvPr/>
        </p:nvSpPr>
        <p:spPr>
          <a:xfrm>
            <a:off x="0" y="0"/>
            <a:ext cx="12193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sp>
        <p:nvSpPr>
          <p:cNvPr id="8" name="Rechthoek 7"/>
          <p:cNvSpPr/>
          <p:nvPr/>
        </p:nvSpPr>
        <p:spPr>
          <a:xfrm>
            <a:off x="0" y="647998"/>
            <a:ext cx="12193200" cy="6210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pic>
        <p:nvPicPr>
          <p:cNvPr id="9" name="Afbeelding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0000" y="360000"/>
            <a:ext cx="2018135" cy="7200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43791" y="1350253"/>
            <a:ext cx="4648209" cy="5507747"/>
          </a:xfrm>
          <a:prstGeom prst="rect">
            <a:avLst/>
          </a:prstGeom>
        </p:spPr>
      </p:pic>
      <p:sp>
        <p:nvSpPr>
          <p:cNvPr id="12" name="Ondertitel 2"/>
          <p:cNvSpPr>
            <a:spLocks noGrp="1"/>
          </p:cNvSpPr>
          <p:nvPr>
            <p:ph type="subTitle" idx="1"/>
          </p:nvPr>
        </p:nvSpPr>
        <p:spPr>
          <a:xfrm>
            <a:off x="576003" y="4359604"/>
            <a:ext cx="8333999" cy="1655999"/>
          </a:xfrm>
        </p:spPr>
        <p:txBody>
          <a:bodyPr lIns="0" tIns="0" rIns="0" bIns="0"/>
          <a:lstStyle>
            <a:lvl1pPr marL="0" indent="0" algn="l">
              <a:buNone/>
              <a:defRPr sz="2400" baseline="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nl-NL"/>
              <a:t>Klik om de ondertitelstijl van het model te bewerken</a:t>
            </a:r>
          </a:p>
        </p:txBody>
      </p:sp>
      <p:sp>
        <p:nvSpPr>
          <p:cNvPr id="3" name="Title 2"/>
          <p:cNvSpPr>
            <a:spLocks noGrp="1"/>
          </p:cNvSpPr>
          <p:nvPr>
            <p:ph type="title"/>
          </p:nvPr>
        </p:nvSpPr>
        <p:spPr>
          <a:xfrm>
            <a:off x="576000" y="1800000"/>
            <a:ext cx="8334000" cy="2386800"/>
          </a:xfrm>
        </p:spPr>
        <p:txBody>
          <a:bodyPr>
            <a:normAutofit/>
          </a:bodyPr>
          <a:lstStyle>
            <a:lvl1pPr>
              <a:defRPr sz="4000">
                <a:solidFill>
                  <a:schemeClr val="bg1"/>
                </a:solidFill>
              </a:defRPr>
            </a:lvl1pPr>
          </a:lstStyle>
          <a:p>
            <a:r>
              <a:rPr lang="nl-NL"/>
              <a:t>Klik om de stijl te bewerken</a:t>
            </a:r>
          </a:p>
        </p:txBody>
      </p:sp>
    </p:spTree>
    <p:extLst>
      <p:ext uri="{BB962C8B-B14F-4D97-AF65-F5344CB8AC3E}">
        <p14:creationId xmlns:p14="http://schemas.microsoft.com/office/powerpoint/2010/main" val="33203803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ectiekop">
    <p:spTree>
      <p:nvGrpSpPr>
        <p:cNvPr id="1" name=""/>
        <p:cNvGrpSpPr/>
        <p:nvPr/>
      </p:nvGrpSpPr>
      <p:grpSpPr>
        <a:xfrm>
          <a:off x="0" y="0"/>
          <a:ext cx="0" cy="0"/>
          <a:chOff x="0" y="0"/>
          <a:chExt cx="0" cy="0"/>
        </a:xfrm>
      </p:grpSpPr>
      <p:sp>
        <p:nvSpPr>
          <p:cNvPr id="7" name="Rechthoek 6"/>
          <p:cNvSpPr/>
          <p:nvPr/>
        </p:nvSpPr>
        <p:spPr>
          <a:xfrm>
            <a:off x="0" y="0"/>
            <a:ext cx="12193200" cy="62075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sp>
        <p:nvSpPr>
          <p:cNvPr id="4" name="Tijdelijke aanduiding voor datum 3"/>
          <p:cNvSpPr>
            <a:spLocks noGrp="1"/>
          </p:cNvSpPr>
          <p:nvPr>
            <p:ph type="dt" sz="half" idx="10"/>
          </p:nvPr>
        </p:nvSpPr>
        <p:spPr/>
        <p:txBody>
          <a:bodyPr/>
          <a:lstStyle/>
          <a:p>
            <a:fld id="{0618D139-8F8B-4C22-A8F5-B34067D98E9D}" type="datetime1">
              <a:rPr lang="nl-BE" smtClean="0"/>
              <a:t>4/07/2024</a:t>
            </a:fld>
            <a:endParaRPr lang="nl-NL"/>
          </a:p>
        </p:txBody>
      </p:sp>
      <p:sp>
        <p:nvSpPr>
          <p:cNvPr id="5" name="Tijdelijke aanduiding voor voettekst 4"/>
          <p:cNvSpPr>
            <a:spLocks noGrp="1"/>
          </p:cNvSpPr>
          <p:nvPr>
            <p:ph type="ftr" sz="quarter" idx="11"/>
          </p:nvPr>
        </p:nvSpPr>
        <p:spPr/>
        <p:txBody>
          <a:bodyPr/>
          <a:lstStyle/>
          <a:p>
            <a:r>
              <a:rPr lang="nl-BE"/>
              <a:t>Instituut voor Fiscaal Recht, KU Leuven</a:t>
            </a:r>
            <a:endParaRPr lang="nl-NL"/>
          </a:p>
        </p:txBody>
      </p:sp>
      <p:sp>
        <p:nvSpPr>
          <p:cNvPr id="6" name="Tijdelijke aanduiding voor dianummer 5"/>
          <p:cNvSpPr>
            <a:spLocks noGrp="1"/>
          </p:cNvSpPr>
          <p:nvPr>
            <p:ph type="sldNum" sz="quarter" idx="12"/>
          </p:nvPr>
        </p:nvSpPr>
        <p:spPr/>
        <p:txBody>
          <a:bodyPr/>
          <a:lstStyle/>
          <a:p>
            <a:fld id="{CF179DAE-D0A6-40C3-B8BC-6A97C268D03A}" type="slidenum">
              <a:rPr lang="nl-NL" smtClean="0"/>
              <a:t>‹#›</a:t>
            </a:fld>
            <a:endParaRPr lang="nl-NL"/>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43791" y="675126"/>
            <a:ext cx="4648209" cy="5507747"/>
          </a:xfrm>
          <a:prstGeom prst="rect">
            <a:avLst/>
          </a:prstGeom>
        </p:spPr>
      </p:pic>
      <p:sp>
        <p:nvSpPr>
          <p:cNvPr id="9" name="Titel 1"/>
          <p:cNvSpPr>
            <a:spLocks noGrp="1"/>
          </p:cNvSpPr>
          <p:nvPr>
            <p:ph type="title"/>
          </p:nvPr>
        </p:nvSpPr>
        <p:spPr>
          <a:xfrm>
            <a:off x="576003" y="1800000"/>
            <a:ext cx="8333999" cy="2386800"/>
          </a:xfrm>
        </p:spPr>
        <p:txBody>
          <a:bodyPr anchor="b">
            <a:normAutofit/>
          </a:bodyPr>
          <a:lstStyle>
            <a:lvl1pPr>
              <a:defRPr sz="4000" baseline="0">
                <a:solidFill>
                  <a:srgbClr val="1D8DB0"/>
                </a:solidFill>
              </a:defRPr>
            </a:lvl1pPr>
          </a:lstStyle>
          <a:p>
            <a:r>
              <a:rPr lang="nl-NL"/>
              <a:t>Klik om de stijl te bewerken</a:t>
            </a:r>
          </a:p>
        </p:txBody>
      </p:sp>
      <p:sp>
        <p:nvSpPr>
          <p:cNvPr id="10" name="Tijdelijke aanduiding voor tekst 2"/>
          <p:cNvSpPr>
            <a:spLocks noGrp="1"/>
          </p:cNvSpPr>
          <p:nvPr>
            <p:ph type="body" idx="1"/>
          </p:nvPr>
        </p:nvSpPr>
        <p:spPr>
          <a:xfrm>
            <a:off x="576003" y="4359600"/>
            <a:ext cx="8333999" cy="1501200"/>
          </a:xfrm>
        </p:spPr>
        <p:txBody>
          <a:bodyPr lIns="0" tIns="0" rIns="0" bIns="0"/>
          <a:lstStyle>
            <a:lvl1pPr marL="0" indent="0">
              <a:buNone/>
              <a:defRPr sz="2400" baseline="0">
                <a:solidFill>
                  <a:srgbClr val="005E77"/>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nl-NL"/>
              <a:t>Tekststijl van het model bewerken</a:t>
            </a:r>
          </a:p>
        </p:txBody>
      </p:sp>
    </p:spTree>
    <p:extLst>
      <p:ext uri="{BB962C8B-B14F-4D97-AF65-F5344CB8AC3E}">
        <p14:creationId xmlns:p14="http://schemas.microsoft.com/office/powerpoint/2010/main" val="33227703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ectiekopWit">
    <p:spTree>
      <p:nvGrpSpPr>
        <p:cNvPr id="1" name=""/>
        <p:cNvGrpSpPr/>
        <p:nvPr/>
      </p:nvGrpSpPr>
      <p:grpSpPr>
        <a:xfrm>
          <a:off x="0" y="0"/>
          <a:ext cx="0" cy="0"/>
          <a:chOff x="0" y="0"/>
          <a:chExt cx="0" cy="0"/>
        </a:xfrm>
      </p:grpSpPr>
      <p:sp>
        <p:nvSpPr>
          <p:cNvPr id="4" name="Tijdelijke aanduiding voor datum 3"/>
          <p:cNvSpPr>
            <a:spLocks noGrp="1"/>
          </p:cNvSpPr>
          <p:nvPr>
            <p:ph type="dt" sz="half" idx="10"/>
          </p:nvPr>
        </p:nvSpPr>
        <p:spPr/>
        <p:txBody>
          <a:bodyPr/>
          <a:lstStyle/>
          <a:p>
            <a:fld id="{834A8012-ADB8-4736-855F-1DBD80A0C1E7}" type="datetime1">
              <a:rPr lang="nl-BE" smtClean="0"/>
              <a:t>4/07/2024</a:t>
            </a:fld>
            <a:endParaRPr lang="nl-NL"/>
          </a:p>
        </p:txBody>
      </p:sp>
      <p:sp>
        <p:nvSpPr>
          <p:cNvPr id="5" name="Tijdelijke aanduiding voor voettekst 4"/>
          <p:cNvSpPr>
            <a:spLocks noGrp="1"/>
          </p:cNvSpPr>
          <p:nvPr>
            <p:ph type="ftr" sz="quarter" idx="11"/>
          </p:nvPr>
        </p:nvSpPr>
        <p:spPr/>
        <p:txBody>
          <a:bodyPr/>
          <a:lstStyle/>
          <a:p>
            <a:r>
              <a:rPr lang="nl-BE"/>
              <a:t>Instituut voor Fiscaal Recht, KU Leuven</a:t>
            </a:r>
            <a:endParaRPr lang="nl-NL"/>
          </a:p>
        </p:txBody>
      </p:sp>
      <p:sp>
        <p:nvSpPr>
          <p:cNvPr id="6" name="Tijdelijke aanduiding voor dianummer 5"/>
          <p:cNvSpPr>
            <a:spLocks noGrp="1"/>
          </p:cNvSpPr>
          <p:nvPr>
            <p:ph type="sldNum" sz="quarter" idx="12"/>
          </p:nvPr>
        </p:nvSpPr>
        <p:spPr/>
        <p:txBody>
          <a:bodyPr/>
          <a:lstStyle/>
          <a:p>
            <a:fld id="{CF179DAE-D0A6-40C3-B8BC-6A97C268D03A}" type="slidenum">
              <a:rPr lang="nl-NL" smtClean="0"/>
              <a:t>‹#›</a:t>
            </a:fld>
            <a:endParaRPr lang="nl-NL"/>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43791" y="675126"/>
            <a:ext cx="4648209" cy="5507747"/>
          </a:xfrm>
          <a:prstGeom prst="rect">
            <a:avLst/>
          </a:prstGeom>
        </p:spPr>
      </p:pic>
      <p:sp>
        <p:nvSpPr>
          <p:cNvPr id="8" name="Titel 1"/>
          <p:cNvSpPr>
            <a:spLocks noGrp="1"/>
          </p:cNvSpPr>
          <p:nvPr>
            <p:ph type="title"/>
          </p:nvPr>
        </p:nvSpPr>
        <p:spPr>
          <a:xfrm>
            <a:off x="576003" y="1800000"/>
            <a:ext cx="8333999" cy="2386800"/>
          </a:xfrm>
        </p:spPr>
        <p:txBody>
          <a:bodyPr anchor="b">
            <a:normAutofit/>
          </a:bodyPr>
          <a:lstStyle>
            <a:lvl1pPr>
              <a:defRPr sz="4000"/>
            </a:lvl1pPr>
          </a:lstStyle>
          <a:p>
            <a:r>
              <a:rPr lang="nl-NL"/>
              <a:t>Klik om de stijl te bewerken</a:t>
            </a:r>
          </a:p>
        </p:txBody>
      </p:sp>
      <p:sp>
        <p:nvSpPr>
          <p:cNvPr id="9" name="Tijdelijke aanduiding voor tekst 2"/>
          <p:cNvSpPr>
            <a:spLocks noGrp="1"/>
          </p:cNvSpPr>
          <p:nvPr>
            <p:ph type="body" idx="1"/>
          </p:nvPr>
        </p:nvSpPr>
        <p:spPr>
          <a:xfrm>
            <a:off x="576003" y="4359600"/>
            <a:ext cx="8333999" cy="1501200"/>
          </a:xfrm>
        </p:spPr>
        <p:txBody>
          <a:bodyPr lIns="0" tIns="0" rIns="0" bIns="0"/>
          <a:lstStyle>
            <a:lvl1pPr marL="0" indent="0">
              <a:buNone/>
              <a:defRPr sz="2400" baseline="0">
                <a:solidFill>
                  <a:srgbClr val="2F4D5D"/>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nl-NL"/>
              <a:t>Tekststijl van het model bewerken</a:t>
            </a:r>
          </a:p>
        </p:txBody>
      </p:sp>
    </p:spTree>
    <p:extLst>
      <p:ext uri="{BB962C8B-B14F-4D97-AF65-F5344CB8AC3E}">
        <p14:creationId xmlns:p14="http://schemas.microsoft.com/office/powerpoint/2010/main" val="32706911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inhoud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4" name="Tijdelijke aanduiding voor datum 3"/>
          <p:cNvSpPr>
            <a:spLocks noGrp="1"/>
          </p:cNvSpPr>
          <p:nvPr>
            <p:ph type="dt" sz="half" idx="10"/>
          </p:nvPr>
        </p:nvSpPr>
        <p:spPr/>
        <p:txBody>
          <a:bodyPr/>
          <a:lstStyle/>
          <a:p>
            <a:fld id="{7FC920A3-83A6-45D7-94E5-CAE762D860A1}" type="datetime1">
              <a:rPr lang="nl-BE" smtClean="0"/>
              <a:t>4/07/2024</a:t>
            </a:fld>
            <a:endParaRPr lang="nl-NL"/>
          </a:p>
        </p:txBody>
      </p:sp>
      <p:sp>
        <p:nvSpPr>
          <p:cNvPr id="5" name="Tijdelijke aanduiding voor voettekst 4"/>
          <p:cNvSpPr>
            <a:spLocks noGrp="1"/>
          </p:cNvSpPr>
          <p:nvPr>
            <p:ph type="ftr" sz="quarter" idx="11"/>
          </p:nvPr>
        </p:nvSpPr>
        <p:spPr/>
        <p:txBody>
          <a:bodyPr/>
          <a:lstStyle/>
          <a:p>
            <a:r>
              <a:rPr lang="nl-BE"/>
              <a:t>Instituut voor Fiscaal Recht, KU Leuven</a:t>
            </a:r>
            <a:endParaRPr lang="nl-NL"/>
          </a:p>
        </p:txBody>
      </p:sp>
      <p:sp>
        <p:nvSpPr>
          <p:cNvPr id="6" name="Tijdelijke aanduiding voor dianummer 5"/>
          <p:cNvSpPr>
            <a:spLocks noGrp="1"/>
          </p:cNvSpPr>
          <p:nvPr>
            <p:ph type="sldNum" sz="quarter" idx="12"/>
          </p:nvPr>
        </p:nvSpPr>
        <p:spPr/>
        <p:txBody>
          <a:bodyPr/>
          <a:lstStyle/>
          <a:p>
            <a:fld id="{0A297500-7527-634B-90F4-69D0994C32B4}" type="slidenum">
              <a:rPr lang="nl-NL" smtClean="0"/>
              <a:t>‹#›</a:t>
            </a:fld>
            <a:endParaRPr lang="nl-NL"/>
          </a:p>
        </p:txBody>
      </p:sp>
      <p:sp>
        <p:nvSpPr>
          <p:cNvPr id="2" name="Titel 1"/>
          <p:cNvSpPr>
            <a:spLocks noGrp="1"/>
          </p:cNvSpPr>
          <p:nvPr>
            <p:ph type="title"/>
          </p:nvPr>
        </p:nvSpPr>
        <p:spPr/>
        <p:txBody>
          <a:bodyPr/>
          <a:lstStyle/>
          <a:p>
            <a:r>
              <a:rPr lang="nl-NL"/>
              <a:t>Klik om de stijl te bewerken</a:t>
            </a:r>
          </a:p>
        </p:txBody>
      </p:sp>
    </p:spTree>
    <p:extLst>
      <p:ext uri="{BB962C8B-B14F-4D97-AF65-F5344CB8AC3E}">
        <p14:creationId xmlns:p14="http://schemas.microsoft.com/office/powerpoint/2010/main" val="21021808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ekop">
    <p:spTree>
      <p:nvGrpSpPr>
        <p:cNvPr id="1" name=""/>
        <p:cNvGrpSpPr/>
        <p:nvPr/>
      </p:nvGrpSpPr>
      <p:grpSpPr>
        <a:xfrm>
          <a:off x="0" y="0"/>
          <a:ext cx="0" cy="0"/>
          <a:chOff x="0" y="0"/>
          <a:chExt cx="0" cy="0"/>
        </a:xfrm>
      </p:grpSpPr>
      <p:sp>
        <p:nvSpPr>
          <p:cNvPr id="7" name="Rechthoek 6"/>
          <p:cNvSpPr/>
          <p:nvPr userDrawn="1"/>
        </p:nvSpPr>
        <p:spPr>
          <a:xfrm>
            <a:off x="0" y="0"/>
            <a:ext cx="12193200" cy="62075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sp>
        <p:nvSpPr>
          <p:cNvPr id="2" name="Titel 1"/>
          <p:cNvSpPr>
            <a:spLocks noGrp="1"/>
          </p:cNvSpPr>
          <p:nvPr>
            <p:ph type="title"/>
          </p:nvPr>
        </p:nvSpPr>
        <p:spPr>
          <a:xfrm>
            <a:off x="575999" y="1800000"/>
            <a:ext cx="6096524" cy="2386800"/>
          </a:xfrm>
        </p:spPr>
        <p:txBody>
          <a:bodyPr anchor="b"/>
          <a:lstStyle>
            <a:lvl1pPr>
              <a:defRPr sz="4000" baseline="0">
                <a:solidFill>
                  <a:schemeClr val="tx2"/>
                </a:solidFill>
              </a:defRPr>
            </a:lvl1pPr>
          </a:lstStyle>
          <a:p>
            <a:r>
              <a:rPr lang="en-US"/>
              <a:t>Click to edit Master title style</a:t>
            </a:r>
            <a:endParaRPr lang="nl-NL"/>
          </a:p>
        </p:txBody>
      </p:sp>
      <p:sp>
        <p:nvSpPr>
          <p:cNvPr id="3" name="Tijdelijke aanduiding voor tekst 2"/>
          <p:cNvSpPr>
            <a:spLocks noGrp="1"/>
          </p:cNvSpPr>
          <p:nvPr>
            <p:ph type="body" idx="1"/>
          </p:nvPr>
        </p:nvSpPr>
        <p:spPr>
          <a:xfrm>
            <a:off x="575999" y="4359600"/>
            <a:ext cx="6096264" cy="1501200"/>
          </a:xfrm>
        </p:spPr>
        <p:txBody>
          <a:bodyPr lIns="0" tIns="0" rIns="0" bIns="0"/>
          <a:lstStyle>
            <a:lvl1pPr marL="0" indent="0">
              <a:buNone/>
              <a:defRPr sz="24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Tijdelijke aanduiding voor datum 3"/>
          <p:cNvSpPr>
            <a:spLocks noGrp="1"/>
          </p:cNvSpPr>
          <p:nvPr>
            <p:ph type="dt" sz="half" idx="10"/>
          </p:nvPr>
        </p:nvSpPr>
        <p:spPr/>
        <p:txBody>
          <a:bodyPr/>
          <a:lstStyle/>
          <a:p>
            <a:fld id="{541A8625-D2FF-451F-B066-75B5F4B88B42}" type="datetime1">
              <a:rPr lang="nl-BE" smtClean="0"/>
              <a:t>4/07/2024</a:t>
            </a:fld>
            <a:endParaRPr lang="nl-NL"/>
          </a:p>
        </p:txBody>
      </p:sp>
      <p:sp>
        <p:nvSpPr>
          <p:cNvPr id="5" name="Tijdelijke aanduiding voor voettekst 4"/>
          <p:cNvSpPr>
            <a:spLocks noGrp="1"/>
          </p:cNvSpPr>
          <p:nvPr>
            <p:ph type="ftr" sz="quarter" idx="11"/>
          </p:nvPr>
        </p:nvSpPr>
        <p:spPr/>
        <p:txBody>
          <a:bodyPr/>
          <a:lstStyle/>
          <a:p>
            <a:r>
              <a:rPr lang="nl-BE"/>
              <a:t>Instituut voor Fiscaal Recht, KU Leuven</a:t>
            </a:r>
            <a:endParaRPr lang="nl-NL"/>
          </a:p>
        </p:txBody>
      </p:sp>
      <p:sp>
        <p:nvSpPr>
          <p:cNvPr id="6" name="Tijdelijke aanduiding voor dianummer 5"/>
          <p:cNvSpPr>
            <a:spLocks noGrp="1"/>
          </p:cNvSpPr>
          <p:nvPr>
            <p:ph type="sldNum" sz="quarter" idx="12"/>
          </p:nvPr>
        </p:nvSpPr>
        <p:spPr/>
        <p:txBody>
          <a:bodyPr/>
          <a:lstStyle/>
          <a:p>
            <a:fld id="{0A297500-7527-634B-90F4-69D0994C32B4}" type="slidenum">
              <a:rPr lang="nl-NL" smtClean="0"/>
              <a:t>‹#›</a:t>
            </a:fld>
            <a:endParaRPr lang="nl-NL"/>
          </a:p>
        </p:txBody>
      </p:sp>
      <p:sp>
        <p:nvSpPr>
          <p:cNvPr id="8" name="Picture Placeholder 4"/>
          <p:cNvSpPr>
            <a:spLocks noGrp="1"/>
          </p:cNvSpPr>
          <p:nvPr>
            <p:ph type="pic" sz="quarter" idx="13"/>
          </p:nvPr>
        </p:nvSpPr>
        <p:spPr>
          <a:xfrm>
            <a:off x="7248525" y="584201"/>
            <a:ext cx="4368673" cy="2376000"/>
          </a:xfrm>
        </p:spPr>
        <p:txBody>
          <a:bodyPr/>
          <a:lstStyle/>
          <a:p>
            <a:r>
              <a:rPr lang="en-US"/>
              <a:t>Click icon to add picture</a:t>
            </a:r>
            <a:endParaRPr lang="nl-NL"/>
          </a:p>
        </p:txBody>
      </p:sp>
      <p:sp>
        <p:nvSpPr>
          <p:cNvPr id="9" name="Picture Placeholder 4"/>
          <p:cNvSpPr>
            <a:spLocks noGrp="1"/>
          </p:cNvSpPr>
          <p:nvPr>
            <p:ph type="pic" sz="quarter" idx="14"/>
          </p:nvPr>
        </p:nvSpPr>
        <p:spPr>
          <a:xfrm>
            <a:off x="7248262" y="3248513"/>
            <a:ext cx="4368673" cy="2376000"/>
          </a:xfrm>
        </p:spPr>
        <p:txBody>
          <a:bodyPr/>
          <a:lstStyle/>
          <a:p>
            <a:r>
              <a:rPr lang="en-US"/>
              <a:t>Click icon to add picture</a:t>
            </a:r>
            <a:endParaRPr lang="nl-NL"/>
          </a:p>
        </p:txBody>
      </p:sp>
    </p:spTree>
    <p:extLst>
      <p:ext uri="{BB962C8B-B14F-4D97-AF65-F5344CB8AC3E}">
        <p14:creationId xmlns:p14="http://schemas.microsoft.com/office/powerpoint/2010/main" val="952148524"/>
      </p:ext>
    </p:extLst>
  </p:cSld>
  <p:clrMapOvr>
    <a:masterClrMapping/>
  </p:clrMapOvr>
  <p:extLst>
    <p:ext uri="{DCECCB84-F9BA-43D5-87BE-67443E8EF086}">
      <p15:sldGuideLst xmlns:p15="http://schemas.microsoft.com/office/powerpoint/2012/main">
        <p15:guide id="1" orient="horz" pos="3543">
          <p15:clr>
            <a:srgbClr val="FBAE40"/>
          </p15:clr>
        </p15:guide>
        <p15:guide id="2" pos="4203">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ekopWit">
    <p:spTree>
      <p:nvGrpSpPr>
        <p:cNvPr id="1" name=""/>
        <p:cNvGrpSpPr/>
        <p:nvPr/>
      </p:nvGrpSpPr>
      <p:grpSpPr>
        <a:xfrm>
          <a:off x="0" y="0"/>
          <a:ext cx="0" cy="0"/>
          <a:chOff x="0" y="0"/>
          <a:chExt cx="0" cy="0"/>
        </a:xfrm>
      </p:grpSpPr>
      <p:sp>
        <p:nvSpPr>
          <p:cNvPr id="2" name="Titel 1"/>
          <p:cNvSpPr>
            <a:spLocks noGrp="1"/>
          </p:cNvSpPr>
          <p:nvPr>
            <p:ph type="title"/>
          </p:nvPr>
        </p:nvSpPr>
        <p:spPr>
          <a:xfrm>
            <a:off x="575999" y="1800000"/>
            <a:ext cx="6096264" cy="2386800"/>
          </a:xfrm>
        </p:spPr>
        <p:txBody>
          <a:bodyPr anchor="b">
            <a:normAutofit/>
          </a:bodyPr>
          <a:lstStyle>
            <a:lvl1pPr>
              <a:defRPr sz="4000"/>
            </a:lvl1pPr>
          </a:lstStyle>
          <a:p>
            <a:r>
              <a:rPr lang="en-US"/>
              <a:t>Click to edit Master title style</a:t>
            </a:r>
            <a:endParaRPr lang="nl-NL"/>
          </a:p>
        </p:txBody>
      </p:sp>
      <p:sp>
        <p:nvSpPr>
          <p:cNvPr id="3" name="Tijdelijke aanduiding voor tekst 2"/>
          <p:cNvSpPr>
            <a:spLocks noGrp="1"/>
          </p:cNvSpPr>
          <p:nvPr>
            <p:ph type="body" idx="1"/>
          </p:nvPr>
        </p:nvSpPr>
        <p:spPr>
          <a:xfrm>
            <a:off x="575999" y="4359600"/>
            <a:ext cx="6096264" cy="1501200"/>
          </a:xfrm>
        </p:spPr>
        <p:txBody>
          <a:bodyPr lIns="0" tIns="0" rIns="0" bIns="0"/>
          <a:lstStyle>
            <a:lvl1pPr marL="0" indent="0">
              <a:buNone/>
              <a:defRPr sz="2400"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Tijdelijke aanduiding voor datum 3"/>
          <p:cNvSpPr>
            <a:spLocks noGrp="1"/>
          </p:cNvSpPr>
          <p:nvPr>
            <p:ph type="dt" sz="half" idx="10"/>
          </p:nvPr>
        </p:nvSpPr>
        <p:spPr/>
        <p:txBody>
          <a:bodyPr/>
          <a:lstStyle/>
          <a:p>
            <a:fld id="{A77EBBE4-2691-4835-B7C1-070720F4F602}" type="datetime1">
              <a:rPr lang="nl-BE" smtClean="0"/>
              <a:t>4/07/2024</a:t>
            </a:fld>
            <a:endParaRPr lang="nl-NL"/>
          </a:p>
        </p:txBody>
      </p:sp>
      <p:sp>
        <p:nvSpPr>
          <p:cNvPr id="5" name="Tijdelijke aanduiding voor voettekst 4"/>
          <p:cNvSpPr>
            <a:spLocks noGrp="1"/>
          </p:cNvSpPr>
          <p:nvPr>
            <p:ph type="ftr" sz="quarter" idx="11"/>
          </p:nvPr>
        </p:nvSpPr>
        <p:spPr/>
        <p:txBody>
          <a:bodyPr/>
          <a:lstStyle/>
          <a:p>
            <a:r>
              <a:rPr lang="nl-BE"/>
              <a:t>Instituut voor Fiscaal Recht, KU Leuven</a:t>
            </a:r>
            <a:endParaRPr lang="nl-NL"/>
          </a:p>
        </p:txBody>
      </p:sp>
      <p:sp>
        <p:nvSpPr>
          <p:cNvPr id="6" name="Tijdelijke aanduiding voor dianummer 5"/>
          <p:cNvSpPr>
            <a:spLocks noGrp="1"/>
          </p:cNvSpPr>
          <p:nvPr>
            <p:ph type="sldNum" sz="quarter" idx="12"/>
          </p:nvPr>
        </p:nvSpPr>
        <p:spPr/>
        <p:txBody>
          <a:bodyPr/>
          <a:lstStyle/>
          <a:p>
            <a:fld id="{0A297500-7527-634B-90F4-69D0994C32B4}" type="slidenum">
              <a:rPr lang="nl-NL" smtClean="0"/>
              <a:t>‹#›</a:t>
            </a:fld>
            <a:endParaRPr lang="nl-NL"/>
          </a:p>
        </p:txBody>
      </p:sp>
      <p:sp>
        <p:nvSpPr>
          <p:cNvPr id="7" name="Picture Placeholder 4"/>
          <p:cNvSpPr>
            <a:spLocks noGrp="1"/>
          </p:cNvSpPr>
          <p:nvPr>
            <p:ph type="pic" sz="quarter" idx="13"/>
          </p:nvPr>
        </p:nvSpPr>
        <p:spPr>
          <a:xfrm>
            <a:off x="7248525" y="584201"/>
            <a:ext cx="4368673" cy="5040312"/>
          </a:xfrm>
        </p:spPr>
        <p:txBody>
          <a:bodyPr/>
          <a:lstStyle/>
          <a:p>
            <a:r>
              <a:rPr lang="en-US"/>
              <a:t>Click icon to add picture</a:t>
            </a:r>
            <a:endParaRPr lang="nl-NL"/>
          </a:p>
        </p:txBody>
      </p:sp>
    </p:spTree>
  </p:cSld>
  <p:clrMapOvr>
    <a:masterClrMapping/>
  </p:clrMapOvr>
  <p:extLst>
    <p:ext uri="{DCECCB84-F9BA-43D5-87BE-67443E8EF086}">
      <p15:sldGuideLst xmlns:p15="http://schemas.microsoft.com/office/powerpoint/2012/main">
        <p15:guide id="1" orient="horz" pos="3543" userDrawn="1">
          <p15:clr>
            <a:srgbClr val="FBAE40"/>
          </p15:clr>
        </p15:guide>
        <p15:guide id="2" pos="4203" userDrawn="1">
          <p15:clr>
            <a:srgbClr val="FBAE40"/>
          </p15:clr>
        </p15:guide>
        <p15:guide id="3" orient="horz" pos="368"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5" name="Tijdelijke aanduiding voor datum 4"/>
          <p:cNvSpPr>
            <a:spLocks noGrp="1"/>
          </p:cNvSpPr>
          <p:nvPr>
            <p:ph type="dt" sz="half" idx="10"/>
          </p:nvPr>
        </p:nvSpPr>
        <p:spPr/>
        <p:txBody>
          <a:bodyPr/>
          <a:lstStyle/>
          <a:p>
            <a:fld id="{2CE8D910-341F-4F53-866D-677ED4319ABD}" type="datetime1">
              <a:rPr lang="nl-BE" smtClean="0"/>
              <a:t>4/07/2024</a:t>
            </a:fld>
            <a:endParaRPr lang="nl-NL"/>
          </a:p>
        </p:txBody>
      </p:sp>
      <p:sp>
        <p:nvSpPr>
          <p:cNvPr id="6" name="Tijdelijke aanduiding voor voettekst 5"/>
          <p:cNvSpPr>
            <a:spLocks noGrp="1"/>
          </p:cNvSpPr>
          <p:nvPr>
            <p:ph type="ftr" sz="quarter" idx="11"/>
          </p:nvPr>
        </p:nvSpPr>
        <p:spPr/>
        <p:txBody>
          <a:bodyPr/>
          <a:lstStyle/>
          <a:p>
            <a:r>
              <a:rPr lang="nl-BE"/>
              <a:t>Instituut voor Fiscaal Recht, KU Leuven</a:t>
            </a:r>
            <a:endParaRPr lang="nl-NL"/>
          </a:p>
        </p:txBody>
      </p:sp>
      <p:sp>
        <p:nvSpPr>
          <p:cNvPr id="7" name="Tijdelijke aanduiding voor dianummer 6"/>
          <p:cNvSpPr>
            <a:spLocks noGrp="1"/>
          </p:cNvSpPr>
          <p:nvPr>
            <p:ph type="sldNum" sz="quarter" idx="12"/>
          </p:nvPr>
        </p:nvSpPr>
        <p:spPr/>
        <p:txBody>
          <a:bodyPr/>
          <a:lstStyle/>
          <a:p>
            <a:fld id="{0A297500-7527-634B-90F4-69D0994C32B4}" type="slidenum">
              <a:rPr lang="nl-NL" smtClean="0"/>
              <a:t>‹#›</a:t>
            </a:fld>
            <a:endParaRPr lang="nl-NL"/>
          </a:p>
        </p:txBody>
      </p:sp>
      <p:sp>
        <p:nvSpPr>
          <p:cNvPr id="9" name="Tijdelijke aanduiding voor tekst 2"/>
          <p:cNvSpPr>
            <a:spLocks noGrp="1"/>
          </p:cNvSpPr>
          <p:nvPr>
            <p:ph idx="1"/>
          </p:nvPr>
        </p:nvSpPr>
        <p:spPr>
          <a:xfrm>
            <a:off x="576000" y="1656000"/>
            <a:ext cx="5400000" cy="44640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12" name="Content Placeholder 11"/>
          <p:cNvSpPr>
            <a:spLocks noGrp="1"/>
          </p:cNvSpPr>
          <p:nvPr>
            <p:ph sz="quarter" idx="13"/>
          </p:nvPr>
        </p:nvSpPr>
        <p:spPr>
          <a:xfrm>
            <a:off x="6217200" y="1656000"/>
            <a:ext cx="5400000" cy="4464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2" name="Titel 1"/>
          <p:cNvSpPr>
            <a:spLocks noGrp="1"/>
          </p:cNvSpPr>
          <p:nvPr>
            <p:ph type="title"/>
          </p:nvPr>
        </p:nvSpPr>
        <p:spPr/>
        <p:txBody>
          <a:bodyPr/>
          <a:lstStyle/>
          <a:p>
            <a:r>
              <a:rPr lang="en-US"/>
              <a:t>Click to edit Master title style</a:t>
            </a:r>
            <a:endParaRPr lang="nl-BE"/>
          </a:p>
        </p:txBody>
      </p:sp>
    </p:spTree>
    <p:extLst>
      <p:ext uri="{BB962C8B-B14F-4D97-AF65-F5344CB8AC3E}">
        <p14:creationId xmlns:p14="http://schemas.microsoft.com/office/powerpoint/2010/main" val="18595890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576000" y="1656000"/>
            <a:ext cx="5421575" cy="5400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Tijdelijke aanduiding voor inhoud 3"/>
          <p:cNvSpPr>
            <a:spLocks noGrp="1"/>
          </p:cNvSpPr>
          <p:nvPr>
            <p:ph sz="half" idx="2"/>
          </p:nvPr>
        </p:nvSpPr>
        <p:spPr>
          <a:xfrm>
            <a:off x="576000" y="2276271"/>
            <a:ext cx="5421575" cy="383765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5" name="Tijdelijke aanduiding voor tekst 4"/>
          <p:cNvSpPr>
            <a:spLocks noGrp="1"/>
          </p:cNvSpPr>
          <p:nvPr>
            <p:ph type="body" sz="quarter" idx="3"/>
          </p:nvPr>
        </p:nvSpPr>
        <p:spPr>
          <a:xfrm>
            <a:off x="6172200" y="1656000"/>
            <a:ext cx="5445000" cy="5400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Tijdelijke aanduiding voor inhoud 5"/>
          <p:cNvSpPr>
            <a:spLocks noGrp="1"/>
          </p:cNvSpPr>
          <p:nvPr>
            <p:ph sz="quarter" idx="4"/>
          </p:nvPr>
        </p:nvSpPr>
        <p:spPr>
          <a:xfrm>
            <a:off x="6172200" y="2276271"/>
            <a:ext cx="5445000" cy="383765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7" name="Tijdelijke aanduiding voor datum 6"/>
          <p:cNvSpPr>
            <a:spLocks noGrp="1"/>
          </p:cNvSpPr>
          <p:nvPr>
            <p:ph type="dt" sz="half" idx="10"/>
          </p:nvPr>
        </p:nvSpPr>
        <p:spPr/>
        <p:txBody>
          <a:bodyPr/>
          <a:lstStyle/>
          <a:p>
            <a:fld id="{BF1164BC-38C6-4001-A372-6D85312C1A1A}" type="datetime1">
              <a:rPr lang="nl-BE" smtClean="0"/>
              <a:t>4/07/2024</a:t>
            </a:fld>
            <a:endParaRPr lang="nl-NL"/>
          </a:p>
        </p:txBody>
      </p:sp>
      <p:sp>
        <p:nvSpPr>
          <p:cNvPr id="8" name="Tijdelijke aanduiding voor voettekst 7"/>
          <p:cNvSpPr>
            <a:spLocks noGrp="1"/>
          </p:cNvSpPr>
          <p:nvPr>
            <p:ph type="ftr" sz="quarter" idx="11"/>
          </p:nvPr>
        </p:nvSpPr>
        <p:spPr/>
        <p:txBody>
          <a:bodyPr/>
          <a:lstStyle/>
          <a:p>
            <a:r>
              <a:rPr lang="nl-BE"/>
              <a:t>Instituut voor Fiscaal Recht, KU Leuven</a:t>
            </a:r>
            <a:endParaRPr lang="nl-NL"/>
          </a:p>
        </p:txBody>
      </p:sp>
      <p:sp>
        <p:nvSpPr>
          <p:cNvPr id="9" name="Tijdelijke aanduiding voor dianummer 8"/>
          <p:cNvSpPr>
            <a:spLocks noGrp="1"/>
          </p:cNvSpPr>
          <p:nvPr>
            <p:ph type="sldNum" sz="quarter" idx="12"/>
          </p:nvPr>
        </p:nvSpPr>
        <p:spPr/>
        <p:txBody>
          <a:bodyPr/>
          <a:lstStyle/>
          <a:p>
            <a:fld id="{0A297500-7527-634B-90F4-69D0994C32B4}" type="slidenum">
              <a:rPr lang="nl-NL" smtClean="0"/>
              <a:t>‹#›</a:t>
            </a:fld>
            <a:endParaRPr lang="nl-NL"/>
          </a:p>
        </p:txBody>
      </p:sp>
      <p:sp>
        <p:nvSpPr>
          <p:cNvPr id="2" name="Titel 1"/>
          <p:cNvSpPr>
            <a:spLocks noGrp="1"/>
          </p:cNvSpPr>
          <p:nvPr>
            <p:ph type="title"/>
          </p:nvPr>
        </p:nvSpPr>
        <p:spPr/>
        <p:txBody>
          <a:bodyPr/>
          <a:lstStyle/>
          <a:p>
            <a:r>
              <a:rPr lang="en-US"/>
              <a:t>Click to edit Master title style</a:t>
            </a:r>
            <a:endParaRPr lang="nl-BE"/>
          </a:p>
        </p:txBody>
      </p:sp>
    </p:spTree>
    <p:extLst>
      <p:ext uri="{BB962C8B-B14F-4D97-AF65-F5344CB8AC3E}">
        <p14:creationId xmlns:p14="http://schemas.microsoft.com/office/powerpoint/2010/main" val="1784001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sp>
        <p:nvSpPr>
          <p:cNvPr id="3" name="Tijdelijke aanduiding voor datum 2"/>
          <p:cNvSpPr>
            <a:spLocks noGrp="1"/>
          </p:cNvSpPr>
          <p:nvPr>
            <p:ph type="dt" sz="half" idx="10"/>
          </p:nvPr>
        </p:nvSpPr>
        <p:spPr/>
        <p:txBody>
          <a:bodyPr/>
          <a:lstStyle/>
          <a:p>
            <a:fld id="{238369EC-B111-46BC-A261-25CEF3C1CC0D}" type="datetime1">
              <a:rPr lang="nl-BE" smtClean="0"/>
              <a:t>4/07/2024</a:t>
            </a:fld>
            <a:endParaRPr lang="nl-NL"/>
          </a:p>
        </p:txBody>
      </p:sp>
      <p:sp>
        <p:nvSpPr>
          <p:cNvPr id="4" name="Tijdelijke aanduiding voor voettekst 3"/>
          <p:cNvSpPr>
            <a:spLocks noGrp="1"/>
          </p:cNvSpPr>
          <p:nvPr>
            <p:ph type="ftr" sz="quarter" idx="11"/>
          </p:nvPr>
        </p:nvSpPr>
        <p:spPr/>
        <p:txBody>
          <a:bodyPr/>
          <a:lstStyle/>
          <a:p>
            <a:r>
              <a:rPr lang="nl-BE"/>
              <a:t>Instituut voor Fiscaal Recht, KU Leuven</a:t>
            </a:r>
            <a:endParaRPr lang="nl-NL"/>
          </a:p>
        </p:txBody>
      </p:sp>
      <p:sp>
        <p:nvSpPr>
          <p:cNvPr id="5" name="Tijdelijke aanduiding voor dianummer 4"/>
          <p:cNvSpPr>
            <a:spLocks noGrp="1"/>
          </p:cNvSpPr>
          <p:nvPr>
            <p:ph type="sldNum" sz="quarter" idx="12"/>
          </p:nvPr>
        </p:nvSpPr>
        <p:spPr/>
        <p:txBody>
          <a:bodyPr/>
          <a:lstStyle/>
          <a:p>
            <a:fld id="{0A297500-7527-634B-90F4-69D0994C32B4}" type="slidenum">
              <a:rPr lang="nl-NL" smtClean="0"/>
              <a:t>‹#›</a:t>
            </a:fld>
            <a:endParaRPr lang="nl-NL"/>
          </a:p>
        </p:txBody>
      </p:sp>
      <p:sp>
        <p:nvSpPr>
          <p:cNvPr id="6" name="Title 5"/>
          <p:cNvSpPr>
            <a:spLocks noGrp="1"/>
          </p:cNvSpPr>
          <p:nvPr>
            <p:ph type="title"/>
          </p:nvPr>
        </p:nvSpPr>
        <p:spPr/>
        <p:txBody>
          <a:bodyPr/>
          <a:lstStyle/>
          <a:p>
            <a:r>
              <a:rPr lang="en-US"/>
              <a:t>Click to edit Master title style</a:t>
            </a:r>
            <a:endParaRPr lang="nl-NL"/>
          </a:p>
        </p:txBody>
      </p:sp>
    </p:spTree>
    <p:extLst>
      <p:ext uri="{BB962C8B-B14F-4D97-AF65-F5344CB8AC3E}">
        <p14:creationId xmlns:p14="http://schemas.microsoft.com/office/powerpoint/2010/main" val="5466319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5A4C3FCD-E504-42C8-9C9D-B8A630A8F913}" type="datetime1">
              <a:rPr lang="nl-BE" smtClean="0"/>
              <a:t>4/07/2024</a:t>
            </a:fld>
            <a:endParaRPr lang="nl-NL"/>
          </a:p>
        </p:txBody>
      </p:sp>
      <p:sp>
        <p:nvSpPr>
          <p:cNvPr id="3" name="Tijdelijke aanduiding voor voettekst 2"/>
          <p:cNvSpPr>
            <a:spLocks noGrp="1"/>
          </p:cNvSpPr>
          <p:nvPr>
            <p:ph type="ftr" sz="quarter" idx="11"/>
          </p:nvPr>
        </p:nvSpPr>
        <p:spPr/>
        <p:txBody>
          <a:bodyPr/>
          <a:lstStyle/>
          <a:p>
            <a:r>
              <a:rPr lang="nl-BE"/>
              <a:t>Instituut voor Fiscaal Recht, KU Leuven</a:t>
            </a:r>
            <a:endParaRPr lang="nl-NL"/>
          </a:p>
        </p:txBody>
      </p:sp>
      <p:sp>
        <p:nvSpPr>
          <p:cNvPr id="4" name="Tijdelijke aanduiding voor dianummer 3"/>
          <p:cNvSpPr>
            <a:spLocks noGrp="1"/>
          </p:cNvSpPr>
          <p:nvPr>
            <p:ph type="sldNum" sz="quarter" idx="12"/>
          </p:nvPr>
        </p:nvSpPr>
        <p:spPr/>
        <p:txBody>
          <a:bodyPr/>
          <a:lstStyle/>
          <a:p>
            <a:fld id="{0A297500-7527-634B-90F4-69D0994C32B4}" type="slidenum">
              <a:rPr lang="nl-NL" smtClean="0"/>
              <a:t>‹#›</a:t>
            </a:fld>
            <a:endParaRPr lang="nl-NL"/>
          </a:p>
        </p:txBody>
      </p:sp>
    </p:spTree>
    <p:extLst>
      <p:ext uri="{BB962C8B-B14F-4D97-AF65-F5344CB8AC3E}">
        <p14:creationId xmlns:p14="http://schemas.microsoft.com/office/powerpoint/2010/main" val="3077720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ekopSlot">
    <p:spTree>
      <p:nvGrpSpPr>
        <p:cNvPr id="1" name=""/>
        <p:cNvGrpSpPr/>
        <p:nvPr/>
      </p:nvGrpSpPr>
      <p:grpSpPr>
        <a:xfrm>
          <a:off x="0" y="0"/>
          <a:ext cx="0" cy="0"/>
          <a:chOff x="0" y="0"/>
          <a:chExt cx="0" cy="0"/>
        </a:xfrm>
      </p:grpSpPr>
      <p:sp>
        <p:nvSpPr>
          <p:cNvPr id="9" name="Rechthoek 8"/>
          <p:cNvSpPr/>
          <p:nvPr userDrawn="1"/>
        </p:nvSpPr>
        <p:spPr>
          <a:xfrm>
            <a:off x="0" y="0"/>
            <a:ext cx="12193200" cy="62099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sp>
        <p:nvSpPr>
          <p:cNvPr id="2" name="Titel 1"/>
          <p:cNvSpPr>
            <a:spLocks noGrp="1"/>
          </p:cNvSpPr>
          <p:nvPr>
            <p:ph type="title"/>
          </p:nvPr>
        </p:nvSpPr>
        <p:spPr>
          <a:xfrm>
            <a:off x="579120" y="510988"/>
            <a:ext cx="11039793" cy="5184424"/>
          </a:xfrm>
        </p:spPr>
        <p:txBody>
          <a:bodyPr anchor="ctr" anchorCtr="0">
            <a:noAutofit/>
          </a:bodyPr>
          <a:lstStyle>
            <a:lvl1pPr algn="ctr">
              <a:defRPr sz="6000" baseline="0">
                <a:solidFill>
                  <a:schemeClr val="bg1"/>
                </a:solidFill>
              </a:defRPr>
            </a:lvl1pPr>
          </a:lstStyle>
          <a:p>
            <a:r>
              <a:rPr lang="en-US"/>
              <a:t>Click to edit Master title style</a:t>
            </a:r>
            <a:endParaRPr lang="nl-NL"/>
          </a:p>
        </p:txBody>
      </p:sp>
      <p:sp>
        <p:nvSpPr>
          <p:cNvPr id="4" name="Tijdelijke aanduiding voor datum 3"/>
          <p:cNvSpPr>
            <a:spLocks noGrp="1"/>
          </p:cNvSpPr>
          <p:nvPr>
            <p:ph type="dt" sz="half" idx="10"/>
          </p:nvPr>
        </p:nvSpPr>
        <p:spPr/>
        <p:txBody>
          <a:bodyPr/>
          <a:lstStyle/>
          <a:p>
            <a:fld id="{1CF6BC42-4147-4562-BD24-03069F99D751}" type="datetime1">
              <a:rPr lang="nl-BE" smtClean="0"/>
              <a:t>4/07/2024</a:t>
            </a:fld>
            <a:endParaRPr lang="nl-NL"/>
          </a:p>
        </p:txBody>
      </p:sp>
      <p:sp>
        <p:nvSpPr>
          <p:cNvPr id="5" name="Tijdelijke aanduiding voor voettekst 4"/>
          <p:cNvSpPr>
            <a:spLocks noGrp="1"/>
          </p:cNvSpPr>
          <p:nvPr>
            <p:ph type="ftr" sz="quarter" idx="11"/>
          </p:nvPr>
        </p:nvSpPr>
        <p:spPr/>
        <p:txBody>
          <a:bodyPr/>
          <a:lstStyle/>
          <a:p>
            <a:r>
              <a:rPr lang="nl-BE"/>
              <a:t>Instituut voor Fiscaal Recht, KU Leuven</a:t>
            </a:r>
            <a:endParaRPr lang="nl-NL"/>
          </a:p>
        </p:txBody>
      </p:sp>
      <p:sp>
        <p:nvSpPr>
          <p:cNvPr id="6" name="Tijdelijke aanduiding voor dianummer 5"/>
          <p:cNvSpPr>
            <a:spLocks noGrp="1"/>
          </p:cNvSpPr>
          <p:nvPr>
            <p:ph type="sldNum" sz="quarter" idx="12"/>
          </p:nvPr>
        </p:nvSpPr>
        <p:spPr/>
        <p:txBody>
          <a:bodyPr/>
          <a:lstStyle/>
          <a:p>
            <a:fld id="{0A297500-7527-634B-90F4-69D0994C32B4}" type="slidenum">
              <a:rPr lang="nl-NL" smtClean="0"/>
              <a:t>‹#›</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5" Type="http://schemas.openxmlformats.org/officeDocument/2006/relationships/image" Target="../media/image1.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hthoek 6"/>
          <p:cNvSpPr/>
          <p:nvPr userDrawn="1"/>
        </p:nvSpPr>
        <p:spPr>
          <a:xfrm>
            <a:off x="0" y="6210000"/>
            <a:ext cx="12192000" cy="64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pic>
        <p:nvPicPr>
          <p:cNvPr id="8" name="Afbeelding 7"/>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1041200" y="6353999"/>
            <a:ext cx="1008305" cy="360000"/>
          </a:xfrm>
          <a:prstGeom prst="rect">
            <a:avLst/>
          </a:prstGeom>
        </p:spPr>
      </p:pic>
      <p:sp>
        <p:nvSpPr>
          <p:cNvPr id="2" name="Tijdelijke aanduiding voor titel 1"/>
          <p:cNvSpPr>
            <a:spLocks noGrp="1"/>
          </p:cNvSpPr>
          <p:nvPr>
            <p:ph type="title"/>
          </p:nvPr>
        </p:nvSpPr>
        <p:spPr>
          <a:xfrm>
            <a:off x="576000" y="207036"/>
            <a:ext cx="11041200" cy="1152000"/>
          </a:xfrm>
          <a:prstGeom prst="rect">
            <a:avLst/>
          </a:prstGeom>
        </p:spPr>
        <p:txBody>
          <a:bodyPr vert="horz" lIns="0" tIns="0" rIns="0" bIns="0" rtlCol="0" anchor="ctr" anchorCtr="0">
            <a:normAutofit/>
          </a:bodyPr>
          <a:lstStyle/>
          <a:p>
            <a:r>
              <a:rPr lang="nl-NL"/>
              <a:t>Titelstijl van model bewerken</a:t>
            </a:r>
          </a:p>
        </p:txBody>
      </p:sp>
      <p:sp>
        <p:nvSpPr>
          <p:cNvPr id="3" name="Tijdelijke aanduiding voor tekst 2"/>
          <p:cNvSpPr>
            <a:spLocks noGrp="1"/>
          </p:cNvSpPr>
          <p:nvPr>
            <p:ph type="body" idx="1"/>
          </p:nvPr>
        </p:nvSpPr>
        <p:spPr>
          <a:xfrm>
            <a:off x="576000" y="1656000"/>
            <a:ext cx="11041200" cy="4464000"/>
          </a:xfrm>
          <a:prstGeom prst="rect">
            <a:avLst/>
          </a:prstGeom>
        </p:spPr>
        <p:txBody>
          <a:bodyPr vert="horz" lIns="91440" tIns="45720" rIns="91440" bIns="45720" rtlCol="0">
            <a:normAutofit/>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1440000" y="6210000"/>
            <a:ext cx="720000" cy="648000"/>
          </a:xfrm>
          <a:prstGeom prst="rect">
            <a:avLst/>
          </a:prstGeom>
        </p:spPr>
        <p:txBody>
          <a:bodyPr vert="horz" lIns="0" tIns="0" rIns="0" bIns="0" rtlCol="0" anchor="ctr"/>
          <a:lstStyle>
            <a:lvl1pPr algn="l">
              <a:defRPr sz="1000" baseline="0">
                <a:solidFill>
                  <a:schemeClr val="bg1"/>
                </a:solidFill>
                <a:latin typeface="Arial" charset="0"/>
              </a:defRPr>
            </a:lvl1pPr>
          </a:lstStyle>
          <a:p>
            <a:fld id="{C35A5A45-E898-4061-A29C-CE17BA0A63CA}" type="datetime1">
              <a:rPr lang="nl-BE" smtClean="0"/>
              <a:t>4/07/2024</a:t>
            </a:fld>
            <a:endParaRPr lang="nl-NL"/>
          </a:p>
        </p:txBody>
      </p:sp>
      <p:sp>
        <p:nvSpPr>
          <p:cNvPr id="5" name="Tijdelijke aanduiding voor voettekst 4"/>
          <p:cNvSpPr>
            <a:spLocks noGrp="1"/>
          </p:cNvSpPr>
          <p:nvPr>
            <p:ph type="ftr" sz="quarter" idx="3"/>
          </p:nvPr>
        </p:nvSpPr>
        <p:spPr>
          <a:xfrm>
            <a:off x="6033600" y="6210000"/>
            <a:ext cx="4993200" cy="648000"/>
          </a:xfrm>
          <a:prstGeom prst="rect">
            <a:avLst/>
          </a:prstGeom>
        </p:spPr>
        <p:txBody>
          <a:bodyPr vert="horz" lIns="0" tIns="0" rIns="180000" bIns="0" rtlCol="0" anchor="ctr"/>
          <a:lstStyle>
            <a:lvl1pPr algn="r">
              <a:defRPr sz="1000" baseline="0">
                <a:solidFill>
                  <a:schemeClr val="bg1"/>
                </a:solidFill>
                <a:latin typeface="Arial" charset="0"/>
              </a:defRPr>
            </a:lvl1pPr>
          </a:lstStyle>
          <a:p>
            <a:r>
              <a:rPr lang="nl-BE"/>
              <a:t>Instituut voor Fiscaal Recht, KU Leuven</a:t>
            </a:r>
            <a:endParaRPr lang="nl-NL"/>
          </a:p>
        </p:txBody>
      </p:sp>
      <p:sp>
        <p:nvSpPr>
          <p:cNvPr id="6" name="Tijdelijke aanduiding voor dianummer 5"/>
          <p:cNvSpPr>
            <a:spLocks noGrp="1"/>
          </p:cNvSpPr>
          <p:nvPr>
            <p:ph type="sldNum" sz="quarter" idx="4"/>
          </p:nvPr>
        </p:nvSpPr>
        <p:spPr>
          <a:xfrm>
            <a:off x="576000" y="6210000"/>
            <a:ext cx="648000" cy="648000"/>
          </a:xfrm>
          <a:prstGeom prst="rect">
            <a:avLst/>
          </a:prstGeom>
        </p:spPr>
        <p:txBody>
          <a:bodyPr vert="horz" lIns="0" tIns="0" rIns="0" bIns="0" rtlCol="0" anchor="ctr"/>
          <a:lstStyle>
            <a:lvl1pPr algn="l">
              <a:defRPr sz="1000" baseline="0">
                <a:solidFill>
                  <a:schemeClr val="bg1"/>
                </a:solidFill>
                <a:latin typeface="Arial" charset="0"/>
              </a:defRPr>
            </a:lvl1pPr>
          </a:lstStyle>
          <a:p>
            <a:fld id="{0A297500-7527-634B-90F4-69D0994C32B4}" type="slidenum">
              <a:rPr lang="nl-NL" smtClean="0"/>
              <a:pPr/>
              <a:t>‹#›</a:t>
            </a:fld>
            <a:endParaRPr lang="nl-NL"/>
          </a:p>
        </p:txBody>
      </p:sp>
    </p:spTree>
    <p:extLst>
      <p:ext uri="{BB962C8B-B14F-4D97-AF65-F5344CB8AC3E}">
        <p14:creationId xmlns:p14="http://schemas.microsoft.com/office/powerpoint/2010/main" val="4637559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52" r:id="rId5"/>
    <p:sldLayoutId id="2147483653" r:id="rId6"/>
    <p:sldLayoutId id="2147483654" r:id="rId7"/>
    <p:sldLayoutId id="2147483655" r:id="rId8"/>
    <p:sldLayoutId id="2147483661" r:id="rId9"/>
    <p:sldLayoutId id="2147483698" r:id="rId10"/>
  </p:sldLayoutIdLst>
  <p:hf hdr="0" dt="0"/>
  <p:txStyles>
    <p:titleStyle>
      <a:lvl1pPr algn="l" defTabSz="914400" rtl="0" eaLnBrk="1" latinLnBrk="0" hangingPunct="1">
        <a:lnSpc>
          <a:spcPct val="100000"/>
        </a:lnSpc>
        <a:spcBef>
          <a:spcPct val="0"/>
        </a:spcBef>
        <a:buNone/>
        <a:defRPr sz="4000" kern="1200" baseline="0">
          <a:solidFill>
            <a:schemeClr val="tx2"/>
          </a:solidFill>
          <a:latin typeface="Arial" charset="0"/>
          <a:ea typeface="+mj-ea"/>
          <a:cs typeface="+mj-cs"/>
        </a:defRPr>
      </a:lvl1pPr>
    </p:titleStyle>
    <p:bodyStyle>
      <a:lvl1pPr marL="228600" indent="-228600" algn="l" defTabSz="914400" rtl="0" eaLnBrk="1" latinLnBrk="0" hangingPunct="1">
        <a:lnSpc>
          <a:spcPct val="100000"/>
        </a:lnSpc>
        <a:spcBef>
          <a:spcPts val="1000"/>
        </a:spcBef>
        <a:buFont typeface="Arial"/>
        <a:buChar char="•"/>
        <a:defRPr sz="2400" kern="1200" baseline="0">
          <a:solidFill>
            <a:schemeClr val="tx1"/>
          </a:solidFill>
          <a:latin typeface="Arial" charset="0"/>
          <a:ea typeface="+mn-ea"/>
          <a:cs typeface="+mn-cs"/>
        </a:defRPr>
      </a:lvl1pPr>
      <a:lvl2pPr marL="685800" indent="-228600" algn="l" defTabSz="914400" rtl="0" eaLnBrk="1" latinLnBrk="0" hangingPunct="1">
        <a:lnSpc>
          <a:spcPct val="100000"/>
        </a:lnSpc>
        <a:spcBef>
          <a:spcPts val="500"/>
        </a:spcBef>
        <a:buFont typeface="Arial"/>
        <a:buChar char="•"/>
        <a:defRPr sz="2400" kern="1200" baseline="0">
          <a:solidFill>
            <a:schemeClr val="tx1"/>
          </a:solidFill>
          <a:latin typeface="Arial" charset="0"/>
          <a:ea typeface="+mn-ea"/>
          <a:cs typeface="+mn-cs"/>
        </a:defRPr>
      </a:lvl2pPr>
      <a:lvl3pPr marL="1143000" indent="-228600" algn="l" defTabSz="914400" rtl="0" eaLnBrk="1" latinLnBrk="0" hangingPunct="1">
        <a:lnSpc>
          <a:spcPct val="100000"/>
        </a:lnSpc>
        <a:spcBef>
          <a:spcPts val="500"/>
        </a:spcBef>
        <a:buFont typeface="Arial"/>
        <a:buChar char="•"/>
        <a:defRPr sz="2000" kern="1200" baseline="0">
          <a:solidFill>
            <a:schemeClr val="tx1"/>
          </a:solidFill>
          <a:latin typeface="Arial" charset="0"/>
          <a:ea typeface="+mn-ea"/>
          <a:cs typeface="+mn-cs"/>
        </a:defRPr>
      </a:lvl3pPr>
      <a:lvl4pPr marL="1600200" indent="-228600" algn="l" defTabSz="914400" rtl="0" eaLnBrk="1" latinLnBrk="0" hangingPunct="1">
        <a:lnSpc>
          <a:spcPct val="100000"/>
        </a:lnSpc>
        <a:spcBef>
          <a:spcPts val="500"/>
        </a:spcBef>
        <a:buFont typeface="Arial"/>
        <a:buChar char="•"/>
        <a:defRPr sz="1800" kern="1200" baseline="0">
          <a:solidFill>
            <a:schemeClr val="tx1"/>
          </a:solidFill>
          <a:latin typeface="Arial" charset="0"/>
          <a:ea typeface="+mn-ea"/>
          <a:cs typeface="+mn-cs"/>
        </a:defRPr>
      </a:lvl4pPr>
      <a:lvl5pPr marL="2057400" indent="-228600" algn="l" defTabSz="914400" rtl="0" eaLnBrk="1" latinLnBrk="0" hangingPunct="1">
        <a:lnSpc>
          <a:spcPct val="100000"/>
        </a:lnSpc>
        <a:spcBef>
          <a:spcPts val="500"/>
        </a:spcBef>
        <a:buFont typeface="Arial"/>
        <a:buChar char="•"/>
        <a:defRPr sz="1800" kern="1200" baseline="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42" userDrawn="1">
          <p15:clr>
            <a:srgbClr val="F26B43"/>
          </p15:clr>
        </p15:guide>
        <p15:guide id="2" pos="7319" userDrawn="1">
          <p15:clr>
            <a:srgbClr val="F26B43"/>
          </p15:clr>
        </p15:guide>
        <p15:guide id="3" orient="horz" pos="3857" userDrawn="1">
          <p15:clr>
            <a:srgbClr val="F26B43"/>
          </p15:clr>
        </p15:guide>
        <p15:guide id="4" pos="36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hthoek 6"/>
          <p:cNvSpPr/>
          <p:nvPr/>
        </p:nvSpPr>
        <p:spPr>
          <a:xfrm>
            <a:off x="0" y="6210000"/>
            <a:ext cx="12192000" cy="64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nl-BE"/>
          </a:p>
        </p:txBody>
      </p:sp>
      <p:pic>
        <p:nvPicPr>
          <p:cNvPr id="8" name="Afbeelding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41200" y="6353999"/>
            <a:ext cx="1008305" cy="360000"/>
          </a:xfrm>
          <a:prstGeom prst="rect">
            <a:avLst/>
          </a:prstGeom>
        </p:spPr>
      </p:pic>
      <p:sp>
        <p:nvSpPr>
          <p:cNvPr id="2" name="Tijdelijke aanduiding voor titel 1"/>
          <p:cNvSpPr>
            <a:spLocks noGrp="1"/>
          </p:cNvSpPr>
          <p:nvPr>
            <p:ph type="title"/>
          </p:nvPr>
        </p:nvSpPr>
        <p:spPr>
          <a:xfrm>
            <a:off x="576000" y="216000"/>
            <a:ext cx="11041200" cy="1152000"/>
          </a:xfrm>
          <a:prstGeom prst="rect">
            <a:avLst/>
          </a:prstGeom>
        </p:spPr>
        <p:txBody>
          <a:bodyPr vert="horz" lIns="0" tIns="0" rIns="0" bIns="0" rtlCol="0" anchor="ctr" anchorCtr="0">
            <a:normAutofit/>
          </a:bodyPr>
          <a:lstStyle/>
          <a:p>
            <a:r>
              <a:rPr lang="nl-NL"/>
              <a:t>Titelstijl van model bewerken</a:t>
            </a:r>
          </a:p>
        </p:txBody>
      </p:sp>
      <p:sp>
        <p:nvSpPr>
          <p:cNvPr id="3" name="Tijdelijke aanduiding voor tekst 2"/>
          <p:cNvSpPr>
            <a:spLocks noGrp="1"/>
          </p:cNvSpPr>
          <p:nvPr>
            <p:ph type="body" idx="1"/>
          </p:nvPr>
        </p:nvSpPr>
        <p:spPr>
          <a:xfrm>
            <a:off x="576000" y="1656000"/>
            <a:ext cx="11041200" cy="4464000"/>
          </a:xfrm>
          <a:prstGeom prst="rect">
            <a:avLst/>
          </a:prstGeom>
        </p:spPr>
        <p:txBody>
          <a:bodyPr vert="horz" lIns="91440" tIns="45720" rIns="91440" bIns="45720" rtlCol="0">
            <a:normAutofit/>
          </a:bodyPr>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1440000" y="6210000"/>
            <a:ext cx="720000" cy="648000"/>
          </a:xfrm>
          <a:prstGeom prst="rect">
            <a:avLst/>
          </a:prstGeom>
        </p:spPr>
        <p:txBody>
          <a:bodyPr vert="horz" lIns="0" tIns="0" rIns="0" bIns="0" rtlCol="0" anchor="ctr"/>
          <a:lstStyle>
            <a:lvl1pPr algn="l">
              <a:defRPr sz="1000" baseline="0">
                <a:solidFill>
                  <a:schemeClr val="bg1"/>
                </a:solidFill>
                <a:latin typeface="Arial" charset="0"/>
              </a:defRPr>
            </a:lvl1pPr>
          </a:lstStyle>
          <a:p>
            <a:fld id="{C3583CCF-0082-4431-A25F-D18321FE978E}" type="datetime1">
              <a:rPr lang="nl-BE" smtClean="0"/>
              <a:t>4/07/2024</a:t>
            </a:fld>
            <a:endParaRPr lang="nl-NL"/>
          </a:p>
        </p:txBody>
      </p:sp>
      <p:sp>
        <p:nvSpPr>
          <p:cNvPr id="5" name="Tijdelijke aanduiding voor voettekst 4"/>
          <p:cNvSpPr>
            <a:spLocks noGrp="1"/>
          </p:cNvSpPr>
          <p:nvPr>
            <p:ph type="ftr" sz="quarter" idx="3"/>
          </p:nvPr>
        </p:nvSpPr>
        <p:spPr>
          <a:xfrm>
            <a:off x="6033600" y="6210000"/>
            <a:ext cx="4993200" cy="648000"/>
          </a:xfrm>
          <a:prstGeom prst="rect">
            <a:avLst/>
          </a:prstGeom>
        </p:spPr>
        <p:txBody>
          <a:bodyPr vert="horz" lIns="0" tIns="0" rIns="180000" bIns="0" rtlCol="0" anchor="ctr"/>
          <a:lstStyle>
            <a:lvl1pPr algn="r">
              <a:defRPr sz="1000" baseline="0">
                <a:solidFill>
                  <a:schemeClr val="bg1"/>
                </a:solidFill>
                <a:latin typeface="Arial" charset="0"/>
              </a:defRPr>
            </a:lvl1pPr>
          </a:lstStyle>
          <a:p>
            <a:r>
              <a:rPr lang="nl-BE"/>
              <a:t>Instituut voor Fiscaal Recht, KU Leuven</a:t>
            </a:r>
            <a:endParaRPr lang="nl-NL"/>
          </a:p>
        </p:txBody>
      </p:sp>
      <p:sp>
        <p:nvSpPr>
          <p:cNvPr id="6" name="Tijdelijke aanduiding voor dianummer 5"/>
          <p:cNvSpPr>
            <a:spLocks noGrp="1"/>
          </p:cNvSpPr>
          <p:nvPr>
            <p:ph type="sldNum" sz="quarter" idx="4"/>
          </p:nvPr>
        </p:nvSpPr>
        <p:spPr>
          <a:xfrm>
            <a:off x="576000" y="6210000"/>
            <a:ext cx="648000" cy="648000"/>
          </a:xfrm>
          <a:prstGeom prst="rect">
            <a:avLst/>
          </a:prstGeom>
        </p:spPr>
        <p:txBody>
          <a:bodyPr vert="horz" lIns="0" tIns="0" rIns="0" bIns="0" rtlCol="0" anchor="ctr"/>
          <a:lstStyle>
            <a:lvl1pPr algn="l">
              <a:defRPr sz="1000" baseline="0">
                <a:solidFill>
                  <a:schemeClr val="bg1"/>
                </a:solidFill>
                <a:latin typeface="Arial" charset="0"/>
              </a:defRPr>
            </a:lvl1pPr>
          </a:lstStyle>
          <a:p>
            <a:fld id="{0A297500-7527-634B-90F4-69D0994C32B4}" type="slidenum">
              <a:rPr lang="nl-NL" smtClean="0"/>
              <a:pPr/>
              <a:t>‹#›</a:t>
            </a:fld>
            <a:endParaRPr lang="nl-NL"/>
          </a:p>
        </p:txBody>
      </p:sp>
    </p:spTree>
    <p:extLst>
      <p:ext uri="{BB962C8B-B14F-4D97-AF65-F5344CB8AC3E}">
        <p14:creationId xmlns:p14="http://schemas.microsoft.com/office/powerpoint/2010/main" val="1732523238"/>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Lst>
  <p:hf hdr="0" dt="0"/>
  <p:txStyles>
    <p:titleStyle>
      <a:lvl1pPr algn="l" defTabSz="914400" rtl="0" eaLnBrk="1" latinLnBrk="0" hangingPunct="1">
        <a:lnSpc>
          <a:spcPct val="100000"/>
        </a:lnSpc>
        <a:spcBef>
          <a:spcPct val="0"/>
        </a:spcBef>
        <a:buNone/>
        <a:defRPr sz="4000" kern="1200" baseline="0">
          <a:solidFill>
            <a:schemeClr val="tx2"/>
          </a:solidFill>
          <a:latin typeface="Arial" charset="0"/>
          <a:ea typeface="+mj-ea"/>
          <a:cs typeface="+mj-cs"/>
        </a:defRPr>
      </a:lvl1pPr>
    </p:titleStyle>
    <p:bodyStyle>
      <a:lvl1pPr marL="228600" indent="-228600" algn="l" defTabSz="914400" rtl="0" eaLnBrk="1" latinLnBrk="0" hangingPunct="1">
        <a:lnSpc>
          <a:spcPct val="100000"/>
        </a:lnSpc>
        <a:spcBef>
          <a:spcPts val="1000"/>
        </a:spcBef>
        <a:buFont typeface="Arial"/>
        <a:buChar char="•"/>
        <a:defRPr sz="2400" kern="1200" baseline="0">
          <a:solidFill>
            <a:schemeClr val="tx1"/>
          </a:solidFill>
          <a:latin typeface="Arial" charset="0"/>
          <a:ea typeface="+mn-ea"/>
          <a:cs typeface="+mn-cs"/>
        </a:defRPr>
      </a:lvl1pPr>
      <a:lvl2pPr marL="685800" indent="-228600" algn="l" defTabSz="914400" rtl="0" eaLnBrk="1" latinLnBrk="0" hangingPunct="1">
        <a:lnSpc>
          <a:spcPct val="100000"/>
        </a:lnSpc>
        <a:spcBef>
          <a:spcPts val="500"/>
        </a:spcBef>
        <a:buFont typeface="Arial"/>
        <a:buChar char="•"/>
        <a:defRPr sz="2400" kern="1200" baseline="0">
          <a:solidFill>
            <a:schemeClr val="tx1"/>
          </a:solidFill>
          <a:latin typeface="Arial" charset="0"/>
          <a:ea typeface="+mn-ea"/>
          <a:cs typeface="+mn-cs"/>
        </a:defRPr>
      </a:lvl2pPr>
      <a:lvl3pPr marL="1143000" indent="-228600" algn="l" defTabSz="914400" rtl="0" eaLnBrk="1" latinLnBrk="0" hangingPunct="1">
        <a:lnSpc>
          <a:spcPct val="100000"/>
        </a:lnSpc>
        <a:spcBef>
          <a:spcPts val="500"/>
        </a:spcBef>
        <a:buFont typeface="Arial"/>
        <a:buChar char="•"/>
        <a:defRPr sz="2000" kern="1200" baseline="0">
          <a:solidFill>
            <a:schemeClr val="tx1"/>
          </a:solidFill>
          <a:latin typeface="Arial" charset="0"/>
          <a:ea typeface="+mn-ea"/>
          <a:cs typeface="+mn-cs"/>
        </a:defRPr>
      </a:lvl3pPr>
      <a:lvl4pPr marL="1600200" indent="-228600" algn="l" defTabSz="914400" rtl="0" eaLnBrk="1" latinLnBrk="0" hangingPunct="1">
        <a:lnSpc>
          <a:spcPct val="100000"/>
        </a:lnSpc>
        <a:spcBef>
          <a:spcPts val="500"/>
        </a:spcBef>
        <a:buFont typeface="Arial"/>
        <a:buChar char="•"/>
        <a:defRPr sz="1800" kern="1200" baseline="0">
          <a:solidFill>
            <a:schemeClr val="tx1"/>
          </a:solidFill>
          <a:latin typeface="Arial" charset="0"/>
          <a:ea typeface="+mn-ea"/>
          <a:cs typeface="+mn-cs"/>
        </a:defRPr>
      </a:lvl4pPr>
      <a:lvl5pPr marL="2057400" indent="-228600" algn="l" defTabSz="914400" rtl="0" eaLnBrk="1" latinLnBrk="0" hangingPunct="1">
        <a:lnSpc>
          <a:spcPct val="100000"/>
        </a:lnSpc>
        <a:spcBef>
          <a:spcPts val="500"/>
        </a:spcBef>
        <a:buFont typeface="Arial"/>
        <a:buChar char="•"/>
        <a:defRPr sz="1800" kern="1200" baseline="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ctrTitle"/>
          </p:nvPr>
        </p:nvSpPr>
        <p:spPr/>
        <p:txBody>
          <a:bodyPr/>
          <a:lstStyle/>
          <a:p>
            <a:r>
              <a:rPr lang="nl-NL"/>
              <a:t>Grensoverschrijdende verliesverrekening in België onder Europese invloed</a:t>
            </a:r>
          </a:p>
        </p:txBody>
      </p:sp>
      <p:sp>
        <p:nvSpPr>
          <p:cNvPr id="9" name="Ondertitel 8"/>
          <p:cNvSpPr>
            <a:spLocks noGrp="1"/>
          </p:cNvSpPr>
          <p:nvPr>
            <p:ph type="subTitle" idx="1"/>
          </p:nvPr>
        </p:nvSpPr>
        <p:spPr/>
        <p:txBody>
          <a:bodyPr>
            <a:normAutofit fontScale="92500" lnSpcReduction="20000"/>
          </a:bodyPr>
          <a:lstStyle/>
          <a:p>
            <a:r>
              <a:rPr lang="nl-NL"/>
              <a:t>IFA Belgium – 18 juni 2024</a:t>
            </a:r>
          </a:p>
          <a:p>
            <a:r>
              <a:rPr lang="nl-NL"/>
              <a:t>Ward Willems en Dieter Bettens</a:t>
            </a:r>
          </a:p>
          <a:p>
            <a:endParaRPr lang="nl-NL"/>
          </a:p>
          <a:p>
            <a:endParaRPr lang="nl-NL"/>
          </a:p>
        </p:txBody>
      </p:sp>
      <p:pic>
        <p:nvPicPr>
          <p:cNvPr id="1030" name="Picture 6" descr="KU Leuven - Wikipedia">
            <a:extLst>
              <a:ext uri="{FF2B5EF4-FFF2-40B4-BE49-F238E27FC236}">
                <a16:creationId xmlns:a16="http://schemas.microsoft.com/office/drawing/2014/main" id="{990EB6B7-DCCD-0DE6-45F4-2C975FEF20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3144" y="1585983"/>
            <a:ext cx="3559433" cy="4605195"/>
          </a:xfrm>
          <a:prstGeom prst="rect">
            <a:avLst/>
          </a:prstGeom>
          <a:noFill/>
          <a:extLst>
            <a:ext uri="{909E8E84-426E-40DD-AFC4-6F175D3DCCD1}">
              <a14:hiddenFill xmlns:a14="http://schemas.microsoft.com/office/drawing/2010/main">
                <a:solidFill>
                  <a:srgbClr val="FFFFFF"/>
                </a:solidFill>
              </a14:hiddenFill>
            </a:ext>
          </a:extLst>
        </p:spPr>
      </p:pic>
      <p:sp>
        <p:nvSpPr>
          <p:cNvPr id="3" name="Tekstvak 2">
            <a:extLst>
              <a:ext uri="{FF2B5EF4-FFF2-40B4-BE49-F238E27FC236}">
                <a16:creationId xmlns:a16="http://schemas.microsoft.com/office/drawing/2014/main" id="{19F28690-FD5E-8580-E46B-4C5E1C5211A4}"/>
              </a:ext>
            </a:extLst>
          </p:cNvPr>
          <p:cNvSpPr txBox="1"/>
          <p:nvPr/>
        </p:nvSpPr>
        <p:spPr>
          <a:xfrm>
            <a:off x="459632" y="6122989"/>
            <a:ext cx="6456734" cy="415498"/>
          </a:xfrm>
          <a:prstGeom prst="rect">
            <a:avLst/>
          </a:prstGeom>
          <a:noFill/>
        </p:spPr>
        <p:txBody>
          <a:bodyPr wrap="square">
            <a:spAutoFit/>
          </a:bodyPr>
          <a:lstStyle/>
          <a:p>
            <a:pPr marL="171450" indent="-171450">
              <a:buFont typeface="Arial" panose="020B0604020202020204" pitchFamily="34" charset="0"/>
              <a:buChar char="*"/>
            </a:pPr>
            <a:r>
              <a:rPr lang="nl-NL" sz="1050" i="1"/>
              <a:t>De eventuele standpunten opgenomen in deze presentatie vertolken louter de persoonlijke meningen van de sprekers en niet (noodzakelijk) de standpunten van de instellingen waaraan zij verbonden zijn.</a:t>
            </a:r>
            <a:endParaRPr lang="nl-BE" sz="1050" i="1"/>
          </a:p>
        </p:txBody>
      </p:sp>
    </p:spTree>
    <p:extLst>
      <p:ext uri="{BB962C8B-B14F-4D97-AF65-F5344CB8AC3E}">
        <p14:creationId xmlns:p14="http://schemas.microsoft.com/office/powerpoint/2010/main" val="3628299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voettekst 2">
            <a:extLst>
              <a:ext uri="{FF2B5EF4-FFF2-40B4-BE49-F238E27FC236}">
                <a16:creationId xmlns:a16="http://schemas.microsoft.com/office/drawing/2014/main" id="{F783598E-113E-28C5-1022-CC40041B29B7}"/>
              </a:ext>
            </a:extLst>
          </p:cNvPr>
          <p:cNvSpPr>
            <a:spLocks noGrp="1"/>
          </p:cNvSpPr>
          <p:nvPr>
            <p:ph type="ftr" sz="quarter" idx="11"/>
          </p:nvPr>
        </p:nvSpPr>
        <p:spPr/>
        <p:txBody>
          <a:bodyPr/>
          <a:lstStyle/>
          <a:p>
            <a:r>
              <a:rPr lang="nl-BE"/>
              <a:t>Instituut voor Fiscaal Recht, KU Leuven</a:t>
            </a:r>
            <a:endParaRPr lang="nl-NL"/>
          </a:p>
        </p:txBody>
      </p:sp>
      <p:sp>
        <p:nvSpPr>
          <p:cNvPr id="4" name="Tijdelijke aanduiding voor dianummer 3">
            <a:extLst>
              <a:ext uri="{FF2B5EF4-FFF2-40B4-BE49-F238E27FC236}">
                <a16:creationId xmlns:a16="http://schemas.microsoft.com/office/drawing/2014/main" id="{485C2A1C-4FA3-001F-0331-54CBB0F64CA8}"/>
              </a:ext>
            </a:extLst>
          </p:cNvPr>
          <p:cNvSpPr>
            <a:spLocks noGrp="1"/>
          </p:cNvSpPr>
          <p:nvPr>
            <p:ph type="sldNum" sz="quarter" idx="12"/>
          </p:nvPr>
        </p:nvSpPr>
        <p:spPr/>
        <p:txBody>
          <a:bodyPr/>
          <a:lstStyle/>
          <a:p>
            <a:fld id="{0A297500-7527-634B-90F4-69D0994C32B4}" type="slidenum">
              <a:rPr lang="nl-NL" smtClean="0"/>
              <a:t>10</a:t>
            </a:fld>
            <a:endParaRPr lang="nl-NL"/>
          </a:p>
        </p:txBody>
      </p:sp>
      <p:sp>
        <p:nvSpPr>
          <p:cNvPr id="5" name="Titel 4">
            <a:extLst>
              <a:ext uri="{FF2B5EF4-FFF2-40B4-BE49-F238E27FC236}">
                <a16:creationId xmlns:a16="http://schemas.microsoft.com/office/drawing/2014/main" id="{A8301E15-6D28-6CB8-CF8C-FD38BA8B3C26}"/>
              </a:ext>
            </a:extLst>
          </p:cNvPr>
          <p:cNvSpPr>
            <a:spLocks noGrp="1"/>
          </p:cNvSpPr>
          <p:nvPr>
            <p:ph type="title"/>
          </p:nvPr>
        </p:nvSpPr>
        <p:spPr/>
        <p:txBody>
          <a:bodyPr>
            <a:normAutofit/>
          </a:bodyPr>
          <a:lstStyle/>
          <a:p>
            <a:r>
              <a:rPr lang="nl-BE" sz="4000"/>
              <a:t>A. Omwenteling in Europese rechtspraak</a:t>
            </a:r>
            <a:endParaRPr lang="nl-BE"/>
          </a:p>
        </p:txBody>
      </p:sp>
      <p:sp>
        <p:nvSpPr>
          <p:cNvPr id="6" name="Rechthoek: afgeronde hoeken 5">
            <a:extLst>
              <a:ext uri="{FF2B5EF4-FFF2-40B4-BE49-F238E27FC236}">
                <a16:creationId xmlns:a16="http://schemas.microsoft.com/office/drawing/2014/main" id="{79D025FD-85FE-D19E-3E7A-A59D3B1DCA31}"/>
              </a:ext>
            </a:extLst>
          </p:cNvPr>
          <p:cNvSpPr/>
          <p:nvPr/>
        </p:nvSpPr>
        <p:spPr>
          <a:xfrm>
            <a:off x="831668" y="1529761"/>
            <a:ext cx="10528663" cy="83602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BE" b="1"/>
              <a:t>Fase 2: Uitbreiding</a:t>
            </a:r>
          </a:p>
        </p:txBody>
      </p:sp>
      <p:sp>
        <p:nvSpPr>
          <p:cNvPr id="2" name="Tekstvak 1">
            <a:extLst>
              <a:ext uri="{FF2B5EF4-FFF2-40B4-BE49-F238E27FC236}">
                <a16:creationId xmlns:a16="http://schemas.microsoft.com/office/drawing/2014/main" id="{06CF636C-CCB5-6707-EB80-E21A4F414527}"/>
              </a:ext>
            </a:extLst>
          </p:cNvPr>
          <p:cNvSpPr txBox="1"/>
          <p:nvPr/>
        </p:nvSpPr>
        <p:spPr>
          <a:xfrm>
            <a:off x="687993" y="2718231"/>
            <a:ext cx="10691212" cy="2846933"/>
          </a:xfrm>
          <a:prstGeom prst="rect">
            <a:avLst/>
          </a:prstGeom>
          <a:noFill/>
        </p:spPr>
        <p:txBody>
          <a:bodyPr wrap="square" rtlCol="0">
            <a:spAutoFit/>
          </a:bodyPr>
          <a:lstStyle/>
          <a:p>
            <a:pPr algn="just"/>
            <a:r>
              <a:rPr lang="nl-BE" b="1"/>
              <a:t>B. Definitieve verliezen bij </a:t>
            </a:r>
            <a:r>
              <a:rPr lang="nl-BE" b="1" i="1" err="1"/>
              <a:t>recapture</a:t>
            </a:r>
            <a:r>
              <a:rPr lang="nl-BE" b="1" i="1"/>
              <a:t> </a:t>
            </a:r>
            <a:r>
              <a:rPr lang="nl-BE" b="1"/>
              <a:t>regelingen (</a:t>
            </a:r>
            <a:r>
              <a:rPr lang="nl-BE" b="1" err="1"/>
              <a:t>HvJ</a:t>
            </a:r>
            <a:r>
              <a:rPr lang="nl-BE" b="1"/>
              <a:t> 23 oktober 2008, </a:t>
            </a:r>
            <a:r>
              <a:rPr lang="nl-BE" b="1" i="1" err="1"/>
              <a:t>Krankenheim</a:t>
            </a:r>
            <a:r>
              <a:rPr lang="nl-BE" b="1"/>
              <a:t> &amp; </a:t>
            </a:r>
            <a:r>
              <a:rPr lang="nl-BE" b="1" err="1"/>
              <a:t>HvJ</a:t>
            </a:r>
            <a:r>
              <a:rPr lang="nl-BE" b="1"/>
              <a:t> 17 december 2015, </a:t>
            </a:r>
            <a:r>
              <a:rPr lang="nl-BE" b="1" i="1" err="1"/>
              <a:t>Timac</a:t>
            </a:r>
            <a:r>
              <a:rPr lang="nl-BE" b="1" i="1"/>
              <a:t> Agro (deel I)</a:t>
            </a:r>
            <a:r>
              <a:rPr lang="nl-BE" b="1"/>
              <a:t>)</a:t>
            </a:r>
            <a:endParaRPr lang="nl-BE" b="1" i="1"/>
          </a:p>
          <a:p>
            <a:pPr algn="ctr"/>
            <a:endParaRPr lang="nl-BE"/>
          </a:p>
          <a:p>
            <a:pPr marL="285750" indent="-285750" algn="just">
              <a:buFont typeface="Arial" panose="020B0604020202020204" pitchFamily="34" charset="0"/>
              <a:buChar char="•"/>
            </a:pPr>
            <a:r>
              <a:rPr lang="nl-BE"/>
              <a:t>Duitse vennootschap met een vaste inrichting (VI) in Oostenrijk</a:t>
            </a:r>
          </a:p>
          <a:p>
            <a:pPr marL="285750" indent="-285750" algn="just">
              <a:buFont typeface="Arial" panose="020B0604020202020204" pitchFamily="34" charset="0"/>
              <a:buChar char="•"/>
            </a:pPr>
            <a:r>
              <a:rPr lang="nl-BE"/>
              <a:t>Duitse regeling laat toe om buitenlandse verliezen integraal te verrekenen op moment dat VI ze lijdt, maar vereist een terugname (</a:t>
            </a:r>
            <a:r>
              <a:rPr lang="nl-BE" i="1" err="1"/>
              <a:t>recapture</a:t>
            </a:r>
            <a:r>
              <a:rPr lang="nl-BE"/>
              <a:t>) in bepaalde gevallen (</a:t>
            </a:r>
            <a:r>
              <a:rPr lang="nl-BE" i="1"/>
              <a:t>in </a:t>
            </a:r>
            <a:r>
              <a:rPr lang="nl-BE" i="1" err="1"/>
              <a:t>casu</a:t>
            </a:r>
            <a:r>
              <a:rPr lang="nl-BE"/>
              <a:t> naarmate VI weer winst maakt, respectievelijk wanneer de VI wordt overgedragen).</a:t>
            </a:r>
          </a:p>
          <a:p>
            <a:pPr marL="285750" indent="-285750" algn="just">
              <a:buFont typeface="Arial" panose="020B0604020202020204" pitchFamily="34" charset="0"/>
              <a:buChar char="•"/>
            </a:pPr>
            <a:endParaRPr lang="nl-BE"/>
          </a:p>
          <a:p>
            <a:pPr marL="285750" indent="-285750" algn="just">
              <a:buFont typeface="Arial" panose="020B0604020202020204" pitchFamily="34" charset="0"/>
              <a:buChar char="•"/>
            </a:pPr>
            <a:r>
              <a:rPr lang="nl-BE" err="1"/>
              <a:t>HvJ</a:t>
            </a:r>
            <a:r>
              <a:rPr lang="nl-BE"/>
              <a:t> trekt redenering </a:t>
            </a:r>
            <a:r>
              <a:rPr lang="nl-BE" i="1"/>
              <a:t>Marks &amp; Spencer </a:t>
            </a:r>
            <a:r>
              <a:rPr lang="nl-BE"/>
              <a:t>door naar </a:t>
            </a:r>
            <a:r>
              <a:rPr lang="nl-BE" i="1" err="1"/>
              <a:t>recapture</a:t>
            </a:r>
            <a:r>
              <a:rPr lang="nl-BE" i="1"/>
              <a:t> </a:t>
            </a:r>
            <a:r>
              <a:rPr lang="nl-BE"/>
              <a:t>regelingen.</a:t>
            </a:r>
          </a:p>
          <a:p>
            <a:pPr marL="285750" indent="-285750" algn="just">
              <a:buFont typeface="Arial" panose="020B0604020202020204" pitchFamily="34" charset="0"/>
              <a:buChar char="•"/>
            </a:pPr>
            <a:r>
              <a:rPr lang="nl-BE" sz="1700"/>
              <a:t>Merk op: </a:t>
            </a:r>
            <a:r>
              <a:rPr lang="nl-BE" sz="1700" i="1"/>
              <a:t>in </a:t>
            </a:r>
            <a:r>
              <a:rPr lang="nl-BE" sz="1700" i="1" err="1"/>
              <a:t>casu</a:t>
            </a:r>
            <a:r>
              <a:rPr lang="nl-BE" sz="1700" i="1"/>
              <a:t> </a:t>
            </a:r>
            <a:r>
              <a:rPr lang="nl-BE" sz="1700"/>
              <a:t>geen schending omdat verliezen niet definitief waren.</a:t>
            </a:r>
          </a:p>
        </p:txBody>
      </p:sp>
    </p:spTree>
    <p:extLst>
      <p:ext uri="{BB962C8B-B14F-4D97-AF65-F5344CB8AC3E}">
        <p14:creationId xmlns:p14="http://schemas.microsoft.com/office/powerpoint/2010/main" val="16394162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voettekst 2">
            <a:extLst>
              <a:ext uri="{FF2B5EF4-FFF2-40B4-BE49-F238E27FC236}">
                <a16:creationId xmlns:a16="http://schemas.microsoft.com/office/drawing/2014/main" id="{F783598E-113E-28C5-1022-CC40041B29B7}"/>
              </a:ext>
            </a:extLst>
          </p:cNvPr>
          <p:cNvSpPr>
            <a:spLocks noGrp="1"/>
          </p:cNvSpPr>
          <p:nvPr>
            <p:ph type="ftr" sz="quarter" idx="11"/>
          </p:nvPr>
        </p:nvSpPr>
        <p:spPr/>
        <p:txBody>
          <a:bodyPr/>
          <a:lstStyle/>
          <a:p>
            <a:r>
              <a:rPr lang="nl-BE"/>
              <a:t>Instituut voor Fiscaal Recht, KU Leuven</a:t>
            </a:r>
            <a:endParaRPr lang="nl-NL"/>
          </a:p>
        </p:txBody>
      </p:sp>
      <p:sp>
        <p:nvSpPr>
          <p:cNvPr id="4" name="Tijdelijke aanduiding voor dianummer 3">
            <a:extLst>
              <a:ext uri="{FF2B5EF4-FFF2-40B4-BE49-F238E27FC236}">
                <a16:creationId xmlns:a16="http://schemas.microsoft.com/office/drawing/2014/main" id="{485C2A1C-4FA3-001F-0331-54CBB0F64CA8}"/>
              </a:ext>
            </a:extLst>
          </p:cNvPr>
          <p:cNvSpPr>
            <a:spLocks noGrp="1"/>
          </p:cNvSpPr>
          <p:nvPr>
            <p:ph type="sldNum" sz="quarter" idx="12"/>
          </p:nvPr>
        </p:nvSpPr>
        <p:spPr/>
        <p:txBody>
          <a:bodyPr/>
          <a:lstStyle/>
          <a:p>
            <a:fld id="{0A297500-7527-634B-90F4-69D0994C32B4}" type="slidenum">
              <a:rPr lang="nl-NL" smtClean="0"/>
              <a:t>11</a:t>
            </a:fld>
            <a:endParaRPr lang="nl-NL"/>
          </a:p>
        </p:txBody>
      </p:sp>
      <p:sp>
        <p:nvSpPr>
          <p:cNvPr id="5" name="Titel 4">
            <a:extLst>
              <a:ext uri="{FF2B5EF4-FFF2-40B4-BE49-F238E27FC236}">
                <a16:creationId xmlns:a16="http://schemas.microsoft.com/office/drawing/2014/main" id="{A8301E15-6D28-6CB8-CF8C-FD38BA8B3C26}"/>
              </a:ext>
            </a:extLst>
          </p:cNvPr>
          <p:cNvSpPr>
            <a:spLocks noGrp="1"/>
          </p:cNvSpPr>
          <p:nvPr>
            <p:ph type="title"/>
          </p:nvPr>
        </p:nvSpPr>
        <p:spPr/>
        <p:txBody>
          <a:bodyPr>
            <a:normAutofit/>
          </a:bodyPr>
          <a:lstStyle/>
          <a:p>
            <a:r>
              <a:rPr lang="nl-BE" sz="4000"/>
              <a:t>A. Omwenteling in Europese rechtspraak</a:t>
            </a:r>
            <a:endParaRPr lang="nl-BE"/>
          </a:p>
        </p:txBody>
      </p:sp>
      <p:sp>
        <p:nvSpPr>
          <p:cNvPr id="6" name="Rechthoek: afgeronde hoeken 5">
            <a:extLst>
              <a:ext uri="{FF2B5EF4-FFF2-40B4-BE49-F238E27FC236}">
                <a16:creationId xmlns:a16="http://schemas.microsoft.com/office/drawing/2014/main" id="{79D025FD-85FE-D19E-3E7A-A59D3B1DCA31}"/>
              </a:ext>
            </a:extLst>
          </p:cNvPr>
          <p:cNvSpPr/>
          <p:nvPr/>
        </p:nvSpPr>
        <p:spPr>
          <a:xfrm>
            <a:off x="831668" y="1529761"/>
            <a:ext cx="10528663" cy="83602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BE" b="1"/>
              <a:t>Fase 2: Uitbreiding</a:t>
            </a:r>
          </a:p>
        </p:txBody>
      </p:sp>
      <p:sp>
        <p:nvSpPr>
          <p:cNvPr id="2" name="Tekstvak 1">
            <a:extLst>
              <a:ext uri="{FF2B5EF4-FFF2-40B4-BE49-F238E27FC236}">
                <a16:creationId xmlns:a16="http://schemas.microsoft.com/office/drawing/2014/main" id="{4968A89F-650B-F3BB-DD24-1058DD233FBA}"/>
              </a:ext>
            </a:extLst>
          </p:cNvPr>
          <p:cNvSpPr txBox="1"/>
          <p:nvPr/>
        </p:nvSpPr>
        <p:spPr>
          <a:xfrm>
            <a:off x="687993" y="2718231"/>
            <a:ext cx="10691212" cy="3801041"/>
          </a:xfrm>
          <a:prstGeom prst="rect">
            <a:avLst/>
          </a:prstGeom>
          <a:noFill/>
        </p:spPr>
        <p:txBody>
          <a:bodyPr wrap="square" rtlCol="0">
            <a:spAutoFit/>
          </a:bodyPr>
          <a:lstStyle/>
          <a:p>
            <a:pPr algn="just"/>
            <a:r>
              <a:rPr lang="nl-BE" b="1"/>
              <a:t>C. Definitieve verliezen bij grensoverschrijdende reorganisaties (</a:t>
            </a:r>
            <a:r>
              <a:rPr lang="nl-BE" b="1" err="1"/>
              <a:t>HvJ</a:t>
            </a:r>
            <a:r>
              <a:rPr lang="nl-BE" b="1"/>
              <a:t> 21 februari 2013, </a:t>
            </a:r>
            <a:r>
              <a:rPr lang="nl-BE" b="1" i="1"/>
              <a:t>A </a:t>
            </a:r>
            <a:r>
              <a:rPr lang="nl-BE" b="1" i="1" err="1"/>
              <a:t>Oy</a:t>
            </a:r>
            <a:r>
              <a:rPr lang="nl-BE" b="1"/>
              <a:t>;</a:t>
            </a:r>
            <a:r>
              <a:rPr lang="nl-BE" b="1" i="1"/>
              <a:t> </a:t>
            </a:r>
            <a:r>
              <a:rPr lang="nl-BE" b="1" err="1"/>
              <a:t>HvJ</a:t>
            </a:r>
            <a:r>
              <a:rPr lang="nl-BE" b="1"/>
              <a:t> 19 juni 2019, </a:t>
            </a:r>
            <a:r>
              <a:rPr lang="nl-BE" b="1" i="1" err="1"/>
              <a:t>Memira</a:t>
            </a:r>
            <a:r>
              <a:rPr lang="nl-BE" b="1" i="1"/>
              <a:t> Holding </a:t>
            </a:r>
            <a:r>
              <a:rPr lang="nl-BE" b="1"/>
              <a:t>&amp; </a:t>
            </a:r>
            <a:r>
              <a:rPr lang="nl-BE" b="1" err="1"/>
              <a:t>HvJ</a:t>
            </a:r>
            <a:r>
              <a:rPr lang="nl-BE" b="1"/>
              <a:t> 19 juni 2019, </a:t>
            </a:r>
            <a:r>
              <a:rPr lang="nl-BE" b="1" i="1" err="1"/>
              <a:t>Holmen</a:t>
            </a:r>
            <a:r>
              <a:rPr lang="nl-BE" b="1" i="1"/>
              <a:t> AB</a:t>
            </a:r>
            <a:r>
              <a:rPr lang="nl-BE" b="1"/>
              <a:t>)</a:t>
            </a:r>
            <a:endParaRPr lang="nl-BE" b="1" i="1"/>
          </a:p>
          <a:p>
            <a:pPr marL="285750" indent="-285750" algn="just">
              <a:buFont typeface="Arial" panose="020B0604020202020204" pitchFamily="34" charset="0"/>
              <a:buChar char="•"/>
            </a:pPr>
            <a:endParaRPr lang="nl-BE" sz="1600"/>
          </a:p>
          <a:p>
            <a:pPr marL="285750" indent="-285750" algn="just">
              <a:buFont typeface="Arial" panose="020B0604020202020204" pitchFamily="34" charset="0"/>
              <a:buChar char="•"/>
            </a:pPr>
            <a:r>
              <a:rPr lang="nl-BE" sz="1700" i="1"/>
              <a:t>A </a:t>
            </a:r>
            <a:r>
              <a:rPr lang="nl-BE" sz="1700" i="1" err="1"/>
              <a:t>Oy</a:t>
            </a:r>
            <a:r>
              <a:rPr lang="nl-BE" sz="1700" i="1"/>
              <a:t> en </a:t>
            </a:r>
            <a:r>
              <a:rPr lang="nl-BE" sz="1700" i="1" err="1"/>
              <a:t>Memira</a:t>
            </a:r>
            <a:r>
              <a:rPr lang="nl-BE" sz="1700" i="1"/>
              <a:t> Holding</a:t>
            </a:r>
            <a:r>
              <a:rPr lang="nl-BE" sz="1700"/>
              <a:t>: overname van buitenlandse verlieslatende dochter door binnenlandse moedervennootschap. Geen verrekening van buitenlandse verliezen mogelijk bij moeder, terwijl dit wel mogelijk is indien overgenomen verlieslatende dochter een binnenlandse vennootschap is.</a:t>
            </a:r>
          </a:p>
          <a:p>
            <a:pPr marL="285750" indent="-285750" algn="just">
              <a:buFont typeface="Arial" panose="020B0604020202020204" pitchFamily="34" charset="0"/>
              <a:buChar char="•"/>
            </a:pPr>
            <a:endParaRPr lang="nl-BE" sz="1600"/>
          </a:p>
          <a:p>
            <a:pPr marL="285750" indent="-285750" algn="just">
              <a:buFont typeface="Arial" panose="020B0604020202020204" pitchFamily="34" charset="0"/>
              <a:buChar char="•"/>
            </a:pPr>
            <a:r>
              <a:rPr lang="nl-BE" sz="1700" i="1" err="1"/>
              <a:t>Holmen</a:t>
            </a:r>
            <a:r>
              <a:rPr lang="nl-BE" sz="1700" i="1"/>
              <a:t> AB</a:t>
            </a:r>
            <a:r>
              <a:rPr lang="nl-BE" sz="1700"/>
              <a:t>: liquidatie door Zweedse moedervennootschap van Spaanse dochtervennootschap en Spaanse verlieslatende kleindochtervennootschappen. Indien liquidatie Zweedse (klein)dochters, kan verlies verrekend worden bij Zweedse moeder. Dit is niet mogelijk in geval van buitenlandse (klein)dochters.</a:t>
            </a:r>
          </a:p>
          <a:p>
            <a:pPr algn="just"/>
            <a:endParaRPr lang="nl-BE" sz="1600"/>
          </a:p>
          <a:p>
            <a:pPr marL="285750" indent="-285750" algn="just">
              <a:buFont typeface="Arial" panose="020B0604020202020204" pitchFamily="34" charset="0"/>
              <a:buChar char="•"/>
            </a:pPr>
            <a:r>
              <a:rPr lang="nl-BE" sz="1700" err="1"/>
              <a:t>HvJ</a:t>
            </a:r>
            <a:r>
              <a:rPr lang="nl-BE" sz="1700"/>
              <a:t>: </a:t>
            </a:r>
            <a:r>
              <a:rPr lang="nl-BE" sz="1600"/>
              <a:t>trekt redenering </a:t>
            </a:r>
            <a:r>
              <a:rPr lang="nl-BE" sz="1600" i="1"/>
              <a:t>Marks &amp; Spencer </a:t>
            </a:r>
            <a:r>
              <a:rPr lang="nl-BE" sz="1600"/>
              <a:t>door naar reorganisaties.</a:t>
            </a:r>
          </a:p>
          <a:p>
            <a:pPr marL="285750" indent="-285750" algn="just">
              <a:buFont typeface="Arial" panose="020B0604020202020204" pitchFamily="34" charset="0"/>
              <a:buChar char="•"/>
            </a:pPr>
            <a:endParaRPr lang="nl-BE" sz="1700"/>
          </a:p>
        </p:txBody>
      </p:sp>
    </p:spTree>
    <p:extLst>
      <p:ext uri="{BB962C8B-B14F-4D97-AF65-F5344CB8AC3E}">
        <p14:creationId xmlns:p14="http://schemas.microsoft.com/office/powerpoint/2010/main" val="35000473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voettekst 2">
            <a:extLst>
              <a:ext uri="{FF2B5EF4-FFF2-40B4-BE49-F238E27FC236}">
                <a16:creationId xmlns:a16="http://schemas.microsoft.com/office/drawing/2014/main" id="{F783598E-113E-28C5-1022-CC40041B29B7}"/>
              </a:ext>
            </a:extLst>
          </p:cNvPr>
          <p:cNvSpPr>
            <a:spLocks noGrp="1"/>
          </p:cNvSpPr>
          <p:nvPr>
            <p:ph type="ftr" sz="quarter" idx="11"/>
          </p:nvPr>
        </p:nvSpPr>
        <p:spPr/>
        <p:txBody>
          <a:bodyPr/>
          <a:lstStyle/>
          <a:p>
            <a:r>
              <a:rPr lang="nl-BE"/>
              <a:t>Instituut voor Fiscaal Recht, KU Leuven</a:t>
            </a:r>
            <a:endParaRPr lang="nl-NL"/>
          </a:p>
        </p:txBody>
      </p:sp>
      <p:sp>
        <p:nvSpPr>
          <p:cNvPr id="4" name="Tijdelijke aanduiding voor dianummer 3">
            <a:extLst>
              <a:ext uri="{FF2B5EF4-FFF2-40B4-BE49-F238E27FC236}">
                <a16:creationId xmlns:a16="http://schemas.microsoft.com/office/drawing/2014/main" id="{485C2A1C-4FA3-001F-0331-54CBB0F64CA8}"/>
              </a:ext>
            </a:extLst>
          </p:cNvPr>
          <p:cNvSpPr>
            <a:spLocks noGrp="1"/>
          </p:cNvSpPr>
          <p:nvPr>
            <p:ph type="sldNum" sz="quarter" idx="12"/>
          </p:nvPr>
        </p:nvSpPr>
        <p:spPr/>
        <p:txBody>
          <a:bodyPr/>
          <a:lstStyle/>
          <a:p>
            <a:fld id="{0A297500-7527-634B-90F4-69D0994C32B4}" type="slidenum">
              <a:rPr lang="nl-NL" smtClean="0"/>
              <a:t>12</a:t>
            </a:fld>
            <a:endParaRPr lang="nl-NL"/>
          </a:p>
        </p:txBody>
      </p:sp>
      <p:sp>
        <p:nvSpPr>
          <p:cNvPr id="5" name="Titel 4">
            <a:extLst>
              <a:ext uri="{FF2B5EF4-FFF2-40B4-BE49-F238E27FC236}">
                <a16:creationId xmlns:a16="http://schemas.microsoft.com/office/drawing/2014/main" id="{A8301E15-6D28-6CB8-CF8C-FD38BA8B3C26}"/>
              </a:ext>
            </a:extLst>
          </p:cNvPr>
          <p:cNvSpPr>
            <a:spLocks noGrp="1"/>
          </p:cNvSpPr>
          <p:nvPr>
            <p:ph type="title"/>
          </p:nvPr>
        </p:nvSpPr>
        <p:spPr/>
        <p:txBody>
          <a:bodyPr>
            <a:normAutofit/>
          </a:bodyPr>
          <a:lstStyle/>
          <a:p>
            <a:r>
              <a:rPr lang="nl-BE" sz="4000"/>
              <a:t>A. Omwenteling in Europese rechtspraak</a:t>
            </a:r>
            <a:endParaRPr lang="nl-BE"/>
          </a:p>
        </p:txBody>
      </p:sp>
      <p:sp>
        <p:nvSpPr>
          <p:cNvPr id="6" name="Rechthoek: afgeronde hoeken 5">
            <a:extLst>
              <a:ext uri="{FF2B5EF4-FFF2-40B4-BE49-F238E27FC236}">
                <a16:creationId xmlns:a16="http://schemas.microsoft.com/office/drawing/2014/main" id="{79D025FD-85FE-D19E-3E7A-A59D3B1DCA31}"/>
              </a:ext>
            </a:extLst>
          </p:cNvPr>
          <p:cNvSpPr/>
          <p:nvPr/>
        </p:nvSpPr>
        <p:spPr>
          <a:xfrm>
            <a:off x="831668" y="1529761"/>
            <a:ext cx="10528663" cy="83602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BE" b="1"/>
              <a:t>Fase 2: Uitbreiding</a:t>
            </a:r>
          </a:p>
        </p:txBody>
      </p:sp>
      <p:sp>
        <p:nvSpPr>
          <p:cNvPr id="2" name="Tekstvak 1">
            <a:extLst>
              <a:ext uri="{FF2B5EF4-FFF2-40B4-BE49-F238E27FC236}">
                <a16:creationId xmlns:a16="http://schemas.microsoft.com/office/drawing/2014/main" id="{4968A89F-650B-F3BB-DD24-1058DD233FBA}"/>
              </a:ext>
            </a:extLst>
          </p:cNvPr>
          <p:cNvSpPr txBox="1"/>
          <p:nvPr/>
        </p:nvSpPr>
        <p:spPr>
          <a:xfrm>
            <a:off x="687993" y="2718231"/>
            <a:ext cx="10691212" cy="3447098"/>
          </a:xfrm>
          <a:prstGeom prst="rect">
            <a:avLst/>
          </a:prstGeom>
          <a:noFill/>
        </p:spPr>
        <p:txBody>
          <a:bodyPr wrap="square" rtlCol="0">
            <a:spAutoFit/>
          </a:bodyPr>
          <a:lstStyle/>
          <a:p>
            <a:pPr algn="just"/>
            <a:r>
              <a:rPr lang="nl-BE" b="1"/>
              <a:t>Maar geen onbeperkte werking:</a:t>
            </a:r>
          </a:p>
          <a:p>
            <a:pPr marL="285750" indent="-285750" algn="just">
              <a:buFont typeface="Arial" panose="020B0604020202020204" pitchFamily="34" charset="0"/>
              <a:buChar char="•"/>
            </a:pPr>
            <a:endParaRPr lang="nl-BE" sz="1400"/>
          </a:p>
          <a:p>
            <a:pPr marL="285750" indent="-285750" algn="just">
              <a:buFont typeface="Arial" panose="020B0604020202020204" pitchFamily="34" charset="0"/>
              <a:buChar char="•"/>
            </a:pPr>
            <a:r>
              <a:rPr lang="nl-BE" err="1"/>
              <a:t>HvJ</a:t>
            </a:r>
            <a:r>
              <a:rPr lang="nl-BE"/>
              <a:t> 15 mei 1997, </a:t>
            </a:r>
            <a:r>
              <a:rPr lang="nl-BE" i="1" err="1"/>
              <a:t>Futura</a:t>
            </a:r>
            <a:r>
              <a:rPr lang="nl-BE" i="1"/>
              <a:t> </a:t>
            </a:r>
            <a:r>
              <a:rPr lang="nl-BE" i="1" err="1"/>
              <a:t>Participations</a:t>
            </a:r>
            <a:r>
              <a:rPr lang="nl-BE" i="1"/>
              <a:t> </a:t>
            </a:r>
            <a:r>
              <a:rPr lang="nl-BE"/>
              <a:t>(pre-M&amp;S): geen verplichting voor VI om </a:t>
            </a:r>
            <a:r>
              <a:rPr lang="nl-BE" b="1"/>
              <a:t>verlies van buitenlands hoofdhuis</a:t>
            </a:r>
            <a:r>
              <a:rPr lang="nl-BE"/>
              <a:t> te verrekenen.</a:t>
            </a:r>
          </a:p>
          <a:p>
            <a:pPr marL="285750" indent="-285750" algn="just">
              <a:buFont typeface="Arial" panose="020B0604020202020204" pitchFamily="34" charset="0"/>
              <a:buChar char="•"/>
            </a:pPr>
            <a:endParaRPr lang="nl-BE" sz="1400"/>
          </a:p>
          <a:p>
            <a:pPr marL="285750" indent="-285750" algn="just">
              <a:buFont typeface="Arial" panose="020B0604020202020204" pitchFamily="34" charset="0"/>
              <a:buChar char="•"/>
            </a:pPr>
            <a:r>
              <a:rPr lang="nl-BE" err="1"/>
              <a:t>HvJ</a:t>
            </a:r>
            <a:r>
              <a:rPr lang="nl-BE"/>
              <a:t> 25 februari 2010, </a:t>
            </a:r>
            <a:r>
              <a:rPr lang="nl-BE" i="1"/>
              <a:t>X Holding</a:t>
            </a:r>
            <a:r>
              <a:rPr lang="nl-BE"/>
              <a:t>: geen verplichting om </a:t>
            </a:r>
            <a:r>
              <a:rPr lang="nl-BE" b="1"/>
              <a:t>groepsconsolidatieregime</a:t>
            </a:r>
            <a:r>
              <a:rPr lang="nl-BE"/>
              <a:t> (</a:t>
            </a:r>
            <a:r>
              <a:rPr lang="nl-BE" i="1"/>
              <a:t>in </a:t>
            </a:r>
            <a:r>
              <a:rPr lang="nl-BE" i="1" err="1"/>
              <a:t>casu</a:t>
            </a:r>
            <a:r>
              <a:rPr lang="nl-BE"/>
              <a:t> Nederlandse fiscale eenheid) uit te breiden naar buitenlandse vennootschappen.</a:t>
            </a:r>
          </a:p>
          <a:p>
            <a:pPr marL="285750" indent="-285750" algn="just">
              <a:buFont typeface="Arial" panose="020B0604020202020204" pitchFamily="34" charset="0"/>
              <a:buChar char="•"/>
            </a:pPr>
            <a:endParaRPr lang="nl-BE" sz="1400"/>
          </a:p>
          <a:p>
            <a:pPr marL="285750" indent="-285750" algn="just">
              <a:buFont typeface="Arial" panose="020B0604020202020204" pitchFamily="34" charset="0"/>
              <a:buChar char="•"/>
            </a:pPr>
            <a:r>
              <a:rPr lang="nl-BE" err="1"/>
              <a:t>HvJ</a:t>
            </a:r>
            <a:r>
              <a:rPr lang="nl-BE"/>
              <a:t> 27 februari 2020, </a:t>
            </a:r>
            <a:r>
              <a:rPr lang="nl-BE" i="1" err="1"/>
              <a:t>Aures</a:t>
            </a:r>
            <a:r>
              <a:rPr lang="nl-BE" i="1"/>
              <a:t> Holdings</a:t>
            </a:r>
            <a:r>
              <a:rPr lang="nl-BE"/>
              <a:t>: geen verplichting om verliezen te verrekenen geleden voorafgaand aan de </a:t>
            </a:r>
            <a:r>
              <a:rPr lang="nl-BE" b="1"/>
              <a:t>grensoverschrijdende zetelverplaatsing</a:t>
            </a:r>
            <a:r>
              <a:rPr lang="nl-BE"/>
              <a:t>, zelfs niet indien definitief.</a:t>
            </a:r>
          </a:p>
          <a:p>
            <a:pPr marL="285750" indent="-285750" algn="just">
              <a:buFont typeface="Arial" panose="020B0604020202020204" pitchFamily="34" charset="0"/>
              <a:buChar char="•"/>
            </a:pPr>
            <a:endParaRPr lang="nl-BE" sz="1400" b="1"/>
          </a:p>
          <a:p>
            <a:pPr marL="285750" indent="-285750" algn="just">
              <a:buFont typeface="Arial" panose="020B0604020202020204" pitchFamily="34" charset="0"/>
              <a:buChar char="•"/>
            </a:pPr>
            <a:r>
              <a:rPr lang="nl-BE" b="1"/>
              <a:t>Belangrijk: </a:t>
            </a:r>
            <a:r>
              <a:rPr lang="nl-BE"/>
              <a:t>definitieve verliesdoctrine speelt niet bij “verrekenmethode”. In dat geval vereist om elk verlies te verrekenen (</a:t>
            </a:r>
            <a:r>
              <a:rPr lang="nl-BE" err="1"/>
              <a:t>HvJ</a:t>
            </a:r>
            <a:r>
              <a:rPr lang="nl-BE"/>
              <a:t> 17 juli 2014, </a:t>
            </a:r>
            <a:r>
              <a:rPr lang="nl-BE" i="1"/>
              <a:t>Nordea Bank</a:t>
            </a:r>
            <a:r>
              <a:rPr lang="nl-BE"/>
              <a:t>)</a:t>
            </a:r>
            <a:endParaRPr lang="nl-BE" b="1"/>
          </a:p>
        </p:txBody>
      </p:sp>
    </p:spTree>
    <p:extLst>
      <p:ext uri="{BB962C8B-B14F-4D97-AF65-F5344CB8AC3E}">
        <p14:creationId xmlns:p14="http://schemas.microsoft.com/office/powerpoint/2010/main" val="3396996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voettekst 2">
            <a:extLst>
              <a:ext uri="{FF2B5EF4-FFF2-40B4-BE49-F238E27FC236}">
                <a16:creationId xmlns:a16="http://schemas.microsoft.com/office/drawing/2014/main" id="{F783598E-113E-28C5-1022-CC40041B29B7}"/>
              </a:ext>
            </a:extLst>
          </p:cNvPr>
          <p:cNvSpPr>
            <a:spLocks noGrp="1"/>
          </p:cNvSpPr>
          <p:nvPr>
            <p:ph type="ftr" sz="quarter" idx="11"/>
          </p:nvPr>
        </p:nvSpPr>
        <p:spPr/>
        <p:txBody>
          <a:bodyPr/>
          <a:lstStyle/>
          <a:p>
            <a:r>
              <a:rPr lang="nl-BE"/>
              <a:t>Instituut voor Fiscaal Recht, KU Leuven</a:t>
            </a:r>
            <a:endParaRPr lang="nl-NL"/>
          </a:p>
        </p:txBody>
      </p:sp>
      <p:sp>
        <p:nvSpPr>
          <p:cNvPr id="4" name="Tijdelijke aanduiding voor dianummer 3">
            <a:extLst>
              <a:ext uri="{FF2B5EF4-FFF2-40B4-BE49-F238E27FC236}">
                <a16:creationId xmlns:a16="http://schemas.microsoft.com/office/drawing/2014/main" id="{485C2A1C-4FA3-001F-0331-54CBB0F64CA8}"/>
              </a:ext>
            </a:extLst>
          </p:cNvPr>
          <p:cNvSpPr>
            <a:spLocks noGrp="1"/>
          </p:cNvSpPr>
          <p:nvPr>
            <p:ph type="sldNum" sz="quarter" idx="12"/>
          </p:nvPr>
        </p:nvSpPr>
        <p:spPr/>
        <p:txBody>
          <a:bodyPr/>
          <a:lstStyle/>
          <a:p>
            <a:fld id="{0A297500-7527-634B-90F4-69D0994C32B4}" type="slidenum">
              <a:rPr lang="nl-NL" smtClean="0"/>
              <a:t>13</a:t>
            </a:fld>
            <a:endParaRPr lang="nl-NL"/>
          </a:p>
        </p:txBody>
      </p:sp>
      <p:sp>
        <p:nvSpPr>
          <p:cNvPr id="5" name="Titel 4">
            <a:extLst>
              <a:ext uri="{FF2B5EF4-FFF2-40B4-BE49-F238E27FC236}">
                <a16:creationId xmlns:a16="http://schemas.microsoft.com/office/drawing/2014/main" id="{A8301E15-6D28-6CB8-CF8C-FD38BA8B3C26}"/>
              </a:ext>
            </a:extLst>
          </p:cNvPr>
          <p:cNvSpPr>
            <a:spLocks noGrp="1"/>
          </p:cNvSpPr>
          <p:nvPr>
            <p:ph type="title"/>
          </p:nvPr>
        </p:nvSpPr>
        <p:spPr/>
        <p:txBody>
          <a:bodyPr>
            <a:normAutofit/>
          </a:bodyPr>
          <a:lstStyle/>
          <a:p>
            <a:r>
              <a:rPr lang="nl-BE" sz="4000"/>
              <a:t>A. Omwenteling in Europese rechtspraak</a:t>
            </a:r>
            <a:endParaRPr lang="nl-BE"/>
          </a:p>
        </p:txBody>
      </p:sp>
      <p:sp>
        <p:nvSpPr>
          <p:cNvPr id="6" name="Rechthoek: afgeronde hoeken 5">
            <a:extLst>
              <a:ext uri="{FF2B5EF4-FFF2-40B4-BE49-F238E27FC236}">
                <a16:creationId xmlns:a16="http://schemas.microsoft.com/office/drawing/2014/main" id="{79D025FD-85FE-D19E-3E7A-A59D3B1DCA31}"/>
              </a:ext>
            </a:extLst>
          </p:cNvPr>
          <p:cNvSpPr/>
          <p:nvPr/>
        </p:nvSpPr>
        <p:spPr>
          <a:xfrm>
            <a:off x="831668" y="1529761"/>
            <a:ext cx="10528663" cy="83602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BE" b="1"/>
              <a:t>Fase 3: Nuancering</a:t>
            </a:r>
          </a:p>
        </p:txBody>
      </p:sp>
      <p:sp>
        <p:nvSpPr>
          <p:cNvPr id="2" name="Tekstvak 1">
            <a:extLst>
              <a:ext uri="{FF2B5EF4-FFF2-40B4-BE49-F238E27FC236}">
                <a16:creationId xmlns:a16="http://schemas.microsoft.com/office/drawing/2014/main" id="{4968A89F-650B-F3BB-DD24-1058DD233FBA}"/>
              </a:ext>
            </a:extLst>
          </p:cNvPr>
          <p:cNvSpPr txBox="1"/>
          <p:nvPr/>
        </p:nvSpPr>
        <p:spPr>
          <a:xfrm>
            <a:off x="687993" y="2718231"/>
            <a:ext cx="10691212" cy="3785652"/>
          </a:xfrm>
          <a:prstGeom prst="rect">
            <a:avLst/>
          </a:prstGeom>
          <a:noFill/>
        </p:spPr>
        <p:txBody>
          <a:bodyPr wrap="square" rtlCol="0">
            <a:spAutoFit/>
          </a:bodyPr>
          <a:lstStyle/>
          <a:p>
            <a:pPr algn="ctr"/>
            <a:r>
              <a:rPr lang="nl-BE" b="1" err="1"/>
              <a:t>HvJ</a:t>
            </a:r>
            <a:r>
              <a:rPr lang="nl-BE" b="1"/>
              <a:t> 17 december 2015, </a:t>
            </a:r>
            <a:r>
              <a:rPr lang="nl-BE" b="1" i="1" err="1"/>
              <a:t>Timac</a:t>
            </a:r>
            <a:r>
              <a:rPr lang="nl-BE" b="1" i="1"/>
              <a:t> Agro (deel II)</a:t>
            </a:r>
          </a:p>
          <a:p>
            <a:pPr marL="285750" indent="-285750" algn="just">
              <a:buFont typeface="Arial" panose="020B0604020202020204" pitchFamily="34" charset="0"/>
              <a:buChar char="•"/>
            </a:pPr>
            <a:endParaRPr lang="nl-BE" sz="1400"/>
          </a:p>
          <a:p>
            <a:pPr marL="285750" indent="-285750" algn="just">
              <a:buFont typeface="Arial" panose="020B0604020202020204" pitchFamily="34" charset="0"/>
              <a:buChar char="•"/>
            </a:pPr>
            <a:r>
              <a:rPr lang="nl-BE"/>
              <a:t>Aangepaste Duitse verliesverrekeningsregel voor verliezen van buitenlandse </a:t>
            </a:r>
            <a:r>
              <a:rPr lang="nl-BE" err="1"/>
              <a:t>VI’s</a:t>
            </a:r>
            <a:r>
              <a:rPr lang="nl-BE"/>
              <a:t>.</a:t>
            </a:r>
          </a:p>
          <a:p>
            <a:pPr marL="285750" indent="-285750" algn="just">
              <a:buFont typeface="Arial" panose="020B0604020202020204" pitchFamily="34" charset="0"/>
              <a:buChar char="•"/>
            </a:pPr>
            <a:r>
              <a:rPr lang="nl-BE"/>
              <a:t>Duitsland hanteert de vrijstellingsmethode in haar DBV met Oostenrijk.</a:t>
            </a:r>
          </a:p>
          <a:p>
            <a:pPr marL="285750" indent="-285750" algn="just">
              <a:buFont typeface="Arial" panose="020B0604020202020204" pitchFamily="34" charset="0"/>
              <a:buChar char="•"/>
            </a:pPr>
            <a:endParaRPr lang="nl-BE" sz="1400" b="1"/>
          </a:p>
          <a:p>
            <a:pPr marL="285750" indent="-285750" algn="just">
              <a:buFont typeface="Arial" panose="020B0604020202020204" pitchFamily="34" charset="0"/>
              <a:buChar char="•"/>
            </a:pPr>
            <a:r>
              <a:rPr lang="nl-BE" err="1"/>
              <a:t>HvJ</a:t>
            </a:r>
            <a:r>
              <a:rPr lang="nl-BE"/>
              <a:t>:</a:t>
            </a:r>
            <a:r>
              <a:rPr lang="nl-BE" b="1"/>
              <a:t> </a:t>
            </a:r>
            <a:r>
              <a:rPr lang="nl-BE" i="1"/>
              <a:t>“aangezien de resultaten van een vaste inrichting in Oostenrijk niet onder de fiscale bevoegdheid van […] Duitsland vallen, zodat het in Duitsland niet langer is toegestaan de verliezen van die vaste inrichting af te trekken, de situatie van een dergelijke vaste inrichting </a:t>
            </a:r>
            <a:r>
              <a:rPr lang="nl-BE" b="1" i="1"/>
              <a:t>niet vergelijkbaar is </a:t>
            </a:r>
            <a:r>
              <a:rPr lang="nl-BE" i="1"/>
              <a:t>met die van een vaste inrichting in Duitsland”</a:t>
            </a:r>
          </a:p>
          <a:p>
            <a:pPr marL="285750" indent="-285750" algn="just">
              <a:buFont typeface="Arial" panose="020B0604020202020204" pitchFamily="34" charset="0"/>
              <a:buChar char="•"/>
            </a:pPr>
            <a:endParaRPr lang="nl-BE" sz="1400" i="1"/>
          </a:p>
          <a:p>
            <a:pPr marL="285750" indent="-285750" algn="just">
              <a:buFont typeface="Arial" panose="020B0604020202020204" pitchFamily="34" charset="0"/>
              <a:buChar char="•"/>
            </a:pPr>
            <a:r>
              <a:rPr lang="nl-BE"/>
              <a:t>Gelijkaardige feiten als in </a:t>
            </a:r>
            <a:r>
              <a:rPr lang="nl-BE" i="1"/>
              <a:t>Lidl Belgium</a:t>
            </a:r>
            <a:r>
              <a:rPr lang="nl-BE"/>
              <a:t>, maar andere beslissing. Twijfel over voortbestaan definitieve verliesdoctrine indien woonstaat louter territoriaal belast </a:t>
            </a:r>
          </a:p>
          <a:p>
            <a:pPr algn="just"/>
            <a:r>
              <a:rPr lang="nl-BE">
                <a:sym typeface="Wingdings" panose="05000000000000000000" pitchFamily="2" charset="2"/>
              </a:rPr>
              <a:t>	</a:t>
            </a:r>
            <a:r>
              <a:rPr lang="nl-BE" sz="1400">
                <a:sym typeface="Wingdings" panose="05000000000000000000" pitchFamily="2" charset="2"/>
              </a:rPr>
              <a:t> situatie waarin unilateraal verliesaftrek wordt toegestaan en dus wel rekening wordt gehouden met resultaat</a:t>
            </a:r>
            <a:r>
              <a:rPr lang="nl-BE" sz="1400"/>
              <a:t>.</a:t>
            </a:r>
            <a:endParaRPr lang="nl-BE" sz="1400" i="1"/>
          </a:p>
          <a:p>
            <a:pPr marL="285750" indent="-285750" algn="just">
              <a:buFont typeface="Arial" panose="020B0604020202020204" pitchFamily="34" charset="0"/>
              <a:buChar char="•"/>
            </a:pPr>
            <a:endParaRPr lang="nl-BE" b="1"/>
          </a:p>
        </p:txBody>
      </p:sp>
    </p:spTree>
    <p:extLst>
      <p:ext uri="{BB962C8B-B14F-4D97-AF65-F5344CB8AC3E}">
        <p14:creationId xmlns:p14="http://schemas.microsoft.com/office/powerpoint/2010/main" val="32613406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voettekst 2">
            <a:extLst>
              <a:ext uri="{FF2B5EF4-FFF2-40B4-BE49-F238E27FC236}">
                <a16:creationId xmlns:a16="http://schemas.microsoft.com/office/drawing/2014/main" id="{F783598E-113E-28C5-1022-CC40041B29B7}"/>
              </a:ext>
            </a:extLst>
          </p:cNvPr>
          <p:cNvSpPr>
            <a:spLocks noGrp="1"/>
          </p:cNvSpPr>
          <p:nvPr>
            <p:ph type="ftr" sz="quarter" idx="11"/>
          </p:nvPr>
        </p:nvSpPr>
        <p:spPr/>
        <p:txBody>
          <a:bodyPr/>
          <a:lstStyle/>
          <a:p>
            <a:r>
              <a:rPr lang="nl-BE"/>
              <a:t>Instituut voor Fiscaal Recht, KU Leuven</a:t>
            </a:r>
            <a:endParaRPr lang="nl-NL"/>
          </a:p>
        </p:txBody>
      </p:sp>
      <p:sp>
        <p:nvSpPr>
          <p:cNvPr id="4" name="Tijdelijke aanduiding voor dianummer 3">
            <a:extLst>
              <a:ext uri="{FF2B5EF4-FFF2-40B4-BE49-F238E27FC236}">
                <a16:creationId xmlns:a16="http://schemas.microsoft.com/office/drawing/2014/main" id="{485C2A1C-4FA3-001F-0331-54CBB0F64CA8}"/>
              </a:ext>
            </a:extLst>
          </p:cNvPr>
          <p:cNvSpPr>
            <a:spLocks noGrp="1"/>
          </p:cNvSpPr>
          <p:nvPr>
            <p:ph type="sldNum" sz="quarter" idx="12"/>
          </p:nvPr>
        </p:nvSpPr>
        <p:spPr/>
        <p:txBody>
          <a:bodyPr/>
          <a:lstStyle/>
          <a:p>
            <a:fld id="{0A297500-7527-634B-90F4-69D0994C32B4}" type="slidenum">
              <a:rPr lang="nl-NL" smtClean="0"/>
              <a:t>14</a:t>
            </a:fld>
            <a:endParaRPr lang="nl-NL"/>
          </a:p>
        </p:txBody>
      </p:sp>
      <p:sp>
        <p:nvSpPr>
          <p:cNvPr id="5" name="Titel 4">
            <a:extLst>
              <a:ext uri="{FF2B5EF4-FFF2-40B4-BE49-F238E27FC236}">
                <a16:creationId xmlns:a16="http://schemas.microsoft.com/office/drawing/2014/main" id="{A8301E15-6D28-6CB8-CF8C-FD38BA8B3C26}"/>
              </a:ext>
            </a:extLst>
          </p:cNvPr>
          <p:cNvSpPr>
            <a:spLocks noGrp="1"/>
          </p:cNvSpPr>
          <p:nvPr>
            <p:ph type="title"/>
          </p:nvPr>
        </p:nvSpPr>
        <p:spPr/>
        <p:txBody>
          <a:bodyPr>
            <a:normAutofit/>
          </a:bodyPr>
          <a:lstStyle/>
          <a:p>
            <a:r>
              <a:rPr lang="nl-BE" sz="4000"/>
              <a:t>A. Omwenteling in Europese rechtspraak</a:t>
            </a:r>
            <a:endParaRPr lang="nl-BE"/>
          </a:p>
        </p:txBody>
      </p:sp>
      <p:sp>
        <p:nvSpPr>
          <p:cNvPr id="6" name="Rechthoek: afgeronde hoeken 5">
            <a:extLst>
              <a:ext uri="{FF2B5EF4-FFF2-40B4-BE49-F238E27FC236}">
                <a16:creationId xmlns:a16="http://schemas.microsoft.com/office/drawing/2014/main" id="{79D025FD-85FE-D19E-3E7A-A59D3B1DCA31}"/>
              </a:ext>
            </a:extLst>
          </p:cNvPr>
          <p:cNvSpPr/>
          <p:nvPr/>
        </p:nvSpPr>
        <p:spPr>
          <a:xfrm>
            <a:off x="831668" y="1529761"/>
            <a:ext cx="10528663" cy="83602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BE" b="1"/>
              <a:t>Fase 3: Nuancering</a:t>
            </a:r>
          </a:p>
        </p:txBody>
      </p:sp>
      <p:sp>
        <p:nvSpPr>
          <p:cNvPr id="2" name="Tekstvak 1">
            <a:extLst>
              <a:ext uri="{FF2B5EF4-FFF2-40B4-BE49-F238E27FC236}">
                <a16:creationId xmlns:a16="http://schemas.microsoft.com/office/drawing/2014/main" id="{4968A89F-650B-F3BB-DD24-1058DD233FBA}"/>
              </a:ext>
            </a:extLst>
          </p:cNvPr>
          <p:cNvSpPr txBox="1"/>
          <p:nvPr/>
        </p:nvSpPr>
        <p:spPr>
          <a:xfrm>
            <a:off x="687993" y="2718231"/>
            <a:ext cx="10691212" cy="3139321"/>
          </a:xfrm>
          <a:prstGeom prst="rect">
            <a:avLst/>
          </a:prstGeom>
          <a:noFill/>
        </p:spPr>
        <p:txBody>
          <a:bodyPr wrap="square" rtlCol="0">
            <a:spAutoFit/>
          </a:bodyPr>
          <a:lstStyle/>
          <a:p>
            <a:pPr algn="ctr"/>
            <a:r>
              <a:rPr lang="nl-BE" b="1" err="1"/>
              <a:t>HvJ</a:t>
            </a:r>
            <a:r>
              <a:rPr lang="nl-BE" b="1"/>
              <a:t> 12 juni 2018, </a:t>
            </a:r>
            <a:r>
              <a:rPr lang="nl-BE" b="1" i="1" err="1"/>
              <a:t>Bevola</a:t>
            </a:r>
            <a:endParaRPr lang="nl-BE" b="1" i="1"/>
          </a:p>
          <a:p>
            <a:pPr marL="285750" indent="-285750" algn="just">
              <a:buFont typeface="Arial" panose="020B0604020202020204" pitchFamily="34" charset="0"/>
              <a:buChar char="•"/>
            </a:pPr>
            <a:endParaRPr lang="nl-BE"/>
          </a:p>
          <a:p>
            <a:pPr marL="285750" indent="-285750" algn="just">
              <a:buFont typeface="Arial" panose="020B0604020202020204" pitchFamily="34" charset="0"/>
              <a:buChar char="•"/>
            </a:pPr>
            <a:r>
              <a:rPr lang="nl-BE"/>
              <a:t>Denemarken laat geen verrekening van verliezen van buitenlandse </a:t>
            </a:r>
            <a:r>
              <a:rPr lang="nl-BE" err="1"/>
              <a:t>VI’s</a:t>
            </a:r>
            <a:r>
              <a:rPr lang="nl-BE"/>
              <a:t> toe, tenzij geopteerd wordt voor “regime van internationale gemeenschappelijke aanslag” dat winst en verlies buitenlandse </a:t>
            </a:r>
            <a:r>
              <a:rPr lang="nl-BE" err="1"/>
              <a:t>VI’s</a:t>
            </a:r>
            <a:r>
              <a:rPr lang="nl-BE"/>
              <a:t> in rekening neemt.</a:t>
            </a:r>
          </a:p>
          <a:p>
            <a:pPr marL="285750" indent="-285750" algn="just">
              <a:buFont typeface="Arial" panose="020B0604020202020204" pitchFamily="34" charset="0"/>
              <a:buChar char="•"/>
            </a:pPr>
            <a:r>
              <a:rPr lang="nl-BE"/>
              <a:t>Denemarken hanteert de verrekenmethode onder Scandinavisch DBV.</a:t>
            </a:r>
          </a:p>
          <a:p>
            <a:pPr marL="285750" indent="-285750" algn="just">
              <a:buFont typeface="Arial" panose="020B0604020202020204" pitchFamily="34" charset="0"/>
              <a:buChar char="•"/>
            </a:pPr>
            <a:endParaRPr lang="nl-BE"/>
          </a:p>
          <a:p>
            <a:pPr marL="285750" indent="-285750" algn="just">
              <a:buFont typeface="Arial" panose="020B0604020202020204" pitchFamily="34" charset="0"/>
              <a:buChar char="•"/>
            </a:pPr>
            <a:r>
              <a:rPr lang="nl-BE" err="1"/>
              <a:t>HvJ</a:t>
            </a:r>
            <a:r>
              <a:rPr lang="nl-BE"/>
              <a:t>: </a:t>
            </a:r>
            <a:r>
              <a:rPr lang="nl-BE" i="1"/>
              <a:t>“Artikel 49 VWEU moet in die zin moet worden uitgelegd dat het in de weg staat aan een wettelijke regeling van een lidstaat volgens welke een ingezeten vennootschap […] het verlies dat een in een andere lidstaat gelegen vaste inrichting heeft geleden, niet van haar belastbare winst kan aftrekken [wanneer het gaat om een definitief verlies].”</a:t>
            </a:r>
            <a:endParaRPr lang="nl-BE" b="1" i="1"/>
          </a:p>
        </p:txBody>
      </p:sp>
    </p:spTree>
    <p:extLst>
      <p:ext uri="{BB962C8B-B14F-4D97-AF65-F5344CB8AC3E}">
        <p14:creationId xmlns:p14="http://schemas.microsoft.com/office/powerpoint/2010/main" val="37517001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voettekst 2">
            <a:extLst>
              <a:ext uri="{FF2B5EF4-FFF2-40B4-BE49-F238E27FC236}">
                <a16:creationId xmlns:a16="http://schemas.microsoft.com/office/drawing/2014/main" id="{F783598E-113E-28C5-1022-CC40041B29B7}"/>
              </a:ext>
            </a:extLst>
          </p:cNvPr>
          <p:cNvSpPr>
            <a:spLocks noGrp="1"/>
          </p:cNvSpPr>
          <p:nvPr>
            <p:ph type="ftr" sz="quarter" idx="11"/>
          </p:nvPr>
        </p:nvSpPr>
        <p:spPr/>
        <p:txBody>
          <a:bodyPr/>
          <a:lstStyle/>
          <a:p>
            <a:r>
              <a:rPr lang="nl-BE"/>
              <a:t>Instituut voor Fiscaal Recht, KU Leuven</a:t>
            </a:r>
            <a:endParaRPr lang="nl-NL"/>
          </a:p>
        </p:txBody>
      </p:sp>
      <p:sp>
        <p:nvSpPr>
          <p:cNvPr id="4" name="Tijdelijke aanduiding voor dianummer 3">
            <a:extLst>
              <a:ext uri="{FF2B5EF4-FFF2-40B4-BE49-F238E27FC236}">
                <a16:creationId xmlns:a16="http://schemas.microsoft.com/office/drawing/2014/main" id="{485C2A1C-4FA3-001F-0331-54CBB0F64CA8}"/>
              </a:ext>
            </a:extLst>
          </p:cNvPr>
          <p:cNvSpPr>
            <a:spLocks noGrp="1"/>
          </p:cNvSpPr>
          <p:nvPr>
            <p:ph type="sldNum" sz="quarter" idx="12"/>
          </p:nvPr>
        </p:nvSpPr>
        <p:spPr/>
        <p:txBody>
          <a:bodyPr/>
          <a:lstStyle/>
          <a:p>
            <a:fld id="{0A297500-7527-634B-90F4-69D0994C32B4}" type="slidenum">
              <a:rPr lang="nl-NL" smtClean="0"/>
              <a:t>15</a:t>
            </a:fld>
            <a:endParaRPr lang="nl-NL"/>
          </a:p>
        </p:txBody>
      </p:sp>
      <p:sp>
        <p:nvSpPr>
          <p:cNvPr id="5" name="Titel 4">
            <a:extLst>
              <a:ext uri="{FF2B5EF4-FFF2-40B4-BE49-F238E27FC236}">
                <a16:creationId xmlns:a16="http://schemas.microsoft.com/office/drawing/2014/main" id="{A8301E15-6D28-6CB8-CF8C-FD38BA8B3C26}"/>
              </a:ext>
            </a:extLst>
          </p:cNvPr>
          <p:cNvSpPr>
            <a:spLocks noGrp="1"/>
          </p:cNvSpPr>
          <p:nvPr>
            <p:ph type="title"/>
          </p:nvPr>
        </p:nvSpPr>
        <p:spPr/>
        <p:txBody>
          <a:bodyPr>
            <a:normAutofit/>
          </a:bodyPr>
          <a:lstStyle/>
          <a:p>
            <a:r>
              <a:rPr lang="nl-BE" sz="4000"/>
              <a:t>A. Omwenteling in Europese rechtspraak</a:t>
            </a:r>
            <a:endParaRPr lang="nl-BE"/>
          </a:p>
        </p:txBody>
      </p:sp>
      <p:sp>
        <p:nvSpPr>
          <p:cNvPr id="6" name="Rechthoek: afgeronde hoeken 5">
            <a:extLst>
              <a:ext uri="{FF2B5EF4-FFF2-40B4-BE49-F238E27FC236}">
                <a16:creationId xmlns:a16="http://schemas.microsoft.com/office/drawing/2014/main" id="{79D025FD-85FE-D19E-3E7A-A59D3B1DCA31}"/>
              </a:ext>
            </a:extLst>
          </p:cNvPr>
          <p:cNvSpPr/>
          <p:nvPr/>
        </p:nvSpPr>
        <p:spPr>
          <a:xfrm>
            <a:off x="831668" y="1529761"/>
            <a:ext cx="10528663" cy="83602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BE" b="1"/>
              <a:t>Fase 3: Nuancering</a:t>
            </a:r>
          </a:p>
        </p:txBody>
      </p:sp>
      <p:sp>
        <p:nvSpPr>
          <p:cNvPr id="2" name="Tekstvak 1">
            <a:extLst>
              <a:ext uri="{FF2B5EF4-FFF2-40B4-BE49-F238E27FC236}">
                <a16:creationId xmlns:a16="http://schemas.microsoft.com/office/drawing/2014/main" id="{4968A89F-650B-F3BB-DD24-1058DD233FBA}"/>
              </a:ext>
            </a:extLst>
          </p:cNvPr>
          <p:cNvSpPr txBox="1"/>
          <p:nvPr/>
        </p:nvSpPr>
        <p:spPr>
          <a:xfrm>
            <a:off x="687993" y="2718231"/>
            <a:ext cx="10691212" cy="1754326"/>
          </a:xfrm>
          <a:prstGeom prst="rect">
            <a:avLst/>
          </a:prstGeom>
          <a:noFill/>
        </p:spPr>
        <p:txBody>
          <a:bodyPr wrap="square" rtlCol="0">
            <a:spAutoFit/>
          </a:bodyPr>
          <a:lstStyle/>
          <a:p>
            <a:pPr algn="ctr"/>
            <a:r>
              <a:rPr lang="nl-BE" b="1" err="1"/>
              <a:t>HvJ</a:t>
            </a:r>
            <a:r>
              <a:rPr lang="nl-BE" b="1"/>
              <a:t> 12 juni 2018, </a:t>
            </a:r>
            <a:r>
              <a:rPr lang="nl-BE" b="1" i="1" err="1"/>
              <a:t>Bevola</a:t>
            </a:r>
            <a:endParaRPr lang="nl-BE" b="1" i="1"/>
          </a:p>
          <a:p>
            <a:pPr marL="285750" indent="-285750" algn="just">
              <a:buFont typeface="Arial" panose="020B0604020202020204" pitchFamily="34" charset="0"/>
              <a:buChar char="•"/>
            </a:pPr>
            <a:endParaRPr lang="nl-BE"/>
          </a:p>
          <a:p>
            <a:pPr marL="285750" indent="-285750" algn="just">
              <a:buFont typeface="Arial" panose="020B0604020202020204" pitchFamily="34" charset="0"/>
              <a:buChar char="•"/>
            </a:pPr>
            <a:r>
              <a:rPr lang="nl-BE"/>
              <a:t>Onduidelijkheid troef: hoe </a:t>
            </a:r>
            <a:r>
              <a:rPr lang="nl-BE" i="1" err="1"/>
              <a:t>Timac</a:t>
            </a:r>
            <a:r>
              <a:rPr lang="nl-BE" i="1"/>
              <a:t> Agro </a:t>
            </a:r>
            <a:r>
              <a:rPr lang="nl-BE"/>
              <a:t>en </a:t>
            </a:r>
            <a:r>
              <a:rPr lang="nl-BE" i="1" err="1"/>
              <a:t>Bevola</a:t>
            </a:r>
            <a:r>
              <a:rPr lang="nl-BE"/>
              <a:t> verzoenen?</a:t>
            </a:r>
          </a:p>
          <a:p>
            <a:pPr marL="742950" lvl="1" indent="-285750" algn="just">
              <a:buFont typeface="Arial" panose="020B0604020202020204" pitchFamily="34" charset="0"/>
              <a:buChar char="•"/>
            </a:pPr>
            <a:r>
              <a:rPr lang="nl-BE" i="1" err="1"/>
              <a:t>Timac</a:t>
            </a:r>
            <a:r>
              <a:rPr lang="nl-BE" i="1"/>
              <a:t> Agro </a:t>
            </a:r>
            <a:r>
              <a:rPr lang="nl-BE"/>
              <a:t>als éénmalige kink in de kabel</a:t>
            </a:r>
          </a:p>
          <a:p>
            <a:pPr marL="742950" lvl="1" indent="-285750" algn="just">
              <a:buFont typeface="Arial" panose="020B0604020202020204" pitchFamily="34" charset="0"/>
              <a:buChar char="•"/>
            </a:pPr>
            <a:r>
              <a:rPr lang="nl-BE"/>
              <a:t>“proportionaliteitstoets in vergelijkbaarheidsfase”: enkel vergelijkbaar indien definitief verlies.</a:t>
            </a:r>
          </a:p>
          <a:p>
            <a:pPr marL="742950" lvl="1" indent="-285750" algn="just">
              <a:buFont typeface="Arial" panose="020B0604020202020204" pitchFamily="34" charset="0"/>
              <a:buChar char="•"/>
            </a:pPr>
            <a:r>
              <a:rPr lang="nl-BE"/>
              <a:t>Vrijstellingsmethode in verdrag versus vrijstellingsmethode in nationaal recht</a:t>
            </a:r>
          </a:p>
        </p:txBody>
      </p:sp>
    </p:spTree>
    <p:extLst>
      <p:ext uri="{BB962C8B-B14F-4D97-AF65-F5344CB8AC3E}">
        <p14:creationId xmlns:p14="http://schemas.microsoft.com/office/powerpoint/2010/main" val="32649061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voettekst 2">
            <a:extLst>
              <a:ext uri="{FF2B5EF4-FFF2-40B4-BE49-F238E27FC236}">
                <a16:creationId xmlns:a16="http://schemas.microsoft.com/office/drawing/2014/main" id="{F783598E-113E-28C5-1022-CC40041B29B7}"/>
              </a:ext>
            </a:extLst>
          </p:cNvPr>
          <p:cNvSpPr>
            <a:spLocks noGrp="1"/>
          </p:cNvSpPr>
          <p:nvPr>
            <p:ph type="ftr" sz="quarter" idx="11"/>
          </p:nvPr>
        </p:nvSpPr>
        <p:spPr/>
        <p:txBody>
          <a:bodyPr/>
          <a:lstStyle/>
          <a:p>
            <a:r>
              <a:rPr lang="nl-BE"/>
              <a:t>Instituut voor Fiscaal Recht, KU Leuven</a:t>
            </a:r>
            <a:endParaRPr lang="nl-NL"/>
          </a:p>
        </p:txBody>
      </p:sp>
      <p:sp>
        <p:nvSpPr>
          <p:cNvPr id="4" name="Tijdelijke aanduiding voor dianummer 3">
            <a:extLst>
              <a:ext uri="{FF2B5EF4-FFF2-40B4-BE49-F238E27FC236}">
                <a16:creationId xmlns:a16="http://schemas.microsoft.com/office/drawing/2014/main" id="{485C2A1C-4FA3-001F-0331-54CBB0F64CA8}"/>
              </a:ext>
            </a:extLst>
          </p:cNvPr>
          <p:cNvSpPr>
            <a:spLocks noGrp="1"/>
          </p:cNvSpPr>
          <p:nvPr>
            <p:ph type="sldNum" sz="quarter" idx="12"/>
          </p:nvPr>
        </p:nvSpPr>
        <p:spPr/>
        <p:txBody>
          <a:bodyPr/>
          <a:lstStyle/>
          <a:p>
            <a:fld id="{0A297500-7527-634B-90F4-69D0994C32B4}" type="slidenum">
              <a:rPr lang="nl-NL" smtClean="0"/>
              <a:t>16</a:t>
            </a:fld>
            <a:endParaRPr lang="nl-NL"/>
          </a:p>
        </p:txBody>
      </p:sp>
      <p:sp>
        <p:nvSpPr>
          <p:cNvPr id="5" name="Titel 4">
            <a:extLst>
              <a:ext uri="{FF2B5EF4-FFF2-40B4-BE49-F238E27FC236}">
                <a16:creationId xmlns:a16="http://schemas.microsoft.com/office/drawing/2014/main" id="{A8301E15-6D28-6CB8-CF8C-FD38BA8B3C26}"/>
              </a:ext>
            </a:extLst>
          </p:cNvPr>
          <p:cNvSpPr>
            <a:spLocks noGrp="1"/>
          </p:cNvSpPr>
          <p:nvPr>
            <p:ph type="title"/>
          </p:nvPr>
        </p:nvSpPr>
        <p:spPr/>
        <p:txBody>
          <a:bodyPr>
            <a:normAutofit/>
          </a:bodyPr>
          <a:lstStyle/>
          <a:p>
            <a:r>
              <a:rPr lang="nl-BE" sz="4000"/>
              <a:t>A. Omwenteling in Europese rechtspraak</a:t>
            </a:r>
            <a:endParaRPr lang="nl-BE"/>
          </a:p>
        </p:txBody>
      </p:sp>
      <p:sp>
        <p:nvSpPr>
          <p:cNvPr id="6" name="Rechthoek: afgeronde hoeken 5">
            <a:extLst>
              <a:ext uri="{FF2B5EF4-FFF2-40B4-BE49-F238E27FC236}">
                <a16:creationId xmlns:a16="http://schemas.microsoft.com/office/drawing/2014/main" id="{79D025FD-85FE-D19E-3E7A-A59D3B1DCA31}"/>
              </a:ext>
            </a:extLst>
          </p:cNvPr>
          <p:cNvSpPr/>
          <p:nvPr/>
        </p:nvSpPr>
        <p:spPr>
          <a:xfrm>
            <a:off x="831668" y="1529761"/>
            <a:ext cx="10528663" cy="83602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BE" b="1"/>
              <a:t>Fase 3: Nuancering</a:t>
            </a:r>
          </a:p>
        </p:txBody>
      </p:sp>
      <p:sp>
        <p:nvSpPr>
          <p:cNvPr id="2" name="Tekstvak 1">
            <a:extLst>
              <a:ext uri="{FF2B5EF4-FFF2-40B4-BE49-F238E27FC236}">
                <a16:creationId xmlns:a16="http://schemas.microsoft.com/office/drawing/2014/main" id="{4968A89F-650B-F3BB-DD24-1058DD233FBA}"/>
              </a:ext>
            </a:extLst>
          </p:cNvPr>
          <p:cNvSpPr txBox="1"/>
          <p:nvPr/>
        </p:nvSpPr>
        <p:spPr>
          <a:xfrm>
            <a:off x="687993" y="2378590"/>
            <a:ext cx="10691212" cy="3816429"/>
          </a:xfrm>
          <a:prstGeom prst="rect">
            <a:avLst/>
          </a:prstGeom>
          <a:noFill/>
        </p:spPr>
        <p:txBody>
          <a:bodyPr wrap="square" rtlCol="0">
            <a:spAutoFit/>
          </a:bodyPr>
          <a:lstStyle/>
          <a:p>
            <a:pPr algn="ctr"/>
            <a:r>
              <a:rPr lang="nl-BE" b="1" err="1"/>
              <a:t>HvJ</a:t>
            </a:r>
            <a:r>
              <a:rPr lang="nl-BE" b="1"/>
              <a:t> 22 september 2022, </a:t>
            </a:r>
            <a:r>
              <a:rPr lang="nl-BE" b="1" i="1"/>
              <a:t>W AG</a:t>
            </a:r>
          </a:p>
          <a:p>
            <a:pPr marL="285750" indent="-285750" algn="just">
              <a:buFont typeface="Arial" panose="020B0604020202020204" pitchFamily="34" charset="0"/>
              <a:buChar char="•"/>
            </a:pPr>
            <a:endParaRPr lang="nl-BE" sz="1400"/>
          </a:p>
          <a:p>
            <a:pPr marL="285750" indent="-285750" algn="just">
              <a:buFont typeface="Arial" panose="020B0604020202020204" pitchFamily="34" charset="0"/>
              <a:buChar char="•"/>
            </a:pPr>
            <a:r>
              <a:rPr lang="nl-BE"/>
              <a:t>Wederom Duitse regeling waarbij verliesverrekening uitgesloten is voor verliezen buitenlandse </a:t>
            </a:r>
            <a:r>
              <a:rPr lang="nl-BE" err="1"/>
              <a:t>VI’s</a:t>
            </a:r>
            <a:r>
              <a:rPr lang="nl-BE"/>
              <a:t>.</a:t>
            </a:r>
          </a:p>
          <a:p>
            <a:pPr marL="285750" indent="-285750" algn="just">
              <a:buFont typeface="Arial" panose="020B0604020202020204" pitchFamily="34" charset="0"/>
              <a:buChar char="•"/>
            </a:pPr>
            <a:r>
              <a:rPr lang="nl-BE"/>
              <a:t>Prejudiciële vraag: Moet men definitieve verliezen verrekenen indien vrijstelling in DBV?</a:t>
            </a:r>
          </a:p>
          <a:p>
            <a:pPr marL="285750" indent="-285750" algn="just">
              <a:buFont typeface="Arial" panose="020B0604020202020204" pitchFamily="34" charset="0"/>
              <a:buChar char="•"/>
            </a:pPr>
            <a:endParaRPr lang="nl-BE" sz="1400"/>
          </a:p>
          <a:p>
            <a:pPr marL="285750" indent="-285750" algn="just">
              <a:buFont typeface="Arial" panose="020B0604020202020204" pitchFamily="34" charset="0"/>
              <a:buChar char="•"/>
            </a:pPr>
            <a:r>
              <a:rPr lang="nl-BE" err="1"/>
              <a:t>HvJ</a:t>
            </a:r>
            <a:r>
              <a:rPr lang="nl-BE"/>
              <a:t>: Neen!</a:t>
            </a:r>
            <a:endParaRPr lang="nl-BE" i="1"/>
          </a:p>
          <a:p>
            <a:pPr algn="just"/>
            <a:endParaRPr lang="nl-BE" sz="1400" i="1"/>
          </a:p>
          <a:p>
            <a:pPr marL="285750" indent="-285750" algn="just">
              <a:buFont typeface="Arial" panose="020B0604020202020204" pitchFamily="34" charset="0"/>
              <a:buChar char="•"/>
            </a:pPr>
            <a:r>
              <a:rPr lang="nl-BE" i="1"/>
              <a:t>“Aan deze gevolgtrekking wordt niet afgedaan door [</a:t>
            </a:r>
            <a:r>
              <a:rPr lang="nl-BE" i="1" err="1"/>
              <a:t>Bevola</a:t>
            </a:r>
            <a:r>
              <a:rPr lang="nl-BE" i="1"/>
              <a:t>]. In die zaak had de lidstaat van vestiging van de vennootschap die vroeg om de definitieve verliezen van haar niet-ingezeten vaste inrichting in aanmerking te nemen, echter </a:t>
            </a:r>
            <a:r>
              <a:rPr lang="nl-BE" b="1" i="1"/>
              <a:t>niet door middel van een dubbelbelastingverdrag </a:t>
            </a:r>
            <a:r>
              <a:rPr lang="nl-BE" i="1"/>
              <a:t>afstand gedaan van zijn bevoegdheid om belasting te heffen over de resultaten van die inrichting. De lidstaat in kwestie had namelijk </a:t>
            </a:r>
            <a:r>
              <a:rPr lang="nl-BE" b="1" i="1"/>
              <a:t>eenzijdig</a:t>
            </a:r>
            <a:r>
              <a:rPr lang="nl-BE" i="1"/>
              <a:t> besloten om de behaalde winsten en de geleden verliezen van niet-ingezeten vaste inrichtingen van ingezeten vennootschappen niet in aanmerking te nemen ofschoon hij daartoe bevoegd was, zodat dit een andere situatie was.”</a:t>
            </a:r>
            <a:endParaRPr lang="nl-BE"/>
          </a:p>
        </p:txBody>
      </p:sp>
    </p:spTree>
    <p:extLst>
      <p:ext uri="{BB962C8B-B14F-4D97-AF65-F5344CB8AC3E}">
        <p14:creationId xmlns:p14="http://schemas.microsoft.com/office/powerpoint/2010/main" val="12661651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voettekst 2">
            <a:extLst>
              <a:ext uri="{FF2B5EF4-FFF2-40B4-BE49-F238E27FC236}">
                <a16:creationId xmlns:a16="http://schemas.microsoft.com/office/drawing/2014/main" id="{F783598E-113E-28C5-1022-CC40041B29B7}"/>
              </a:ext>
            </a:extLst>
          </p:cNvPr>
          <p:cNvSpPr>
            <a:spLocks noGrp="1"/>
          </p:cNvSpPr>
          <p:nvPr>
            <p:ph type="ftr" sz="quarter" idx="11"/>
          </p:nvPr>
        </p:nvSpPr>
        <p:spPr/>
        <p:txBody>
          <a:bodyPr/>
          <a:lstStyle/>
          <a:p>
            <a:r>
              <a:rPr lang="nl-BE"/>
              <a:t>Instituut voor Fiscaal Recht, KU Leuven</a:t>
            </a:r>
            <a:endParaRPr lang="nl-NL"/>
          </a:p>
        </p:txBody>
      </p:sp>
      <p:sp>
        <p:nvSpPr>
          <p:cNvPr id="4" name="Tijdelijke aanduiding voor dianummer 3">
            <a:extLst>
              <a:ext uri="{FF2B5EF4-FFF2-40B4-BE49-F238E27FC236}">
                <a16:creationId xmlns:a16="http://schemas.microsoft.com/office/drawing/2014/main" id="{485C2A1C-4FA3-001F-0331-54CBB0F64CA8}"/>
              </a:ext>
            </a:extLst>
          </p:cNvPr>
          <p:cNvSpPr>
            <a:spLocks noGrp="1"/>
          </p:cNvSpPr>
          <p:nvPr>
            <p:ph type="sldNum" sz="quarter" idx="12"/>
          </p:nvPr>
        </p:nvSpPr>
        <p:spPr/>
        <p:txBody>
          <a:bodyPr/>
          <a:lstStyle/>
          <a:p>
            <a:fld id="{0A297500-7527-634B-90F4-69D0994C32B4}" type="slidenum">
              <a:rPr lang="nl-NL" smtClean="0"/>
              <a:t>17</a:t>
            </a:fld>
            <a:endParaRPr lang="nl-NL"/>
          </a:p>
        </p:txBody>
      </p:sp>
      <p:sp>
        <p:nvSpPr>
          <p:cNvPr id="5" name="Titel 4">
            <a:extLst>
              <a:ext uri="{FF2B5EF4-FFF2-40B4-BE49-F238E27FC236}">
                <a16:creationId xmlns:a16="http://schemas.microsoft.com/office/drawing/2014/main" id="{A8301E15-6D28-6CB8-CF8C-FD38BA8B3C26}"/>
              </a:ext>
            </a:extLst>
          </p:cNvPr>
          <p:cNvSpPr>
            <a:spLocks noGrp="1"/>
          </p:cNvSpPr>
          <p:nvPr>
            <p:ph type="title"/>
          </p:nvPr>
        </p:nvSpPr>
        <p:spPr/>
        <p:txBody>
          <a:bodyPr>
            <a:normAutofit/>
          </a:bodyPr>
          <a:lstStyle/>
          <a:p>
            <a:r>
              <a:rPr lang="nl-BE" sz="4000"/>
              <a:t>A. Omwenteling in Europese rechtspraak</a:t>
            </a:r>
            <a:endParaRPr lang="nl-BE"/>
          </a:p>
        </p:txBody>
      </p:sp>
      <p:sp>
        <p:nvSpPr>
          <p:cNvPr id="6" name="Rechthoek: afgeronde hoeken 5">
            <a:extLst>
              <a:ext uri="{FF2B5EF4-FFF2-40B4-BE49-F238E27FC236}">
                <a16:creationId xmlns:a16="http://schemas.microsoft.com/office/drawing/2014/main" id="{79D025FD-85FE-D19E-3E7A-A59D3B1DCA31}"/>
              </a:ext>
            </a:extLst>
          </p:cNvPr>
          <p:cNvSpPr/>
          <p:nvPr/>
        </p:nvSpPr>
        <p:spPr>
          <a:xfrm>
            <a:off x="831668" y="1529761"/>
            <a:ext cx="10528663" cy="83602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BE" b="1"/>
              <a:t>Fase 3: Nuancering</a:t>
            </a:r>
          </a:p>
        </p:txBody>
      </p:sp>
      <p:sp>
        <p:nvSpPr>
          <p:cNvPr id="2" name="Tekstvak 1">
            <a:extLst>
              <a:ext uri="{FF2B5EF4-FFF2-40B4-BE49-F238E27FC236}">
                <a16:creationId xmlns:a16="http://schemas.microsoft.com/office/drawing/2014/main" id="{4968A89F-650B-F3BB-DD24-1058DD233FBA}"/>
              </a:ext>
            </a:extLst>
          </p:cNvPr>
          <p:cNvSpPr txBox="1"/>
          <p:nvPr/>
        </p:nvSpPr>
        <p:spPr>
          <a:xfrm>
            <a:off x="687993" y="2700814"/>
            <a:ext cx="10691212" cy="1969770"/>
          </a:xfrm>
          <a:prstGeom prst="rect">
            <a:avLst/>
          </a:prstGeom>
          <a:noFill/>
        </p:spPr>
        <p:txBody>
          <a:bodyPr wrap="square" lIns="91440" tIns="45720" rIns="91440" bIns="45720" rtlCol="0" anchor="t">
            <a:spAutoFit/>
          </a:bodyPr>
          <a:lstStyle/>
          <a:p>
            <a:pPr algn="ctr"/>
            <a:r>
              <a:rPr lang="nl-BE" b="1" err="1"/>
              <a:t>HvJ</a:t>
            </a:r>
            <a:r>
              <a:rPr lang="nl-BE" b="1"/>
              <a:t> 22 september 2022, </a:t>
            </a:r>
            <a:r>
              <a:rPr lang="nl-BE" b="1" i="1"/>
              <a:t>W AG</a:t>
            </a:r>
          </a:p>
          <a:p>
            <a:pPr algn="ctr"/>
            <a:endParaRPr lang="nl-BE" sz="1400" b="1" i="1"/>
          </a:p>
          <a:p>
            <a:pPr marL="285750" indent="-285750" algn="just">
              <a:buFont typeface="Arial" panose="020B0604020202020204" pitchFamily="34" charset="0"/>
              <a:buChar char="•"/>
            </a:pPr>
            <a:r>
              <a:rPr lang="nl-BE"/>
              <a:t>Conclusie: geen verrekening van definitieve verliezen buitenlandse </a:t>
            </a:r>
            <a:r>
              <a:rPr lang="nl-BE" err="1"/>
              <a:t>VI’s</a:t>
            </a:r>
            <a:r>
              <a:rPr lang="nl-BE"/>
              <a:t> nodig indien DBV in vrijstellingsmethode voorziet.</a:t>
            </a:r>
            <a:endParaRPr lang="nl-BE">
              <a:cs typeface="Arial"/>
            </a:endParaRPr>
          </a:p>
          <a:p>
            <a:pPr algn="just"/>
            <a:r>
              <a:rPr lang="nl-BE">
                <a:sym typeface="Wingdings" panose="05000000000000000000" pitchFamily="2" charset="2"/>
              </a:rPr>
              <a:t>	</a:t>
            </a:r>
            <a:r>
              <a:rPr lang="nl-BE" sz="1400">
                <a:sym typeface="Wingdings" panose="05000000000000000000" pitchFamily="2" charset="2"/>
              </a:rPr>
              <a:t> </a:t>
            </a:r>
            <a:r>
              <a:rPr lang="nl-BE" sz="1400" i="1">
                <a:sym typeface="Wingdings" panose="05000000000000000000" pitchFamily="2" charset="2"/>
              </a:rPr>
              <a:t>Lidl Belgium</a:t>
            </a:r>
            <a:endParaRPr lang="nl-BE" sz="1400" i="1">
              <a:cs typeface="Arial"/>
            </a:endParaRPr>
          </a:p>
          <a:p>
            <a:pPr marL="285750" indent="-285750" algn="just">
              <a:buFont typeface="Arial" panose="020B0604020202020204" pitchFamily="34" charset="0"/>
              <a:buChar char="•"/>
            </a:pPr>
            <a:r>
              <a:rPr lang="nl-BE">
                <a:sym typeface="Wingdings" panose="05000000000000000000" pitchFamily="2" charset="2"/>
              </a:rPr>
              <a:t>Neiging van </a:t>
            </a:r>
            <a:r>
              <a:rPr lang="nl-BE" err="1">
                <a:sym typeface="Wingdings" panose="05000000000000000000" pitchFamily="2" charset="2"/>
              </a:rPr>
              <a:t>HvJ</a:t>
            </a:r>
            <a:r>
              <a:rPr lang="nl-BE">
                <a:sym typeface="Wingdings" panose="05000000000000000000" pitchFamily="2" charset="2"/>
              </a:rPr>
              <a:t> om niet aan verdeling van heffingsbevoegdheid in DBV te raken (zie ook </a:t>
            </a:r>
            <a:r>
              <a:rPr lang="nl-BE" err="1">
                <a:sym typeface="Wingdings" panose="05000000000000000000" pitchFamily="2" charset="2"/>
              </a:rPr>
              <a:t>HvJ</a:t>
            </a:r>
            <a:r>
              <a:rPr lang="nl-BE">
                <a:sym typeface="Wingdings" panose="05000000000000000000" pitchFamily="2" charset="2"/>
              </a:rPr>
              <a:t> 12 mei 1998, </a:t>
            </a:r>
            <a:r>
              <a:rPr lang="nl-BE" i="1" err="1">
                <a:sym typeface="Wingdings" panose="05000000000000000000" pitchFamily="2" charset="2"/>
              </a:rPr>
              <a:t>Gilly</a:t>
            </a:r>
            <a:r>
              <a:rPr lang="nl-BE">
                <a:sym typeface="Wingdings" panose="05000000000000000000" pitchFamily="2" charset="2"/>
              </a:rPr>
              <a:t>)</a:t>
            </a:r>
          </a:p>
        </p:txBody>
      </p:sp>
    </p:spTree>
    <p:extLst>
      <p:ext uri="{BB962C8B-B14F-4D97-AF65-F5344CB8AC3E}">
        <p14:creationId xmlns:p14="http://schemas.microsoft.com/office/powerpoint/2010/main" val="678479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voettekst 2">
            <a:extLst>
              <a:ext uri="{FF2B5EF4-FFF2-40B4-BE49-F238E27FC236}">
                <a16:creationId xmlns:a16="http://schemas.microsoft.com/office/drawing/2014/main" id="{F783598E-113E-28C5-1022-CC40041B29B7}"/>
              </a:ext>
            </a:extLst>
          </p:cNvPr>
          <p:cNvSpPr>
            <a:spLocks noGrp="1"/>
          </p:cNvSpPr>
          <p:nvPr>
            <p:ph type="ftr" sz="quarter" idx="11"/>
          </p:nvPr>
        </p:nvSpPr>
        <p:spPr/>
        <p:txBody>
          <a:bodyPr/>
          <a:lstStyle/>
          <a:p>
            <a:r>
              <a:rPr lang="nl-BE"/>
              <a:t>Instituut voor Fiscaal Recht, KU Leuven</a:t>
            </a:r>
            <a:endParaRPr lang="nl-NL"/>
          </a:p>
        </p:txBody>
      </p:sp>
      <p:sp>
        <p:nvSpPr>
          <p:cNvPr id="4" name="Tijdelijke aanduiding voor dianummer 3">
            <a:extLst>
              <a:ext uri="{FF2B5EF4-FFF2-40B4-BE49-F238E27FC236}">
                <a16:creationId xmlns:a16="http://schemas.microsoft.com/office/drawing/2014/main" id="{485C2A1C-4FA3-001F-0331-54CBB0F64CA8}"/>
              </a:ext>
            </a:extLst>
          </p:cNvPr>
          <p:cNvSpPr>
            <a:spLocks noGrp="1"/>
          </p:cNvSpPr>
          <p:nvPr>
            <p:ph type="sldNum" sz="quarter" idx="12"/>
          </p:nvPr>
        </p:nvSpPr>
        <p:spPr/>
        <p:txBody>
          <a:bodyPr/>
          <a:lstStyle/>
          <a:p>
            <a:fld id="{0A297500-7527-634B-90F4-69D0994C32B4}" type="slidenum">
              <a:rPr lang="nl-NL" smtClean="0"/>
              <a:t>18</a:t>
            </a:fld>
            <a:endParaRPr lang="nl-NL"/>
          </a:p>
        </p:txBody>
      </p:sp>
      <p:sp>
        <p:nvSpPr>
          <p:cNvPr id="5" name="Titel 4">
            <a:extLst>
              <a:ext uri="{FF2B5EF4-FFF2-40B4-BE49-F238E27FC236}">
                <a16:creationId xmlns:a16="http://schemas.microsoft.com/office/drawing/2014/main" id="{A8301E15-6D28-6CB8-CF8C-FD38BA8B3C26}"/>
              </a:ext>
            </a:extLst>
          </p:cNvPr>
          <p:cNvSpPr>
            <a:spLocks noGrp="1"/>
          </p:cNvSpPr>
          <p:nvPr>
            <p:ph type="title"/>
          </p:nvPr>
        </p:nvSpPr>
        <p:spPr/>
        <p:txBody>
          <a:bodyPr>
            <a:normAutofit/>
          </a:bodyPr>
          <a:lstStyle/>
          <a:p>
            <a:r>
              <a:rPr lang="nl-BE" sz="4000"/>
              <a:t>A. Omwenteling in Europese rechtspraak</a:t>
            </a:r>
            <a:endParaRPr lang="nl-BE"/>
          </a:p>
        </p:txBody>
      </p:sp>
      <p:sp>
        <p:nvSpPr>
          <p:cNvPr id="6" name="Rechthoek: afgeronde hoeken 5">
            <a:extLst>
              <a:ext uri="{FF2B5EF4-FFF2-40B4-BE49-F238E27FC236}">
                <a16:creationId xmlns:a16="http://schemas.microsoft.com/office/drawing/2014/main" id="{79D025FD-85FE-D19E-3E7A-A59D3B1DCA31}"/>
              </a:ext>
            </a:extLst>
          </p:cNvPr>
          <p:cNvSpPr/>
          <p:nvPr/>
        </p:nvSpPr>
        <p:spPr>
          <a:xfrm>
            <a:off x="831668" y="1529761"/>
            <a:ext cx="10528663" cy="83602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BE" b="1"/>
              <a:t>Fase 3: Nuancering</a:t>
            </a:r>
          </a:p>
        </p:txBody>
      </p:sp>
      <p:sp>
        <p:nvSpPr>
          <p:cNvPr id="8" name="Tekstvak 7">
            <a:extLst>
              <a:ext uri="{FF2B5EF4-FFF2-40B4-BE49-F238E27FC236}">
                <a16:creationId xmlns:a16="http://schemas.microsoft.com/office/drawing/2014/main" id="{51E2EF42-FDF8-3952-D891-406224BF28E3}"/>
              </a:ext>
            </a:extLst>
          </p:cNvPr>
          <p:cNvSpPr txBox="1"/>
          <p:nvPr/>
        </p:nvSpPr>
        <p:spPr>
          <a:xfrm>
            <a:off x="831668" y="2672065"/>
            <a:ext cx="10528663" cy="2985433"/>
          </a:xfrm>
          <a:prstGeom prst="rect">
            <a:avLst/>
          </a:prstGeom>
          <a:noFill/>
        </p:spPr>
        <p:txBody>
          <a:bodyPr wrap="square" rtlCol="0">
            <a:spAutoFit/>
          </a:bodyPr>
          <a:lstStyle/>
          <a:p>
            <a:pPr algn="ctr"/>
            <a:r>
              <a:rPr lang="nl-BE" b="1"/>
              <a:t>Kritiek</a:t>
            </a:r>
            <a:endParaRPr lang="nl-BE"/>
          </a:p>
          <a:p>
            <a:pPr marL="285750" indent="-285750" algn="just">
              <a:buFont typeface="Arial" panose="020B0604020202020204" pitchFamily="34" charset="0"/>
              <a:buChar char="•"/>
            </a:pPr>
            <a:endParaRPr lang="nl-BE"/>
          </a:p>
          <a:p>
            <a:pPr marL="285750" indent="-285750" algn="just">
              <a:buFont typeface="Arial" panose="020B0604020202020204" pitchFamily="34" charset="0"/>
              <a:buChar char="•"/>
            </a:pPr>
            <a:r>
              <a:rPr lang="nl-BE"/>
              <a:t>Proportionaliteitsanalyse bij vergelijkbaarheidstoets</a:t>
            </a:r>
          </a:p>
          <a:p>
            <a:pPr marL="285750" indent="-285750" algn="just">
              <a:buFont typeface="Arial" panose="020B0604020202020204" pitchFamily="34" charset="0"/>
              <a:buChar char="•"/>
            </a:pPr>
            <a:endParaRPr lang="nl-BE"/>
          </a:p>
          <a:p>
            <a:pPr marL="285750" indent="-285750" algn="just">
              <a:buFont typeface="Arial" panose="020B0604020202020204" pitchFamily="34" charset="0"/>
              <a:buChar char="•"/>
            </a:pPr>
            <a:r>
              <a:rPr lang="nl-BE"/>
              <a:t>Te formalistisch onderscheid?</a:t>
            </a:r>
          </a:p>
          <a:p>
            <a:pPr marL="742950" lvl="1" indent="-285750" algn="just">
              <a:buFont typeface="Arial" panose="020B0604020202020204" pitchFamily="34" charset="0"/>
              <a:buChar char="•"/>
            </a:pPr>
            <a:r>
              <a:rPr lang="nl-BE" sz="1600"/>
              <a:t>Economische effecten zijn hetzelfde</a:t>
            </a:r>
          </a:p>
          <a:p>
            <a:pPr marL="742950" lvl="1" indent="-285750" algn="just">
              <a:buFont typeface="Arial" panose="020B0604020202020204" pitchFamily="34" charset="0"/>
              <a:buChar char="•"/>
            </a:pPr>
            <a:r>
              <a:rPr lang="nl-BE" sz="1600"/>
              <a:t>Verdragen zijn ook toe te rekenen aan handelen lidstaat</a:t>
            </a:r>
          </a:p>
          <a:p>
            <a:pPr marL="742950" lvl="1" indent="-285750" algn="just">
              <a:buFont typeface="Arial" panose="020B0604020202020204" pitchFamily="34" charset="0"/>
              <a:buChar char="•"/>
            </a:pPr>
            <a:r>
              <a:rPr lang="nl-BE" sz="1600"/>
              <a:t>Verdrag kan ook opgezegd worden en in verschillende lidstaten kan men ervan afwijken bij wet</a:t>
            </a:r>
          </a:p>
          <a:p>
            <a:pPr lvl="1" algn="just"/>
            <a:endParaRPr lang="nl-BE" sz="1600"/>
          </a:p>
          <a:p>
            <a:pPr marL="285750" lvl="1" indent="-285750" algn="just">
              <a:buFont typeface="Arial" panose="020B0604020202020204" pitchFamily="34" charset="0"/>
              <a:buChar char="•"/>
            </a:pPr>
            <a:r>
              <a:rPr lang="nl-BE"/>
              <a:t>Onderscheid verrekenmethode/vrijstellingsmethode</a:t>
            </a:r>
          </a:p>
          <a:p>
            <a:pPr marL="0" lvl="1" algn="just"/>
            <a:endParaRPr lang="nl-BE" sz="1600"/>
          </a:p>
        </p:txBody>
      </p:sp>
    </p:spTree>
    <p:extLst>
      <p:ext uri="{BB962C8B-B14F-4D97-AF65-F5344CB8AC3E}">
        <p14:creationId xmlns:p14="http://schemas.microsoft.com/office/powerpoint/2010/main" val="39094894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voettekst 2">
            <a:extLst>
              <a:ext uri="{FF2B5EF4-FFF2-40B4-BE49-F238E27FC236}">
                <a16:creationId xmlns:a16="http://schemas.microsoft.com/office/drawing/2014/main" id="{F783598E-113E-28C5-1022-CC40041B29B7}"/>
              </a:ext>
            </a:extLst>
          </p:cNvPr>
          <p:cNvSpPr>
            <a:spLocks noGrp="1"/>
          </p:cNvSpPr>
          <p:nvPr>
            <p:ph type="ftr" sz="quarter" idx="11"/>
          </p:nvPr>
        </p:nvSpPr>
        <p:spPr/>
        <p:txBody>
          <a:bodyPr/>
          <a:lstStyle/>
          <a:p>
            <a:r>
              <a:rPr lang="nl-BE"/>
              <a:t>Instituut voor Fiscaal Recht, KU Leuven</a:t>
            </a:r>
            <a:endParaRPr lang="nl-NL"/>
          </a:p>
        </p:txBody>
      </p:sp>
      <p:sp>
        <p:nvSpPr>
          <p:cNvPr id="4" name="Tijdelijke aanduiding voor dianummer 3">
            <a:extLst>
              <a:ext uri="{FF2B5EF4-FFF2-40B4-BE49-F238E27FC236}">
                <a16:creationId xmlns:a16="http://schemas.microsoft.com/office/drawing/2014/main" id="{485C2A1C-4FA3-001F-0331-54CBB0F64CA8}"/>
              </a:ext>
            </a:extLst>
          </p:cNvPr>
          <p:cNvSpPr>
            <a:spLocks noGrp="1"/>
          </p:cNvSpPr>
          <p:nvPr>
            <p:ph type="sldNum" sz="quarter" idx="12"/>
          </p:nvPr>
        </p:nvSpPr>
        <p:spPr/>
        <p:txBody>
          <a:bodyPr/>
          <a:lstStyle/>
          <a:p>
            <a:fld id="{0A297500-7527-634B-90F4-69D0994C32B4}" type="slidenum">
              <a:rPr lang="nl-NL" smtClean="0"/>
              <a:t>19</a:t>
            </a:fld>
            <a:endParaRPr lang="nl-NL"/>
          </a:p>
        </p:txBody>
      </p:sp>
      <p:sp>
        <p:nvSpPr>
          <p:cNvPr id="5" name="Titel 4">
            <a:extLst>
              <a:ext uri="{FF2B5EF4-FFF2-40B4-BE49-F238E27FC236}">
                <a16:creationId xmlns:a16="http://schemas.microsoft.com/office/drawing/2014/main" id="{A8301E15-6D28-6CB8-CF8C-FD38BA8B3C26}"/>
              </a:ext>
            </a:extLst>
          </p:cNvPr>
          <p:cNvSpPr>
            <a:spLocks noGrp="1"/>
          </p:cNvSpPr>
          <p:nvPr>
            <p:ph type="title"/>
          </p:nvPr>
        </p:nvSpPr>
        <p:spPr/>
        <p:txBody>
          <a:bodyPr>
            <a:normAutofit/>
          </a:bodyPr>
          <a:lstStyle/>
          <a:p>
            <a:r>
              <a:rPr lang="nl-BE" sz="4000"/>
              <a:t>A. Omwenteling in Europese rechtspraak</a:t>
            </a:r>
            <a:endParaRPr lang="nl-BE"/>
          </a:p>
        </p:txBody>
      </p:sp>
      <p:sp>
        <p:nvSpPr>
          <p:cNvPr id="6" name="Rechthoek: afgeronde hoeken 5">
            <a:extLst>
              <a:ext uri="{FF2B5EF4-FFF2-40B4-BE49-F238E27FC236}">
                <a16:creationId xmlns:a16="http://schemas.microsoft.com/office/drawing/2014/main" id="{79D025FD-85FE-D19E-3E7A-A59D3B1DCA31}"/>
              </a:ext>
            </a:extLst>
          </p:cNvPr>
          <p:cNvSpPr/>
          <p:nvPr/>
        </p:nvSpPr>
        <p:spPr>
          <a:xfrm>
            <a:off x="831668" y="1529761"/>
            <a:ext cx="10528663" cy="83602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BE" b="1"/>
              <a:t>Fase 4: Afvoering?</a:t>
            </a:r>
          </a:p>
        </p:txBody>
      </p:sp>
      <p:sp>
        <p:nvSpPr>
          <p:cNvPr id="2" name="Tekstvak 1">
            <a:extLst>
              <a:ext uri="{FF2B5EF4-FFF2-40B4-BE49-F238E27FC236}">
                <a16:creationId xmlns:a16="http://schemas.microsoft.com/office/drawing/2014/main" id="{4968A89F-650B-F3BB-DD24-1058DD233FBA}"/>
              </a:ext>
            </a:extLst>
          </p:cNvPr>
          <p:cNvSpPr txBox="1"/>
          <p:nvPr/>
        </p:nvSpPr>
        <p:spPr>
          <a:xfrm>
            <a:off x="687993" y="2718231"/>
            <a:ext cx="10691212" cy="369332"/>
          </a:xfrm>
          <a:prstGeom prst="rect">
            <a:avLst/>
          </a:prstGeom>
          <a:noFill/>
        </p:spPr>
        <p:txBody>
          <a:bodyPr wrap="square" rtlCol="0">
            <a:spAutoFit/>
          </a:bodyPr>
          <a:lstStyle/>
          <a:p>
            <a:pPr algn="ctr"/>
            <a:r>
              <a:rPr lang="nl-BE" b="1"/>
              <a:t>Stand van zaken</a:t>
            </a:r>
          </a:p>
        </p:txBody>
      </p:sp>
      <p:graphicFrame>
        <p:nvGraphicFramePr>
          <p:cNvPr id="10" name="Tabel 10">
            <a:extLst>
              <a:ext uri="{FF2B5EF4-FFF2-40B4-BE49-F238E27FC236}">
                <a16:creationId xmlns:a16="http://schemas.microsoft.com/office/drawing/2014/main" id="{A3E418C1-9E1C-BB34-AC75-082912C452DB}"/>
              </a:ext>
            </a:extLst>
          </p:cNvPr>
          <p:cNvGraphicFramePr>
            <a:graphicFrameLocks noGrp="1"/>
          </p:cNvGraphicFramePr>
          <p:nvPr>
            <p:extLst>
              <p:ext uri="{D42A27DB-BD31-4B8C-83A1-F6EECF244321}">
                <p14:modId xmlns:p14="http://schemas.microsoft.com/office/powerpoint/2010/main" val="165983937"/>
              </p:ext>
            </p:extLst>
          </p:nvPr>
        </p:nvGraphicFramePr>
        <p:xfrm>
          <a:off x="2032000" y="3140644"/>
          <a:ext cx="8128000" cy="296164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3721009140"/>
                    </a:ext>
                  </a:extLst>
                </a:gridCol>
                <a:gridCol w="4064000">
                  <a:extLst>
                    <a:ext uri="{9D8B030D-6E8A-4147-A177-3AD203B41FA5}">
                      <a16:colId xmlns:a16="http://schemas.microsoft.com/office/drawing/2014/main" val="3978808051"/>
                    </a:ext>
                  </a:extLst>
                </a:gridCol>
              </a:tblGrid>
              <a:tr h="370840">
                <a:tc>
                  <a:txBody>
                    <a:bodyPr/>
                    <a:lstStyle/>
                    <a:p>
                      <a:pPr algn="ctr"/>
                      <a:r>
                        <a:rPr lang="nl-BE"/>
                        <a:t>Mechanisme</a:t>
                      </a:r>
                    </a:p>
                  </a:txBody>
                  <a:tcPr/>
                </a:tc>
                <a:tc>
                  <a:txBody>
                    <a:bodyPr/>
                    <a:lstStyle/>
                    <a:p>
                      <a:pPr algn="ctr"/>
                      <a:r>
                        <a:rPr lang="nl-BE"/>
                        <a:t>Verplichting tot verrekenen</a:t>
                      </a:r>
                    </a:p>
                  </a:txBody>
                  <a:tcPr/>
                </a:tc>
                <a:extLst>
                  <a:ext uri="{0D108BD9-81ED-4DB2-BD59-A6C34878D82A}">
                    <a16:rowId xmlns:a16="http://schemas.microsoft.com/office/drawing/2014/main" val="3591728735"/>
                  </a:ext>
                </a:extLst>
              </a:tr>
              <a:tr h="370840">
                <a:tc>
                  <a:txBody>
                    <a:bodyPr/>
                    <a:lstStyle/>
                    <a:p>
                      <a:r>
                        <a:rPr lang="nl-BE" sz="1400"/>
                        <a:t>Buitenlandse verliezen </a:t>
                      </a:r>
                      <a:r>
                        <a:rPr lang="nl-BE" sz="1400" err="1"/>
                        <a:t>VI’s</a:t>
                      </a:r>
                      <a:r>
                        <a:rPr lang="nl-BE" sz="1400"/>
                        <a:t> (vrijstellingsmethode in DBV)</a:t>
                      </a:r>
                    </a:p>
                  </a:txBody>
                  <a:tcPr/>
                </a:tc>
                <a:tc>
                  <a:txBody>
                    <a:bodyPr/>
                    <a:lstStyle/>
                    <a:p>
                      <a:r>
                        <a:rPr lang="nl-BE" sz="1400"/>
                        <a:t>Geen verplichting tot verrekening (</a:t>
                      </a:r>
                      <a:r>
                        <a:rPr lang="nl-BE" sz="1400" i="1"/>
                        <a:t>W AG</a:t>
                      </a:r>
                      <a:r>
                        <a:rPr lang="nl-BE" sz="1400" i="0"/>
                        <a:t>)</a:t>
                      </a:r>
                      <a:endParaRPr lang="nl-BE" sz="1400"/>
                    </a:p>
                  </a:txBody>
                  <a:tcPr/>
                </a:tc>
                <a:extLst>
                  <a:ext uri="{0D108BD9-81ED-4DB2-BD59-A6C34878D82A}">
                    <a16:rowId xmlns:a16="http://schemas.microsoft.com/office/drawing/2014/main" val="354558050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400"/>
                        <a:t>Buitenlandse verliezen </a:t>
                      </a:r>
                      <a:r>
                        <a:rPr lang="nl-BE" sz="1400" err="1"/>
                        <a:t>VI’s</a:t>
                      </a:r>
                      <a:r>
                        <a:rPr lang="nl-BE" sz="1400"/>
                        <a:t> (vrijstellingsmethode in DBV en unilaterale verliesverrekening)</a:t>
                      </a:r>
                    </a:p>
                  </a:txBody>
                  <a:tcPr/>
                </a:tc>
                <a:tc>
                  <a:txBody>
                    <a:bodyPr/>
                    <a:lstStyle/>
                    <a:p>
                      <a:r>
                        <a:rPr lang="nl-BE" sz="1400"/>
                        <a:t>Verplichting tot verrekening definitieve verliezen (</a:t>
                      </a:r>
                      <a:r>
                        <a:rPr lang="nl-BE" sz="1400" i="1" err="1"/>
                        <a:t>Timac</a:t>
                      </a:r>
                      <a:r>
                        <a:rPr lang="nl-BE" sz="1400" i="1"/>
                        <a:t> Agro deel I</a:t>
                      </a:r>
                      <a:r>
                        <a:rPr lang="nl-BE" sz="1400" i="0"/>
                        <a:t>)</a:t>
                      </a:r>
                      <a:endParaRPr lang="nl-BE" sz="1400"/>
                    </a:p>
                  </a:txBody>
                  <a:tcPr/>
                </a:tc>
                <a:extLst>
                  <a:ext uri="{0D108BD9-81ED-4DB2-BD59-A6C34878D82A}">
                    <a16:rowId xmlns:a16="http://schemas.microsoft.com/office/drawing/2014/main" val="1742203498"/>
                  </a:ext>
                </a:extLst>
              </a:tr>
              <a:tr h="370840">
                <a:tc>
                  <a:txBody>
                    <a:bodyPr/>
                    <a:lstStyle/>
                    <a:p>
                      <a:r>
                        <a:rPr lang="nl-BE" sz="1400"/>
                        <a:t>Buitenlandse verliezen </a:t>
                      </a:r>
                      <a:r>
                        <a:rPr lang="nl-BE" sz="1400" err="1"/>
                        <a:t>VI’s</a:t>
                      </a:r>
                      <a:r>
                        <a:rPr lang="nl-BE" sz="1400"/>
                        <a:t> (verrekenmethode in DBV)</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400"/>
                        <a:t>Verplichting tot verrekening alle verliezen (</a:t>
                      </a:r>
                      <a:r>
                        <a:rPr lang="nl-BE" sz="1400" i="1"/>
                        <a:t>Nordea Bank</a:t>
                      </a:r>
                      <a:r>
                        <a:rPr lang="nl-BE" sz="1400" i="0"/>
                        <a:t>)</a:t>
                      </a:r>
                      <a:endParaRPr lang="nl-BE" sz="1400"/>
                    </a:p>
                  </a:txBody>
                  <a:tcPr/>
                </a:tc>
                <a:extLst>
                  <a:ext uri="{0D108BD9-81ED-4DB2-BD59-A6C34878D82A}">
                    <a16:rowId xmlns:a16="http://schemas.microsoft.com/office/drawing/2014/main" val="120616025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400"/>
                        <a:t>Buitenlandse verliezen </a:t>
                      </a:r>
                      <a:r>
                        <a:rPr lang="nl-BE" sz="1400" err="1"/>
                        <a:t>VI’s</a:t>
                      </a:r>
                      <a:r>
                        <a:rPr lang="nl-BE" sz="1400"/>
                        <a:t> (verrekenmethode in DBV, unilaterale vrijstellingsmethode)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400"/>
                        <a:t>Enkel verplichting tot verrekening definitieve verliezen? </a:t>
                      </a:r>
                      <a:r>
                        <a:rPr lang="nl-BE" sz="1400" i="1"/>
                        <a:t>(</a:t>
                      </a:r>
                      <a:r>
                        <a:rPr lang="nl-BE" sz="1400" i="1" err="1"/>
                        <a:t>Bevola</a:t>
                      </a:r>
                      <a:r>
                        <a:rPr lang="nl-BE" sz="1400" i="0"/>
                        <a:t>)</a:t>
                      </a:r>
                      <a:endParaRPr lang="nl-BE" sz="1400"/>
                    </a:p>
                  </a:txBody>
                  <a:tcPr/>
                </a:tc>
                <a:extLst>
                  <a:ext uri="{0D108BD9-81ED-4DB2-BD59-A6C34878D82A}">
                    <a16:rowId xmlns:a16="http://schemas.microsoft.com/office/drawing/2014/main" val="1028003490"/>
                  </a:ext>
                </a:extLst>
              </a:tr>
              <a:tr h="370840">
                <a:tc>
                  <a:txBody>
                    <a:bodyPr/>
                    <a:lstStyle/>
                    <a:p>
                      <a:r>
                        <a:rPr lang="nl-BE" sz="1400"/>
                        <a:t>Buitenlandse verliezen groepsvennootschappen (indien nationale verrekening mogelijk)</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400" dirty="0"/>
                        <a:t>Verplichting tot verrekening definitieve verliezen </a:t>
                      </a:r>
                      <a:r>
                        <a:rPr lang="nl-BE" sz="1400" i="1" dirty="0"/>
                        <a:t>(Marks &amp; Spencer</a:t>
                      </a:r>
                      <a:r>
                        <a:rPr lang="nl-BE" sz="1400" i="0" dirty="0"/>
                        <a:t>)</a:t>
                      </a:r>
                      <a:endParaRPr lang="nl-BE" sz="1400" dirty="0"/>
                    </a:p>
                  </a:txBody>
                  <a:tcPr/>
                </a:tc>
                <a:extLst>
                  <a:ext uri="{0D108BD9-81ED-4DB2-BD59-A6C34878D82A}">
                    <a16:rowId xmlns:a16="http://schemas.microsoft.com/office/drawing/2014/main" val="910781568"/>
                  </a:ext>
                </a:extLst>
              </a:tr>
            </a:tbl>
          </a:graphicData>
        </a:graphic>
      </p:graphicFrame>
    </p:spTree>
    <p:extLst>
      <p:ext uri="{BB962C8B-B14F-4D97-AF65-F5344CB8AC3E}">
        <p14:creationId xmlns:p14="http://schemas.microsoft.com/office/powerpoint/2010/main" val="3832741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voettekst 3">
            <a:extLst>
              <a:ext uri="{FF2B5EF4-FFF2-40B4-BE49-F238E27FC236}">
                <a16:creationId xmlns:a16="http://schemas.microsoft.com/office/drawing/2014/main" id="{11EE54D3-598A-5601-3EDF-A93E44C5CFF2}"/>
              </a:ext>
            </a:extLst>
          </p:cNvPr>
          <p:cNvSpPr>
            <a:spLocks noGrp="1"/>
          </p:cNvSpPr>
          <p:nvPr>
            <p:ph type="ftr" sz="quarter" idx="11"/>
          </p:nvPr>
        </p:nvSpPr>
        <p:spPr/>
        <p:txBody>
          <a:bodyPr/>
          <a:lstStyle/>
          <a:p>
            <a:r>
              <a:rPr lang="nl-BE"/>
              <a:t>Instituut Fiscaal Recht, KU Leuven</a:t>
            </a:r>
            <a:endParaRPr lang="nl-NL"/>
          </a:p>
        </p:txBody>
      </p:sp>
      <p:sp>
        <p:nvSpPr>
          <p:cNvPr id="5" name="Tijdelijke aanduiding voor dianummer 4">
            <a:extLst>
              <a:ext uri="{FF2B5EF4-FFF2-40B4-BE49-F238E27FC236}">
                <a16:creationId xmlns:a16="http://schemas.microsoft.com/office/drawing/2014/main" id="{75E05C58-8C46-9422-9A36-114DEC22C2CC}"/>
              </a:ext>
            </a:extLst>
          </p:cNvPr>
          <p:cNvSpPr>
            <a:spLocks noGrp="1"/>
          </p:cNvSpPr>
          <p:nvPr>
            <p:ph type="sldNum" sz="quarter" idx="12"/>
          </p:nvPr>
        </p:nvSpPr>
        <p:spPr/>
        <p:txBody>
          <a:bodyPr/>
          <a:lstStyle/>
          <a:p>
            <a:fld id="{0A297500-7527-634B-90F4-69D0994C32B4}" type="slidenum">
              <a:rPr lang="nl-NL" smtClean="0"/>
              <a:t>2</a:t>
            </a:fld>
            <a:endParaRPr lang="nl-NL"/>
          </a:p>
        </p:txBody>
      </p:sp>
      <p:sp>
        <p:nvSpPr>
          <p:cNvPr id="8" name="Titel 4">
            <a:extLst>
              <a:ext uri="{FF2B5EF4-FFF2-40B4-BE49-F238E27FC236}">
                <a16:creationId xmlns:a16="http://schemas.microsoft.com/office/drawing/2014/main" id="{957FA1FD-D594-70AE-F3DB-AFE6E502F33C}"/>
              </a:ext>
            </a:extLst>
          </p:cNvPr>
          <p:cNvSpPr>
            <a:spLocks noGrp="1"/>
          </p:cNvSpPr>
          <p:nvPr>
            <p:ph type="title"/>
          </p:nvPr>
        </p:nvSpPr>
        <p:spPr>
          <a:xfrm>
            <a:off x="576000" y="207036"/>
            <a:ext cx="11041200" cy="1152000"/>
          </a:xfrm>
        </p:spPr>
        <p:txBody>
          <a:bodyPr/>
          <a:lstStyle/>
          <a:p>
            <a:r>
              <a:rPr lang="nl-BE"/>
              <a:t>Inhoud</a:t>
            </a:r>
          </a:p>
        </p:txBody>
      </p:sp>
      <p:sp>
        <p:nvSpPr>
          <p:cNvPr id="9" name="Tijdelijke aanduiding voor inhoud 1">
            <a:extLst>
              <a:ext uri="{FF2B5EF4-FFF2-40B4-BE49-F238E27FC236}">
                <a16:creationId xmlns:a16="http://schemas.microsoft.com/office/drawing/2014/main" id="{4B92CDEE-5ADE-D007-E118-5907B7440BA8}"/>
              </a:ext>
            </a:extLst>
          </p:cNvPr>
          <p:cNvSpPr txBox="1">
            <a:spLocks/>
          </p:cNvSpPr>
          <p:nvPr/>
        </p:nvSpPr>
        <p:spPr>
          <a:xfrm>
            <a:off x="574800" y="1359036"/>
            <a:ext cx="11041200" cy="4464000"/>
          </a:xfrm>
          <a:prstGeom prst="rect">
            <a:avLst/>
          </a:prstGeom>
        </p:spPr>
        <p:txBody>
          <a:bodyPr vert="horz" lIns="0" tIns="0" rIns="0" bIns="0" rtlCol="0" anchor="t">
            <a:normAutofit/>
          </a:bodyPr>
          <a:lstStyle>
            <a:lvl1pPr marL="0" indent="0" algn="l" defTabSz="914400" rtl="0" eaLnBrk="1" latinLnBrk="0" hangingPunct="1">
              <a:lnSpc>
                <a:spcPct val="100000"/>
              </a:lnSpc>
              <a:spcBef>
                <a:spcPts val="1000"/>
              </a:spcBef>
              <a:buFont typeface="Arial"/>
              <a:buNone/>
              <a:defRPr sz="2400" kern="1200" baseline="0">
                <a:solidFill>
                  <a:schemeClr val="tx1"/>
                </a:solidFill>
                <a:latin typeface="Arial" charset="0"/>
                <a:ea typeface="+mn-ea"/>
                <a:cs typeface="+mn-cs"/>
              </a:defRPr>
            </a:lvl1pPr>
            <a:lvl2pPr marL="457200" indent="0" algn="l" defTabSz="914400" rtl="0" eaLnBrk="1" latinLnBrk="0" hangingPunct="1">
              <a:lnSpc>
                <a:spcPct val="100000"/>
              </a:lnSpc>
              <a:spcBef>
                <a:spcPts val="500"/>
              </a:spcBef>
              <a:buFont typeface="Arial"/>
              <a:buNone/>
              <a:defRPr sz="2000" kern="1200" baseline="0">
                <a:solidFill>
                  <a:schemeClr val="tx1">
                    <a:tint val="75000"/>
                  </a:schemeClr>
                </a:solidFill>
                <a:latin typeface="Arial" charset="0"/>
                <a:ea typeface="+mn-ea"/>
                <a:cs typeface="+mn-cs"/>
              </a:defRPr>
            </a:lvl2pPr>
            <a:lvl3pPr marL="914400" indent="0" algn="l" defTabSz="914400" rtl="0" eaLnBrk="1" latinLnBrk="0" hangingPunct="1">
              <a:lnSpc>
                <a:spcPct val="100000"/>
              </a:lnSpc>
              <a:spcBef>
                <a:spcPts val="500"/>
              </a:spcBef>
              <a:buFont typeface="Arial"/>
              <a:buNone/>
              <a:defRPr sz="1800" kern="1200" baseline="0">
                <a:solidFill>
                  <a:schemeClr val="tx1">
                    <a:tint val="75000"/>
                  </a:schemeClr>
                </a:solidFill>
                <a:latin typeface="Arial" charset="0"/>
                <a:ea typeface="+mn-ea"/>
                <a:cs typeface="+mn-cs"/>
              </a:defRPr>
            </a:lvl3pPr>
            <a:lvl4pPr marL="1371600" indent="0" algn="l" defTabSz="914400" rtl="0" eaLnBrk="1" latinLnBrk="0" hangingPunct="1">
              <a:lnSpc>
                <a:spcPct val="100000"/>
              </a:lnSpc>
              <a:spcBef>
                <a:spcPts val="500"/>
              </a:spcBef>
              <a:buFont typeface="Arial"/>
              <a:buNone/>
              <a:defRPr sz="1600" kern="1200" baseline="0">
                <a:solidFill>
                  <a:schemeClr val="tx1">
                    <a:tint val="75000"/>
                  </a:schemeClr>
                </a:solidFill>
                <a:latin typeface="Arial" charset="0"/>
                <a:ea typeface="+mn-ea"/>
                <a:cs typeface="+mn-cs"/>
              </a:defRPr>
            </a:lvl4pPr>
            <a:lvl5pPr marL="1828800" indent="0" algn="l" defTabSz="914400" rtl="0" eaLnBrk="1" latinLnBrk="0" hangingPunct="1">
              <a:lnSpc>
                <a:spcPct val="100000"/>
              </a:lnSpc>
              <a:spcBef>
                <a:spcPts val="500"/>
              </a:spcBef>
              <a:buFont typeface="Arial"/>
              <a:buNone/>
              <a:defRPr sz="1600" kern="1200" baseline="0">
                <a:solidFill>
                  <a:schemeClr val="tx1">
                    <a:tint val="75000"/>
                  </a:schemeClr>
                </a:solidFill>
                <a:latin typeface="Arial" charset="0"/>
                <a:ea typeface="+mn-ea"/>
                <a:cs typeface="+mn-cs"/>
              </a:defRPr>
            </a:lvl5pPr>
            <a:lvl6pPr marL="22860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a:buNone/>
              <a:defRPr sz="1600" kern="1200">
                <a:solidFill>
                  <a:schemeClr val="tx1">
                    <a:tint val="75000"/>
                  </a:schemeClr>
                </a:solidFill>
                <a:latin typeface="+mn-lt"/>
                <a:ea typeface="+mn-ea"/>
                <a:cs typeface="+mn-cs"/>
              </a:defRPr>
            </a:lvl9pPr>
          </a:lstStyle>
          <a:p>
            <a:endParaRPr lang="nl-BE" sz="3200"/>
          </a:p>
          <a:p>
            <a:r>
              <a:rPr lang="nl-BE" sz="3200">
                <a:latin typeface="Arial"/>
                <a:cs typeface="Arial"/>
              </a:rPr>
              <a:t>A. Omwenteling in Europese rechtspraak</a:t>
            </a:r>
          </a:p>
          <a:p>
            <a:r>
              <a:rPr lang="nl-BE" sz="3200">
                <a:latin typeface="Arial"/>
                <a:cs typeface="Arial"/>
              </a:rPr>
              <a:t>B. Belgische regeling in vogelvlucht</a:t>
            </a:r>
          </a:p>
          <a:p>
            <a:r>
              <a:rPr lang="nl-BE" sz="3200">
                <a:latin typeface="Arial"/>
                <a:cs typeface="Arial"/>
              </a:rPr>
              <a:t>	Verliesverrekening vaste inrichtingen</a:t>
            </a:r>
          </a:p>
          <a:p>
            <a:r>
              <a:rPr lang="nl-BE" sz="3200">
                <a:latin typeface="Arial"/>
                <a:cs typeface="Arial"/>
              </a:rPr>
              <a:t>	Groepsbijdrage en definitieve verliezen</a:t>
            </a:r>
          </a:p>
          <a:p>
            <a:r>
              <a:rPr lang="nl-BE" sz="3200">
                <a:latin typeface="Arial"/>
                <a:cs typeface="Arial"/>
              </a:rPr>
              <a:t>	</a:t>
            </a:r>
            <a:r>
              <a:rPr lang="nl-BE" sz="3200" i="1" err="1">
                <a:latin typeface="Arial"/>
                <a:cs typeface="Arial"/>
              </a:rPr>
              <a:t>Inbound</a:t>
            </a:r>
            <a:r>
              <a:rPr lang="nl-BE" sz="3200">
                <a:latin typeface="Arial"/>
                <a:cs typeface="Arial"/>
              </a:rPr>
              <a:t> reorganisaties en definitieve verliezen</a:t>
            </a:r>
          </a:p>
          <a:p>
            <a:endParaRPr lang="nl-BE" sz="3200"/>
          </a:p>
          <a:p>
            <a:endParaRPr lang="nl-BE"/>
          </a:p>
        </p:txBody>
      </p:sp>
    </p:spTree>
    <p:extLst>
      <p:ext uri="{BB962C8B-B14F-4D97-AF65-F5344CB8AC3E}">
        <p14:creationId xmlns:p14="http://schemas.microsoft.com/office/powerpoint/2010/main" val="9550102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voettekst 2">
            <a:extLst>
              <a:ext uri="{FF2B5EF4-FFF2-40B4-BE49-F238E27FC236}">
                <a16:creationId xmlns:a16="http://schemas.microsoft.com/office/drawing/2014/main" id="{F783598E-113E-28C5-1022-CC40041B29B7}"/>
              </a:ext>
            </a:extLst>
          </p:cNvPr>
          <p:cNvSpPr>
            <a:spLocks noGrp="1"/>
          </p:cNvSpPr>
          <p:nvPr>
            <p:ph type="ftr" sz="quarter" idx="11"/>
          </p:nvPr>
        </p:nvSpPr>
        <p:spPr/>
        <p:txBody>
          <a:bodyPr/>
          <a:lstStyle/>
          <a:p>
            <a:r>
              <a:rPr lang="nl-BE"/>
              <a:t>Instituut voor Fiscaal Recht, KU Leuven</a:t>
            </a:r>
            <a:endParaRPr lang="nl-NL"/>
          </a:p>
        </p:txBody>
      </p:sp>
      <p:sp>
        <p:nvSpPr>
          <p:cNvPr id="4" name="Tijdelijke aanduiding voor dianummer 3">
            <a:extLst>
              <a:ext uri="{FF2B5EF4-FFF2-40B4-BE49-F238E27FC236}">
                <a16:creationId xmlns:a16="http://schemas.microsoft.com/office/drawing/2014/main" id="{485C2A1C-4FA3-001F-0331-54CBB0F64CA8}"/>
              </a:ext>
            </a:extLst>
          </p:cNvPr>
          <p:cNvSpPr>
            <a:spLocks noGrp="1"/>
          </p:cNvSpPr>
          <p:nvPr>
            <p:ph type="sldNum" sz="quarter" idx="12"/>
          </p:nvPr>
        </p:nvSpPr>
        <p:spPr/>
        <p:txBody>
          <a:bodyPr/>
          <a:lstStyle/>
          <a:p>
            <a:fld id="{0A297500-7527-634B-90F4-69D0994C32B4}" type="slidenum">
              <a:rPr lang="nl-NL" smtClean="0"/>
              <a:t>20</a:t>
            </a:fld>
            <a:endParaRPr lang="nl-NL"/>
          </a:p>
        </p:txBody>
      </p:sp>
      <p:sp>
        <p:nvSpPr>
          <p:cNvPr id="5" name="Titel 4">
            <a:extLst>
              <a:ext uri="{FF2B5EF4-FFF2-40B4-BE49-F238E27FC236}">
                <a16:creationId xmlns:a16="http://schemas.microsoft.com/office/drawing/2014/main" id="{A8301E15-6D28-6CB8-CF8C-FD38BA8B3C26}"/>
              </a:ext>
            </a:extLst>
          </p:cNvPr>
          <p:cNvSpPr>
            <a:spLocks noGrp="1"/>
          </p:cNvSpPr>
          <p:nvPr>
            <p:ph type="title"/>
          </p:nvPr>
        </p:nvSpPr>
        <p:spPr/>
        <p:txBody>
          <a:bodyPr>
            <a:normAutofit/>
          </a:bodyPr>
          <a:lstStyle/>
          <a:p>
            <a:r>
              <a:rPr lang="nl-BE" sz="4000"/>
              <a:t>A. Omwenteling in Europese rechtspraak</a:t>
            </a:r>
            <a:endParaRPr lang="nl-BE"/>
          </a:p>
        </p:txBody>
      </p:sp>
      <p:sp>
        <p:nvSpPr>
          <p:cNvPr id="6" name="Rechthoek: afgeronde hoeken 5">
            <a:extLst>
              <a:ext uri="{FF2B5EF4-FFF2-40B4-BE49-F238E27FC236}">
                <a16:creationId xmlns:a16="http://schemas.microsoft.com/office/drawing/2014/main" id="{79D025FD-85FE-D19E-3E7A-A59D3B1DCA31}"/>
              </a:ext>
            </a:extLst>
          </p:cNvPr>
          <p:cNvSpPr/>
          <p:nvPr/>
        </p:nvSpPr>
        <p:spPr>
          <a:xfrm>
            <a:off x="831668" y="1529761"/>
            <a:ext cx="10528663" cy="83602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BE" b="1"/>
              <a:t>Fase 4: Afvoering?</a:t>
            </a:r>
          </a:p>
        </p:txBody>
      </p:sp>
      <p:sp>
        <p:nvSpPr>
          <p:cNvPr id="2" name="Tekstvak 1">
            <a:extLst>
              <a:ext uri="{FF2B5EF4-FFF2-40B4-BE49-F238E27FC236}">
                <a16:creationId xmlns:a16="http://schemas.microsoft.com/office/drawing/2014/main" id="{4968A89F-650B-F3BB-DD24-1058DD233FBA}"/>
              </a:ext>
            </a:extLst>
          </p:cNvPr>
          <p:cNvSpPr txBox="1"/>
          <p:nvPr/>
        </p:nvSpPr>
        <p:spPr>
          <a:xfrm>
            <a:off x="687993" y="2718231"/>
            <a:ext cx="10691212" cy="3416320"/>
          </a:xfrm>
          <a:prstGeom prst="rect">
            <a:avLst/>
          </a:prstGeom>
          <a:noFill/>
        </p:spPr>
        <p:txBody>
          <a:bodyPr wrap="square" rtlCol="0">
            <a:spAutoFit/>
          </a:bodyPr>
          <a:lstStyle/>
          <a:p>
            <a:pPr algn="ctr"/>
            <a:r>
              <a:rPr lang="nl-BE" b="1"/>
              <a:t>Vraagstukken voor de toekomst</a:t>
            </a:r>
          </a:p>
          <a:p>
            <a:pPr algn="just"/>
            <a:endParaRPr lang="nl-BE"/>
          </a:p>
          <a:p>
            <a:pPr marL="285750" indent="-285750" algn="just">
              <a:buFont typeface="Arial" panose="020B0604020202020204" pitchFamily="34" charset="0"/>
              <a:buChar char="•"/>
            </a:pPr>
            <a:r>
              <a:rPr lang="nl-BE"/>
              <a:t>Doortrekken </a:t>
            </a:r>
            <a:r>
              <a:rPr lang="nl-BE" i="1" err="1"/>
              <a:t>Timac</a:t>
            </a:r>
            <a:r>
              <a:rPr lang="nl-BE" i="1"/>
              <a:t> Agro </a:t>
            </a:r>
            <a:r>
              <a:rPr lang="nl-BE"/>
              <a:t>en </a:t>
            </a:r>
            <a:r>
              <a:rPr lang="nl-BE" i="1"/>
              <a:t>W AG </a:t>
            </a:r>
            <a:r>
              <a:rPr lang="nl-BE"/>
              <a:t>naar vennootschappen?</a:t>
            </a:r>
          </a:p>
          <a:p>
            <a:pPr marL="742950" lvl="1" indent="-285750" algn="just">
              <a:buFont typeface="Arial" panose="020B0604020202020204" pitchFamily="34" charset="0"/>
              <a:buChar char="•"/>
            </a:pPr>
            <a:r>
              <a:rPr lang="nl-BE"/>
              <a:t>Contra: invoering van verliesverrekening tussen binnenlandse vennootschappen vereist actieve interventie van lidstaten = toetsbaar aanknopingspunt (≈ </a:t>
            </a:r>
            <a:r>
              <a:rPr lang="nl-BE" i="1" err="1"/>
              <a:t>Timac</a:t>
            </a:r>
            <a:r>
              <a:rPr lang="nl-BE" i="1"/>
              <a:t> Agro deel I)</a:t>
            </a:r>
            <a:endParaRPr lang="nl-BE"/>
          </a:p>
          <a:p>
            <a:pPr marL="742950" lvl="1" indent="-285750" algn="just">
              <a:buFont typeface="Arial" panose="020B0604020202020204" pitchFamily="34" charset="0"/>
              <a:buChar char="•"/>
            </a:pPr>
            <a:r>
              <a:rPr lang="nl-BE"/>
              <a:t>Pro: Aanknopingspunt verandert niets aan het feit dat resultaat buitenlandse vennootschap op geen enkele manier in aanmerking wordt genomen = symmetrie (≠ </a:t>
            </a:r>
            <a:r>
              <a:rPr lang="nl-BE" i="1" err="1"/>
              <a:t>Timac</a:t>
            </a:r>
            <a:r>
              <a:rPr lang="nl-BE" i="1"/>
              <a:t> Agro deel I)</a:t>
            </a:r>
          </a:p>
          <a:p>
            <a:pPr marL="742950" lvl="1" indent="-285750" algn="just">
              <a:buFont typeface="Arial" panose="020B0604020202020204" pitchFamily="34" charset="0"/>
              <a:buChar char="•"/>
            </a:pPr>
            <a:r>
              <a:rPr lang="nl-BE"/>
              <a:t>In elk geval: cases na </a:t>
            </a:r>
            <a:r>
              <a:rPr lang="nl-BE" i="1" err="1"/>
              <a:t>Timac</a:t>
            </a:r>
            <a:r>
              <a:rPr lang="nl-BE" i="1"/>
              <a:t> Agro </a:t>
            </a:r>
            <a:r>
              <a:rPr lang="nl-BE"/>
              <a:t>verwijzen nog naar definitieve verliezen voor vennootschappen</a:t>
            </a:r>
          </a:p>
          <a:p>
            <a:pPr marL="742950" lvl="1" indent="-285750" algn="just">
              <a:buFont typeface="Arial" panose="020B0604020202020204" pitchFamily="34" charset="0"/>
              <a:buChar char="•"/>
            </a:pPr>
            <a:endParaRPr lang="nl-BE"/>
          </a:p>
          <a:p>
            <a:pPr marL="285750" lvl="1" indent="-285750" algn="just">
              <a:buFont typeface="Arial" panose="020B0604020202020204" pitchFamily="34" charset="0"/>
              <a:buChar char="•"/>
            </a:pPr>
            <a:r>
              <a:rPr lang="nl-BE"/>
              <a:t>Verrekenmethode met nationaalrechtelijke vrijstelling: enkel verrekening definitieve verliezen?</a:t>
            </a:r>
          </a:p>
          <a:p>
            <a:pPr marL="285750" lvl="1" indent="-285750" algn="just">
              <a:buFont typeface="Arial" panose="020B0604020202020204" pitchFamily="34" charset="0"/>
              <a:buChar char="•"/>
            </a:pPr>
            <a:endParaRPr lang="nl-BE"/>
          </a:p>
        </p:txBody>
      </p:sp>
    </p:spTree>
    <p:extLst>
      <p:ext uri="{BB962C8B-B14F-4D97-AF65-F5344CB8AC3E}">
        <p14:creationId xmlns:p14="http://schemas.microsoft.com/office/powerpoint/2010/main" val="583770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voettekst 2">
            <a:extLst>
              <a:ext uri="{FF2B5EF4-FFF2-40B4-BE49-F238E27FC236}">
                <a16:creationId xmlns:a16="http://schemas.microsoft.com/office/drawing/2014/main" id="{F783598E-113E-28C5-1022-CC40041B29B7}"/>
              </a:ext>
            </a:extLst>
          </p:cNvPr>
          <p:cNvSpPr>
            <a:spLocks noGrp="1"/>
          </p:cNvSpPr>
          <p:nvPr>
            <p:ph type="ftr" sz="quarter" idx="11"/>
          </p:nvPr>
        </p:nvSpPr>
        <p:spPr/>
        <p:txBody>
          <a:bodyPr/>
          <a:lstStyle/>
          <a:p>
            <a:r>
              <a:rPr lang="nl-BE"/>
              <a:t>Instituut voor Fiscaal Recht, KU Leuven</a:t>
            </a:r>
            <a:endParaRPr lang="nl-NL"/>
          </a:p>
        </p:txBody>
      </p:sp>
      <p:sp>
        <p:nvSpPr>
          <p:cNvPr id="4" name="Tijdelijke aanduiding voor dianummer 3">
            <a:extLst>
              <a:ext uri="{FF2B5EF4-FFF2-40B4-BE49-F238E27FC236}">
                <a16:creationId xmlns:a16="http://schemas.microsoft.com/office/drawing/2014/main" id="{485C2A1C-4FA3-001F-0331-54CBB0F64CA8}"/>
              </a:ext>
            </a:extLst>
          </p:cNvPr>
          <p:cNvSpPr>
            <a:spLocks noGrp="1"/>
          </p:cNvSpPr>
          <p:nvPr>
            <p:ph type="sldNum" sz="quarter" idx="12"/>
          </p:nvPr>
        </p:nvSpPr>
        <p:spPr/>
        <p:txBody>
          <a:bodyPr/>
          <a:lstStyle/>
          <a:p>
            <a:fld id="{0A297500-7527-634B-90F4-69D0994C32B4}" type="slidenum">
              <a:rPr lang="nl-NL" smtClean="0"/>
              <a:t>21</a:t>
            </a:fld>
            <a:endParaRPr lang="nl-NL"/>
          </a:p>
        </p:txBody>
      </p:sp>
      <p:sp>
        <p:nvSpPr>
          <p:cNvPr id="5" name="Titel 4">
            <a:extLst>
              <a:ext uri="{FF2B5EF4-FFF2-40B4-BE49-F238E27FC236}">
                <a16:creationId xmlns:a16="http://schemas.microsoft.com/office/drawing/2014/main" id="{A8301E15-6D28-6CB8-CF8C-FD38BA8B3C26}"/>
              </a:ext>
            </a:extLst>
          </p:cNvPr>
          <p:cNvSpPr>
            <a:spLocks noGrp="1"/>
          </p:cNvSpPr>
          <p:nvPr>
            <p:ph type="title"/>
          </p:nvPr>
        </p:nvSpPr>
        <p:spPr/>
        <p:txBody>
          <a:bodyPr>
            <a:normAutofit/>
          </a:bodyPr>
          <a:lstStyle/>
          <a:p>
            <a:r>
              <a:rPr lang="nl-BE" sz="4000"/>
              <a:t>A. Omwenteling in Europese rechtspraak</a:t>
            </a:r>
            <a:endParaRPr lang="nl-BE"/>
          </a:p>
        </p:txBody>
      </p:sp>
      <p:sp>
        <p:nvSpPr>
          <p:cNvPr id="6" name="Rechthoek: afgeronde hoeken 5">
            <a:extLst>
              <a:ext uri="{FF2B5EF4-FFF2-40B4-BE49-F238E27FC236}">
                <a16:creationId xmlns:a16="http://schemas.microsoft.com/office/drawing/2014/main" id="{79D025FD-85FE-D19E-3E7A-A59D3B1DCA31}"/>
              </a:ext>
            </a:extLst>
          </p:cNvPr>
          <p:cNvSpPr/>
          <p:nvPr/>
        </p:nvSpPr>
        <p:spPr>
          <a:xfrm>
            <a:off x="831668" y="1529761"/>
            <a:ext cx="10528663" cy="83602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BE" b="1"/>
              <a:t>Fase 4: Afvoering?</a:t>
            </a:r>
          </a:p>
        </p:txBody>
      </p:sp>
      <p:sp>
        <p:nvSpPr>
          <p:cNvPr id="2" name="Tekstvak 1">
            <a:extLst>
              <a:ext uri="{FF2B5EF4-FFF2-40B4-BE49-F238E27FC236}">
                <a16:creationId xmlns:a16="http://schemas.microsoft.com/office/drawing/2014/main" id="{4968A89F-650B-F3BB-DD24-1058DD233FBA}"/>
              </a:ext>
            </a:extLst>
          </p:cNvPr>
          <p:cNvSpPr txBox="1"/>
          <p:nvPr/>
        </p:nvSpPr>
        <p:spPr>
          <a:xfrm>
            <a:off x="687993" y="2522545"/>
            <a:ext cx="10691212" cy="3477875"/>
          </a:xfrm>
          <a:prstGeom prst="rect">
            <a:avLst/>
          </a:prstGeom>
          <a:noFill/>
        </p:spPr>
        <p:txBody>
          <a:bodyPr wrap="square" rtlCol="0">
            <a:spAutoFit/>
          </a:bodyPr>
          <a:lstStyle/>
          <a:p>
            <a:pPr algn="just"/>
            <a:r>
              <a:rPr lang="nl-BE" b="1"/>
              <a:t>Wat met België?</a:t>
            </a:r>
          </a:p>
          <a:p>
            <a:pPr algn="just"/>
            <a:endParaRPr lang="nl-BE" sz="1400" b="1"/>
          </a:p>
          <a:p>
            <a:pPr marL="285750" indent="-285750" algn="just">
              <a:buFont typeface="Arial" panose="020B0604020202020204" pitchFamily="34" charset="0"/>
              <a:buChar char="•"/>
            </a:pPr>
            <a:r>
              <a:rPr lang="nl-BE" sz="1600"/>
              <a:t>Meeste verdragen hanteren een vrijstellingsmethode: geen vereiste tot verrekening van enig verlies van buitenlandse </a:t>
            </a:r>
            <a:r>
              <a:rPr lang="nl-BE" sz="1600" err="1"/>
              <a:t>VI’s</a:t>
            </a:r>
            <a:endParaRPr lang="nl-BE" sz="1600"/>
          </a:p>
          <a:p>
            <a:pPr marL="285750" indent="-285750" algn="just">
              <a:buFont typeface="Arial" panose="020B0604020202020204" pitchFamily="34" charset="0"/>
              <a:buChar char="•"/>
            </a:pPr>
            <a:endParaRPr lang="nl-BE" sz="1400"/>
          </a:p>
          <a:p>
            <a:pPr marL="285750" indent="-285750" algn="just">
              <a:buFont typeface="Arial" panose="020B0604020202020204" pitchFamily="34" charset="0"/>
              <a:buChar char="•"/>
            </a:pPr>
            <a:r>
              <a:rPr lang="nl-BE" sz="1600"/>
              <a:t>Maar uitzonderingen! Voorwaardelijke vrijstelling: </a:t>
            </a:r>
            <a:r>
              <a:rPr lang="nl-BE" sz="1600" i="1"/>
              <a:t>subject-</a:t>
            </a:r>
            <a:r>
              <a:rPr lang="nl-BE" sz="1600" i="1" err="1"/>
              <a:t>to</a:t>
            </a:r>
            <a:r>
              <a:rPr lang="nl-BE" sz="1600" i="1"/>
              <a:t>-tax</a:t>
            </a:r>
            <a:r>
              <a:rPr lang="nl-BE" sz="1600"/>
              <a:t> clausule, </a:t>
            </a:r>
            <a:r>
              <a:rPr lang="nl-BE" sz="1600" i="1"/>
              <a:t>switch-over </a:t>
            </a:r>
            <a:r>
              <a:rPr lang="nl-BE" sz="1600" i="1" err="1"/>
              <a:t>rule</a:t>
            </a:r>
            <a:r>
              <a:rPr lang="nl-BE" sz="1600"/>
              <a:t>, PPT </a:t>
            </a:r>
            <a:r>
              <a:rPr lang="nl-BE" sz="1600">
                <a:sym typeface="Wingdings" panose="05000000000000000000" pitchFamily="2" charset="2"/>
              </a:rPr>
              <a:t> onduidelijk</a:t>
            </a:r>
          </a:p>
          <a:p>
            <a:pPr marL="1200150" lvl="2" indent="-285750" algn="just">
              <a:buFont typeface="Arial" panose="020B0604020202020204" pitchFamily="34" charset="0"/>
              <a:buChar char="•"/>
            </a:pPr>
            <a:r>
              <a:rPr lang="nl-BE" sz="1600">
                <a:sym typeface="Wingdings" panose="05000000000000000000" pitchFamily="2" charset="2"/>
              </a:rPr>
              <a:t>DBV in geheel aanmerken als </a:t>
            </a:r>
            <a:r>
              <a:rPr lang="nl-BE" sz="1600" err="1">
                <a:sym typeface="Wingdings" panose="05000000000000000000" pitchFamily="2" charset="2"/>
              </a:rPr>
              <a:t>verrekeningsmethode</a:t>
            </a:r>
            <a:r>
              <a:rPr lang="nl-BE" sz="1600">
                <a:sym typeface="Wingdings" panose="05000000000000000000" pitchFamily="2" charset="2"/>
              </a:rPr>
              <a:t>? Lijkt disproportioneel</a:t>
            </a:r>
          </a:p>
          <a:p>
            <a:pPr marL="1200150" lvl="2" indent="-285750" algn="just">
              <a:buFont typeface="Arial" panose="020B0604020202020204" pitchFamily="34" charset="0"/>
              <a:buChar char="•"/>
            </a:pPr>
            <a:r>
              <a:rPr lang="nl-BE" sz="1600">
                <a:sym typeface="Wingdings" panose="05000000000000000000" pitchFamily="2" charset="2"/>
              </a:rPr>
              <a:t>DBV aanmerken als </a:t>
            </a:r>
            <a:r>
              <a:rPr lang="nl-BE" sz="1600" err="1">
                <a:sym typeface="Wingdings" panose="05000000000000000000" pitchFamily="2" charset="2"/>
              </a:rPr>
              <a:t>verrekeningsmethode</a:t>
            </a:r>
            <a:r>
              <a:rPr lang="nl-BE" sz="1600">
                <a:sym typeface="Wingdings" panose="05000000000000000000" pitchFamily="2" charset="2"/>
              </a:rPr>
              <a:t> telkens wanneer voorwaarden vrijstelling niet zijn vervuld? Lijkt meest in overeenstemming met EU rechtspraak, maar is complex.</a:t>
            </a:r>
          </a:p>
          <a:p>
            <a:pPr marL="1200150" lvl="2" indent="-285750" algn="just">
              <a:buFont typeface="Arial" panose="020B0604020202020204" pitchFamily="34" charset="0"/>
              <a:buChar char="•"/>
            </a:pPr>
            <a:r>
              <a:rPr lang="nl-BE" sz="1600">
                <a:sym typeface="Wingdings" panose="05000000000000000000" pitchFamily="2" charset="2"/>
              </a:rPr>
              <a:t>DBV in geheel aanmerken als vrijstellingsmethode? Minst complex, maar kan tot problemen leiden onder EU rechtspraak.</a:t>
            </a:r>
          </a:p>
          <a:p>
            <a:pPr marL="1200150" lvl="2" indent="-285750" algn="just">
              <a:buFont typeface="Arial" panose="020B0604020202020204" pitchFamily="34" charset="0"/>
              <a:buChar char="•"/>
            </a:pPr>
            <a:endParaRPr lang="nl-BE" sz="1400">
              <a:sym typeface="Wingdings" panose="05000000000000000000" pitchFamily="2" charset="2"/>
            </a:endParaRPr>
          </a:p>
          <a:p>
            <a:pPr marL="285750" lvl="2" indent="-285750" algn="just">
              <a:buFont typeface="Arial" panose="020B0604020202020204" pitchFamily="34" charset="0"/>
              <a:buChar char="•"/>
            </a:pPr>
            <a:r>
              <a:rPr lang="nl-BE" sz="1600">
                <a:sym typeface="Wingdings" panose="05000000000000000000" pitchFamily="2" charset="2"/>
              </a:rPr>
              <a:t>Bovendien: zolang België unilateraal verliesverrekening toestaat, dient dit in overeenstemming met EU recht te zijn omdat symmetrie doorbroken wordt (paradoxaal)</a:t>
            </a:r>
          </a:p>
        </p:txBody>
      </p:sp>
    </p:spTree>
    <p:extLst>
      <p:ext uri="{BB962C8B-B14F-4D97-AF65-F5344CB8AC3E}">
        <p14:creationId xmlns:p14="http://schemas.microsoft.com/office/powerpoint/2010/main" val="3012845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voettekst 2">
            <a:extLst>
              <a:ext uri="{FF2B5EF4-FFF2-40B4-BE49-F238E27FC236}">
                <a16:creationId xmlns:a16="http://schemas.microsoft.com/office/drawing/2014/main" id="{F783598E-113E-28C5-1022-CC40041B29B7}"/>
              </a:ext>
            </a:extLst>
          </p:cNvPr>
          <p:cNvSpPr>
            <a:spLocks noGrp="1"/>
          </p:cNvSpPr>
          <p:nvPr>
            <p:ph type="ftr" sz="quarter" idx="11"/>
          </p:nvPr>
        </p:nvSpPr>
        <p:spPr/>
        <p:txBody>
          <a:bodyPr/>
          <a:lstStyle/>
          <a:p>
            <a:r>
              <a:rPr lang="nl-BE"/>
              <a:t>Instituut voor Fiscaal Recht, KU Leuven</a:t>
            </a:r>
            <a:endParaRPr lang="nl-NL"/>
          </a:p>
        </p:txBody>
      </p:sp>
      <p:sp>
        <p:nvSpPr>
          <p:cNvPr id="4" name="Tijdelijke aanduiding voor dianummer 3">
            <a:extLst>
              <a:ext uri="{FF2B5EF4-FFF2-40B4-BE49-F238E27FC236}">
                <a16:creationId xmlns:a16="http://schemas.microsoft.com/office/drawing/2014/main" id="{485C2A1C-4FA3-001F-0331-54CBB0F64CA8}"/>
              </a:ext>
            </a:extLst>
          </p:cNvPr>
          <p:cNvSpPr>
            <a:spLocks noGrp="1"/>
          </p:cNvSpPr>
          <p:nvPr>
            <p:ph type="sldNum" sz="quarter" idx="12"/>
          </p:nvPr>
        </p:nvSpPr>
        <p:spPr/>
        <p:txBody>
          <a:bodyPr/>
          <a:lstStyle/>
          <a:p>
            <a:fld id="{0A297500-7527-634B-90F4-69D0994C32B4}" type="slidenum">
              <a:rPr lang="nl-NL" smtClean="0"/>
              <a:t>22</a:t>
            </a:fld>
            <a:endParaRPr lang="nl-NL"/>
          </a:p>
        </p:txBody>
      </p:sp>
      <p:sp>
        <p:nvSpPr>
          <p:cNvPr id="5" name="Titel 4">
            <a:extLst>
              <a:ext uri="{FF2B5EF4-FFF2-40B4-BE49-F238E27FC236}">
                <a16:creationId xmlns:a16="http://schemas.microsoft.com/office/drawing/2014/main" id="{A8301E15-6D28-6CB8-CF8C-FD38BA8B3C26}"/>
              </a:ext>
            </a:extLst>
          </p:cNvPr>
          <p:cNvSpPr>
            <a:spLocks noGrp="1"/>
          </p:cNvSpPr>
          <p:nvPr>
            <p:ph type="title"/>
          </p:nvPr>
        </p:nvSpPr>
        <p:spPr/>
        <p:txBody>
          <a:bodyPr>
            <a:normAutofit/>
          </a:bodyPr>
          <a:lstStyle/>
          <a:p>
            <a:r>
              <a:rPr lang="nl-BE" sz="4000"/>
              <a:t>A. Omwenteling in Europese rechtspraak</a:t>
            </a:r>
            <a:endParaRPr lang="nl-BE"/>
          </a:p>
        </p:txBody>
      </p:sp>
      <p:sp>
        <p:nvSpPr>
          <p:cNvPr id="6" name="Rechthoek: afgeronde hoeken 5">
            <a:extLst>
              <a:ext uri="{FF2B5EF4-FFF2-40B4-BE49-F238E27FC236}">
                <a16:creationId xmlns:a16="http://schemas.microsoft.com/office/drawing/2014/main" id="{79D025FD-85FE-D19E-3E7A-A59D3B1DCA31}"/>
              </a:ext>
            </a:extLst>
          </p:cNvPr>
          <p:cNvSpPr/>
          <p:nvPr/>
        </p:nvSpPr>
        <p:spPr>
          <a:xfrm>
            <a:off x="831668" y="1529761"/>
            <a:ext cx="10528663" cy="83602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BE" b="1"/>
              <a:t>Fase 4: Afvoering?</a:t>
            </a:r>
          </a:p>
        </p:txBody>
      </p:sp>
      <p:sp>
        <p:nvSpPr>
          <p:cNvPr id="2" name="Tekstvak 1">
            <a:extLst>
              <a:ext uri="{FF2B5EF4-FFF2-40B4-BE49-F238E27FC236}">
                <a16:creationId xmlns:a16="http://schemas.microsoft.com/office/drawing/2014/main" id="{4968A89F-650B-F3BB-DD24-1058DD233FBA}"/>
              </a:ext>
            </a:extLst>
          </p:cNvPr>
          <p:cNvSpPr txBox="1"/>
          <p:nvPr/>
        </p:nvSpPr>
        <p:spPr>
          <a:xfrm>
            <a:off x="687993" y="2522545"/>
            <a:ext cx="10691212" cy="1323439"/>
          </a:xfrm>
          <a:prstGeom prst="rect">
            <a:avLst/>
          </a:prstGeom>
          <a:noFill/>
        </p:spPr>
        <p:txBody>
          <a:bodyPr wrap="square" lIns="91440" tIns="45720" rIns="91440" bIns="45720" rtlCol="0" anchor="t">
            <a:spAutoFit/>
          </a:bodyPr>
          <a:lstStyle/>
          <a:p>
            <a:pPr algn="just"/>
            <a:r>
              <a:rPr lang="nl-BE" b="1"/>
              <a:t>Wat met België?</a:t>
            </a:r>
          </a:p>
          <a:p>
            <a:pPr algn="just"/>
            <a:endParaRPr lang="nl-BE" sz="1400" b="1"/>
          </a:p>
          <a:p>
            <a:pPr marL="285750" indent="-285750" algn="just">
              <a:buFont typeface="Arial" panose="020B0604020202020204" pitchFamily="34" charset="0"/>
              <a:buChar char="•"/>
            </a:pPr>
            <a:r>
              <a:rPr lang="nl-BE" sz="1600"/>
              <a:t>Groepsbijdrage: vereiste om dit ook toe te laten voor definitieve verliezen van buitenlandse groepsvennootschappen onder dezelfde voorwaarden als Belgische groepsvennootschappen  (zie </a:t>
            </a:r>
            <a:r>
              <a:rPr lang="nl-BE" sz="1600" i="1"/>
              <a:t>infra </a:t>
            </a:r>
            <a:r>
              <a:rPr lang="nl-BE" sz="1600"/>
              <a:t>slide 36 e.v.)</a:t>
            </a:r>
            <a:endParaRPr lang="nl-BE" sz="1600">
              <a:cs typeface="Arial"/>
            </a:endParaRPr>
          </a:p>
        </p:txBody>
      </p:sp>
    </p:spTree>
    <p:extLst>
      <p:ext uri="{BB962C8B-B14F-4D97-AF65-F5344CB8AC3E}">
        <p14:creationId xmlns:p14="http://schemas.microsoft.com/office/powerpoint/2010/main" val="20133694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529D95-F662-44EA-AD89-3D97F9EF463B}"/>
              </a:ext>
            </a:extLst>
          </p:cNvPr>
          <p:cNvSpPr>
            <a:spLocks noGrp="1"/>
          </p:cNvSpPr>
          <p:nvPr>
            <p:ph type="title"/>
          </p:nvPr>
        </p:nvSpPr>
        <p:spPr>
          <a:xfrm>
            <a:off x="1463494" y="2536799"/>
            <a:ext cx="9265012" cy="1784402"/>
          </a:xfrm>
        </p:spPr>
        <p:txBody>
          <a:bodyPr vert="horz" lIns="91440" tIns="45720" rIns="91440" bIns="45720" rtlCol="0" anchor="b">
            <a:normAutofit/>
          </a:bodyPr>
          <a:lstStyle/>
          <a:p>
            <a:pPr>
              <a:lnSpc>
                <a:spcPct val="90000"/>
              </a:lnSpc>
            </a:pPr>
            <a:r>
              <a:rPr lang="nl-BE">
                <a:solidFill>
                  <a:srgbClr val="FFFFFF"/>
                </a:solidFill>
                <a:latin typeface="+mj-lt"/>
              </a:rPr>
              <a:t>Belgische regeling in vogelvlucht</a:t>
            </a:r>
            <a:endParaRPr lang="nl-BE" i="1" kern="1200">
              <a:solidFill>
                <a:srgbClr val="FFFFFF"/>
              </a:solidFill>
              <a:latin typeface="+mj-lt"/>
              <a:ea typeface="+mj-ea"/>
              <a:cs typeface="+mj-cs"/>
            </a:endParaRPr>
          </a:p>
        </p:txBody>
      </p:sp>
      <p:sp>
        <p:nvSpPr>
          <p:cNvPr id="3" name="Tijdelijke aanduiding voor voettekst 2">
            <a:extLst>
              <a:ext uri="{FF2B5EF4-FFF2-40B4-BE49-F238E27FC236}">
                <a16:creationId xmlns:a16="http://schemas.microsoft.com/office/drawing/2014/main" id="{126BDC92-61F5-4E2B-93B5-16DF71DD00BE}"/>
              </a:ext>
            </a:extLst>
          </p:cNvPr>
          <p:cNvSpPr>
            <a:spLocks noGrp="1"/>
          </p:cNvSpPr>
          <p:nvPr>
            <p:ph type="ftr" sz="quarter" idx="11"/>
          </p:nvPr>
        </p:nvSpPr>
        <p:spPr>
          <a:xfrm>
            <a:off x="3888658" y="6356350"/>
            <a:ext cx="4414684" cy="365125"/>
          </a:xfrm>
        </p:spPr>
        <p:txBody>
          <a:bodyPr vert="horz" lIns="91440" tIns="45720" rIns="91440" bIns="45720" rtlCol="0" anchor="ctr">
            <a:normAutofit/>
          </a:bodyPr>
          <a:lstStyle/>
          <a:p>
            <a:pPr algn="ctr">
              <a:spcAft>
                <a:spcPts val="600"/>
              </a:spcAft>
            </a:pPr>
            <a:r>
              <a:rPr lang="en-US" sz="1200" kern="1200">
                <a:solidFill>
                  <a:prstClr val="white"/>
                </a:solidFill>
                <a:latin typeface="+mn-lt"/>
                <a:ea typeface="+mn-ea"/>
                <a:cs typeface="+mn-cs"/>
              </a:rPr>
              <a:t>Instituut Fiscaal Recht, KU Leuven</a:t>
            </a:r>
          </a:p>
        </p:txBody>
      </p:sp>
    </p:spTree>
    <p:extLst>
      <p:ext uri="{BB962C8B-B14F-4D97-AF65-F5344CB8AC3E}">
        <p14:creationId xmlns:p14="http://schemas.microsoft.com/office/powerpoint/2010/main" val="16222106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ijdelijke aanduiding voor inhoud 5">
            <a:extLst>
              <a:ext uri="{FF2B5EF4-FFF2-40B4-BE49-F238E27FC236}">
                <a16:creationId xmlns:a16="http://schemas.microsoft.com/office/drawing/2014/main" id="{66378B0A-6AB7-9DBA-0E6F-F6776C88C833}"/>
              </a:ext>
            </a:extLst>
          </p:cNvPr>
          <p:cNvGraphicFramePr>
            <a:graphicFrameLocks noGrp="1"/>
          </p:cNvGraphicFramePr>
          <p:nvPr>
            <p:ph idx="1"/>
            <p:extLst>
              <p:ext uri="{D42A27DB-BD31-4B8C-83A1-F6EECF244321}">
                <p14:modId xmlns:p14="http://schemas.microsoft.com/office/powerpoint/2010/main" val="600893933"/>
              </p:ext>
            </p:extLst>
          </p:nvPr>
        </p:nvGraphicFramePr>
        <p:xfrm>
          <a:off x="576263" y="1655763"/>
          <a:ext cx="11041062" cy="31497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jdelijke aanduiding voor voettekst 2">
            <a:extLst>
              <a:ext uri="{FF2B5EF4-FFF2-40B4-BE49-F238E27FC236}">
                <a16:creationId xmlns:a16="http://schemas.microsoft.com/office/drawing/2014/main" id="{F783598E-113E-28C5-1022-CC40041B29B7}"/>
              </a:ext>
            </a:extLst>
          </p:cNvPr>
          <p:cNvSpPr>
            <a:spLocks noGrp="1"/>
          </p:cNvSpPr>
          <p:nvPr>
            <p:ph type="ftr" sz="quarter" idx="11"/>
          </p:nvPr>
        </p:nvSpPr>
        <p:spPr/>
        <p:txBody>
          <a:bodyPr/>
          <a:lstStyle/>
          <a:p>
            <a:r>
              <a:rPr lang="nl-BE"/>
              <a:t>Instituut voor Fiscaal Recht, KU Leuven</a:t>
            </a:r>
            <a:endParaRPr lang="nl-NL"/>
          </a:p>
        </p:txBody>
      </p:sp>
      <p:sp>
        <p:nvSpPr>
          <p:cNvPr id="4" name="Tijdelijke aanduiding voor dianummer 3">
            <a:extLst>
              <a:ext uri="{FF2B5EF4-FFF2-40B4-BE49-F238E27FC236}">
                <a16:creationId xmlns:a16="http://schemas.microsoft.com/office/drawing/2014/main" id="{485C2A1C-4FA3-001F-0331-54CBB0F64CA8}"/>
              </a:ext>
            </a:extLst>
          </p:cNvPr>
          <p:cNvSpPr>
            <a:spLocks noGrp="1"/>
          </p:cNvSpPr>
          <p:nvPr>
            <p:ph type="sldNum" sz="quarter" idx="12"/>
          </p:nvPr>
        </p:nvSpPr>
        <p:spPr/>
        <p:txBody>
          <a:bodyPr/>
          <a:lstStyle/>
          <a:p>
            <a:fld id="{0A297500-7527-634B-90F4-69D0994C32B4}" type="slidenum">
              <a:rPr lang="nl-NL" smtClean="0"/>
              <a:t>24</a:t>
            </a:fld>
            <a:endParaRPr lang="nl-NL"/>
          </a:p>
        </p:txBody>
      </p:sp>
      <p:sp>
        <p:nvSpPr>
          <p:cNvPr id="5" name="Titel 4">
            <a:extLst>
              <a:ext uri="{FF2B5EF4-FFF2-40B4-BE49-F238E27FC236}">
                <a16:creationId xmlns:a16="http://schemas.microsoft.com/office/drawing/2014/main" id="{A8301E15-6D28-6CB8-CF8C-FD38BA8B3C26}"/>
              </a:ext>
            </a:extLst>
          </p:cNvPr>
          <p:cNvSpPr>
            <a:spLocks noGrp="1"/>
          </p:cNvSpPr>
          <p:nvPr>
            <p:ph type="title"/>
          </p:nvPr>
        </p:nvSpPr>
        <p:spPr/>
        <p:txBody>
          <a:bodyPr>
            <a:normAutofit/>
          </a:bodyPr>
          <a:lstStyle/>
          <a:p>
            <a:r>
              <a:rPr lang="nl-BE"/>
              <a:t>Verliesverrekening vaste inrichtingen (en OG)</a:t>
            </a:r>
          </a:p>
        </p:txBody>
      </p:sp>
      <p:sp>
        <p:nvSpPr>
          <p:cNvPr id="7" name="Tekstvak 6">
            <a:extLst>
              <a:ext uri="{FF2B5EF4-FFF2-40B4-BE49-F238E27FC236}">
                <a16:creationId xmlns:a16="http://schemas.microsoft.com/office/drawing/2014/main" id="{D06B9426-DB25-F774-D88E-26AA34865752}"/>
              </a:ext>
            </a:extLst>
          </p:cNvPr>
          <p:cNvSpPr txBox="1"/>
          <p:nvPr/>
        </p:nvSpPr>
        <p:spPr>
          <a:xfrm>
            <a:off x="732005" y="3920566"/>
            <a:ext cx="2429483" cy="1200329"/>
          </a:xfrm>
          <a:prstGeom prst="rect">
            <a:avLst/>
          </a:prstGeom>
          <a:noFill/>
        </p:spPr>
        <p:txBody>
          <a:bodyPr wrap="square">
            <a:spAutoFit/>
          </a:bodyPr>
          <a:lstStyle/>
          <a:p>
            <a:pPr marL="0" indent="0">
              <a:buNone/>
            </a:pPr>
            <a:r>
              <a:rPr lang="nl-BE" b="1"/>
              <a:t>Wet 25.12.2017</a:t>
            </a:r>
          </a:p>
          <a:p>
            <a:pPr marL="0" indent="0">
              <a:buNone/>
            </a:pPr>
            <a:r>
              <a:rPr lang="nl-BE"/>
              <a:t>(materiële regels)</a:t>
            </a:r>
          </a:p>
          <a:p>
            <a:pPr marL="0" indent="0">
              <a:buNone/>
            </a:pPr>
            <a:r>
              <a:rPr lang="nl-BE" b="1"/>
              <a:t>KB 9.12.2019</a:t>
            </a:r>
          </a:p>
          <a:p>
            <a:pPr marL="0" indent="0">
              <a:buNone/>
            </a:pPr>
            <a:r>
              <a:rPr lang="nl-BE"/>
              <a:t>(</a:t>
            </a:r>
            <a:r>
              <a:rPr lang="nl-BE" err="1"/>
              <a:t>aanrekeningsregels</a:t>
            </a:r>
            <a:r>
              <a:rPr lang="nl-BE"/>
              <a:t>)</a:t>
            </a:r>
          </a:p>
        </p:txBody>
      </p:sp>
      <p:sp>
        <p:nvSpPr>
          <p:cNvPr id="9" name="Tekstvak 8">
            <a:extLst>
              <a:ext uri="{FF2B5EF4-FFF2-40B4-BE49-F238E27FC236}">
                <a16:creationId xmlns:a16="http://schemas.microsoft.com/office/drawing/2014/main" id="{C4961860-FC4A-A0C3-1553-78BE40546BB5}"/>
              </a:ext>
            </a:extLst>
          </p:cNvPr>
          <p:cNvSpPr txBox="1"/>
          <p:nvPr/>
        </p:nvSpPr>
        <p:spPr>
          <a:xfrm>
            <a:off x="3465478" y="3925509"/>
            <a:ext cx="2371084" cy="923330"/>
          </a:xfrm>
          <a:prstGeom prst="rect">
            <a:avLst/>
          </a:prstGeom>
          <a:noFill/>
        </p:spPr>
        <p:txBody>
          <a:bodyPr wrap="square">
            <a:spAutoFit/>
          </a:bodyPr>
          <a:lstStyle/>
          <a:p>
            <a:pPr marL="0" indent="0">
              <a:buNone/>
            </a:pPr>
            <a:r>
              <a:rPr lang="nl-BE" b="1"/>
              <a:t>Wet 27.06.2021</a:t>
            </a:r>
          </a:p>
          <a:p>
            <a:pPr marL="0" indent="0">
              <a:buNone/>
            </a:pPr>
            <a:r>
              <a:rPr lang="nl-BE"/>
              <a:t>incl. ‘interpretatieve’ wetsbepaling</a:t>
            </a:r>
          </a:p>
        </p:txBody>
      </p:sp>
      <p:sp>
        <p:nvSpPr>
          <p:cNvPr id="10" name="Tekstvak 9">
            <a:extLst>
              <a:ext uri="{FF2B5EF4-FFF2-40B4-BE49-F238E27FC236}">
                <a16:creationId xmlns:a16="http://schemas.microsoft.com/office/drawing/2014/main" id="{1D44B41E-B7CA-2D0A-F38A-939F7A8674FA}"/>
              </a:ext>
            </a:extLst>
          </p:cNvPr>
          <p:cNvSpPr txBox="1"/>
          <p:nvPr/>
        </p:nvSpPr>
        <p:spPr>
          <a:xfrm>
            <a:off x="6218440" y="3920566"/>
            <a:ext cx="1826368" cy="1200329"/>
          </a:xfrm>
          <a:prstGeom prst="rect">
            <a:avLst/>
          </a:prstGeom>
          <a:noFill/>
        </p:spPr>
        <p:txBody>
          <a:bodyPr wrap="square">
            <a:spAutoFit/>
          </a:bodyPr>
          <a:lstStyle/>
          <a:p>
            <a:pPr marL="0" indent="0">
              <a:buNone/>
            </a:pPr>
            <a:r>
              <a:rPr lang="nl-BE" b="1"/>
              <a:t>Wet 21.01.2022</a:t>
            </a:r>
          </a:p>
          <a:p>
            <a:pPr marL="0" indent="0" algn="ctr">
              <a:buNone/>
            </a:pPr>
            <a:r>
              <a:rPr lang="nl-BE"/>
              <a:t>Bijkomende technische wijzigingen</a:t>
            </a:r>
          </a:p>
        </p:txBody>
      </p:sp>
      <p:sp>
        <p:nvSpPr>
          <p:cNvPr id="2" name="Tekstvak 1">
            <a:extLst>
              <a:ext uri="{FF2B5EF4-FFF2-40B4-BE49-F238E27FC236}">
                <a16:creationId xmlns:a16="http://schemas.microsoft.com/office/drawing/2014/main" id="{AC235441-9685-21E3-FE52-F65DA53178D8}"/>
              </a:ext>
            </a:extLst>
          </p:cNvPr>
          <p:cNvSpPr txBox="1"/>
          <p:nvPr/>
        </p:nvSpPr>
        <p:spPr>
          <a:xfrm>
            <a:off x="9029769" y="3925509"/>
            <a:ext cx="2205678" cy="923330"/>
          </a:xfrm>
          <a:prstGeom prst="rect">
            <a:avLst/>
          </a:prstGeom>
          <a:noFill/>
        </p:spPr>
        <p:txBody>
          <a:bodyPr wrap="square">
            <a:spAutoFit/>
          </a:bodyPr>
          <a:lstStyle/>
          <a:p>
            <a:pPr marL="0" indent="0">
              <a:buNone/>
            </a:pPr>
            <a:r>
              <a:rPr lang="nl-BE" b="1"/>
              <a:t>Gevolgen </a:t>
            </a:r>
            <a:r>
              <a:rPr lang="nl-BE" b="1" i="1"/>
              <a:t>W AG</a:t>
            </a:r>
          </a:p>
          <a:p>
            <a:pPr marL="0" indent="0">
              <a:buNone/>
            </a:pPr>
            <a:r>
              <a:rPr lang="nl-BE"/>
              <a:t>Overeenstemming EU recht?</a:t>
            </a:r>
          </a:p>
        </p:txBody>
      </p:sp>
    </p:spTree>
    <p:extLst>
      <p:ext uri="{BB962C8B-B14F-4D97-AF65-F5344CB8AC3E}">
        <p14:creationId xmlns:p14="http://schemas.microsoft.com/office/powerpoint/2010/main" val="19746180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17471BE3-E48F-426E-BD0A-2968DC1AEBE3}"/>
              </a:ext>
            </a:extLst>
          </p:cNvPr>
          <p:cNvSpPr>
            <a:spLocks noGrp="1"/>
          </p:cNvSpPr>
          <p:nvPr>
            <p:ph type="dt" sz="half" idx="10"/>
          </p:nvPr>
        </p:nvSpPr>
        <p:spPr/>
        <p:txBody>
          <a:bodyPr/>
          <a:lstStyle/>
          <a:p>
            <a:fld id="{FDE6A117-D91B-4B23-AB2C-CFB746FAC19E}" type="datetime1">
              <a:rPr lang="nl-BE" smtClean="0"/>
              <a:t>4/07/2024</a:t>
            </a:fld>
            <a:endParaRPr lang="nl-NL"/>
          </a:p>
        </p:txBody>
      </p:sp>
      <p:sp>
        <p:nvSpPr>
          <p:cNvPr id="3" name="Tijdelijke aanduiding voor voettekst 2">
            <a:extLst>
              <a:ext uri="{FF2B5EF4-FFF2-40B4-BE49-F238E27FC236}">
                <a16:creationId xmlns:a16="http://schemas.microsoft.com/office/drawing/2014/main" id="{62B7AEAD-F04B-4338-8B2D-56B7A3E545D6}"/>
              </a:ext>
            </a:extLst>
          </p:cNvPr>
          <p:cNvSpPr>
            <a:spLocks noGrp="1"/>
          </p:cNvSpPr>
          <p:nvPr>
            <p:ph type="ftr" sz="quarter" idx="11"/>
          </p:nvPr>
        </p:nvSpPr>
        <p:spPr/>
        <p:txBody>
          <a:bodyPr/>
          <a:lstStyle/>
          <a:p>
            <a:r>
              <a:rPr lang="nl-NL"/>
              <a:t>Instituut voor Fiscaal Recht</a:t>
            </a:r>
          </a:p>
        </p:txBody>
      </p:sp>
      <p:sp>
        <p:nvSpPr>
          <p:cNvPr id="4" name="Tijdelijke aanduiding voor dianummer 3">
            <a:extLst>
              <a:ext uri="{FF2B5EF4-FFF2-40B4-BE49-F238E27FC236}">
                <a16:creationId xmlns:a16="http://schemas.microsoft.com/office/drawing/2014/main" id="{67E0986D-C82F-4970-834F-1934EAF00E3C}"/>
              </a:ext>
            </a:extLst>
          </p:cNvPr>
          <p:cNvSpPr>
            <a:spLocks noGrp="1"/>
          </p:cNvSpPr>
          <p:nvPr>
            <p:ph type="sldNum" sz="quarter" idx="12"/>
          </p:nvPr>
        </p:nvSpPr>
        <p:spPr/>
        <p:txBody>
          <a:bodyPr/>
          <a:lstStyle/>
          <a:p>
            <a:fld id="{0A297500-7527-634B-90F4-69D0994C32B4}" type="slidenum">
              <a:rPr lang="nl-NL" smtClean="0"/>
              <a:pPr/>
              <a:t>25</a:t>
            </a:fld>
            <a:endParaRPr lang="nl-NL"/>
          </a:p>
        </p:txBody>
      </p:sp>
      <p:sp>
        <p:nvSpPr>
          <p:cNvPr id="6" name="Titel 5">
            <a:extLst>
              <a:ext uri="{FF2B5EF4-FFF2-40B4-BE49-F238E27FC236}">
                <a16:creationId xmlns:a16="http://schemas.microsoft.com/office/drawing/2014/main" id="{65A9C2A8-7D32-4BEB-B349-3BFE3EDB4DE4}"/>
              </a:ext>
            </a:extLst>
          </p:cNvPr>
          <p:cNvSpPr>
            <a:spLocks noGrp="1"/>
          </p:cNvSpPr>
          <p:nvPr>
            <p:ph type="title"/>
          </p:nvPr>
        </p:nvSpPr>
        <p:spPr/>
        <p:txBody>
          <a:bodyPr>
            <a:normAutofit/>
          </a:bodyPr>
          <a:lstStyle/>
          <a:p>
            <a:r>
              <a:rPr lang="nl-BE"/>
              <a:t>Verliesverrekening vaste inrichtingen (en OG)</a:t>
            </a:r>
          </a:p>
        </p:txBody>
      </p:sp>
      <p:sp>
        <p:nvSpPr>
          <p:cNvPr id="7" name="Tijdelijke aanduiding voor inhoud 6">
            <a:extLst>
              <a:ext uri="{FF2B5EF4-FFF2-40B4-BE49-F238E27FC236}">
                <a16:creationId xmlns:a16="http://schemas.microsoft.com/office/drawing/2014/main" id="{965BDB62-E02C-D9DC-DBB1-8DDEF83CC4DD}"/>
              </a:ext>
            </a:extLst>
          </p:cNvPr>
          <p:cNvSpPr>
            <a:spLocks noGrp="1"/>
          </p:cNvSpPr>
          <p:nvPr>
            <p:ph sz="quarter" idx="13"/>
          </p:nvPr>
        </p:nvSpPr>
        <p:spPr>
          <a:xfrm>
            <a:off x="768351" y="1655998"/>
            <a:ext cx="10655300" cy="4744802"/>
          </a:xfrm>
        </p:spPr>
        <p:txBody>
          <a:bodyPr>
            <a:normAutofit fontScale="47500" lnSpcReduction="20000"/>
          </a:bodyPr>
          <a:lstStyle/>
          <a:p>
            <a:pPr marL="0" indent="0">
              <a:buNone/>
            </a:pPr>
            <a:r>
              <a:rPr lang="nl-BE" sz="3800" b="1"/>
              <a:t>Materiële verliesverrekening: verliezen ‘oud regime’ (tijdperken aangevangen </a:t>
            </a:r>
            <a:r>
              <a:rPr lang="nl-BE" sz="3800" b="1" u="sng"/>
              <a:t>voor</a:t>
            </a:r>
            <a:r>
              <a:rPr lang="nl-BE" sz="3800" b="1"/>
              <a:t> 1.1.2020)</a:t>
            </a:r>
          </a:p>
          <a:p>
            <a:pPr marL="0" indent="0">
              <a:buNone/>
            </a:pPr>
            <a:r>
              <a:rPr lang="nl-BE" sz="2500" err="1"/>
              <a:t>Recapture</a:t>
            </a:r>
            <a:r>
              <a:rPr lang="nl-BE" sz="2500"/>
              <a:t>-regeling voor deze vroeger in België afgetrokken verliezen, volgens volgend onderscheid:</a:t>
            </a:r>
          </a:p>
          <a:p>
            <a:pPr marL="0" indent="0">
              <a:buNone/>
            </a:pPr>
            <a:endParaRPr lang="nl-BE" sz="200" b="1"/>
          </a:p>
          <a:p>
            <a:pPr marL="0" indent="0">
              <a:buNone/>
            </a:pPr>
            <a:r>
              <a:rPr lang="nl-BE" b="1"/>
              <a:t>a) Verliezen reeds werkelijk verrekend </a:t>
            </a:r>
            <a:r>
              <a:rPr lang="nl-BE" b="1" i="1"/>
              <a:t>met Belgische of niet-vrijgestelde winst</a:t>
            </a:r>
          </a:p>
          <a:p>
            <a:r>
              <a:rPr lang="nl-BE" u="sng"/>
              <a:t>heropname in belastbare winst (art. 185, § 3, lid 3 WIB 92) </a:t>
            </a:r>
          </a:p>
          <a:p>
            <a:pPr lvl="1"/>
            <a:r>
              <a:rPr lang="nl-BE"/>
              <a:t>Bij latere aftrek bij VI (strikt gezien: “</a:t>
            </a:r>
            <a:r>
              <a:rPr lang="nl-NL" i="1"/>
              <a:t>de vennootschap niet langer aantoont dat dit verlies niet in aftrek is genomen</a:t>
            </a:r>
            <a:r>
              <a:rPr lang="nl-NL"/>
              <a:t>”</a:t>
            </a:r>
            <a:r>
              <a:rPr lang="nl-BE"/>
              <a:t>)</a:t>
            </a:r>
          </a:p>
          <a:p>
            <a:pPr lvl="1"/>
            <a:r>
              <a:rPr lang="nl-BE"/>
              <a:t>overdracht VI door inbreng, fusie, splitsing of gelijkgesteld (cf. art. 10(1), lid 2 Fiscale Fusierichtlijn)</a:t>
            </a:r>
          </a:p>
          <a:p>
            <a:pPr lvl="2"/>
            <a:r>
              <a:rPr lang="nl-BE"/>
              <a:t>Geen onderscheid of verlies bij VI in mindering is genomen</a:t>
            </a:r>
          </a:p>
          <a:p>
            <a:pPr lvl="2"/>
            <a:r>
              <a:rPr lang="nl-BE"/>
              <a:t>Maar: niet toepasbaar voor ‘definitieve’ EER-verliezen (</a:t>
            </a:r>
            <a:r>
              <a:rPr lang="nl-BE" err="1"/>
              <a:t>cfr</a:t>
            </a:r>
            <a:r>
              <a:rPr lang="nl-BE"/>
              <a:t>. </a:t>
            </a:r>
            <a:r>
              <a:rPr lang="nl-BE" i="1" err="1"/>
              <a:t>Timac</a:t>
            </a:r>
            <a:r>
              <a:rPr lang="nl-BE" i="1"/>
              <a:t> Agro</a:t>
            </a:r>
            <a:r>
              <a:rPr lang="nl-BE"/>
              <a:t>, deel I)</a:t>
            </a:r>
          </a:p>
          <a:p>
            <a:pPr lvl="1"/>
            <a:r>
              <a:rPr lang="nl-BE" i="1" err="1">
                <a:sym typeface="Wingdings" panose="05000000000000000000" pitchFamily="2" charset="2"/>
              </a:rPr>
              <a:t>N.b.</a:t>
            </a:r>
            <a:r>
              <a:rPr lang="nl-BE" i="1">
                <a:sym typeface="Wingdings" panose="05000000000000000000" pitchFamily="2" charset="2"/>
              </a:rPr>
              <a:t> i</a:t>
            </a:r>
            <a:r>
              <a:rPr lang="nl-BE" i="1"/>
              <a:t>nterpretatieve bepaling </a:t>
            </a:r>
            <a:r>
              <a:rPr lang="nl-BE" i="1" err="1"/>
              <a:t>mbt</a:t>
            </a:r>
            <a:r>
              <a:rPr lang="nl-BE" i="1"/>
              <a:t>. aanslagjaar 2021 (tijdperk vanaf 1/1/2020) (art. 95 Wet 27.06.2021)</a:t>
            </a:r>
          </a:p>
          <a:p>
            <a:r>
              <a:rPr lang="nl-BE" u="sng"/>
              <a:t>Ondergeschikt: niet-vrijstelling VI-winst (</a:t>
            </a:r>
            <a:r>
              <a:rPr lang="nl-BE" u="sng" err="1"/>
              <a:t>recapture</a:t>
            </a:r>
            <a:r>
              <a:rPr lang="nl-BE" u="sng"/>
              <a:t>-bepaling DBV)</a:t>
            </a:r>
          </a:p>
          <a:p>
            <a:pPr lvl="1"/>
            <a:r>
              <a:rPr lang="nl-BE"/>
              <a:t>Toekomstige VI-winst (</a:t>
            </a:r>
            <a:r>
              <a:rPr lang="nl-BE" err="1"/>
              <a:t>carry</a:t>
            </a:r>
            <a:r>
              <a:rPr lang="nl-BE"/>
              <a:t>-forward in VI-staat)</a:t>
            </a:r>
          </a:p>
          <a:p>
            <a:pPr lvl="1"/>
            <a:r>
              <a:rPr lang="nl-BE"/>
              <a:t>Vorige VI-winst (</a:t>
            </a:r>
            <a:r>
              <a:rPr lang="nl-BE" err="1"/>
              <a:t>carry</a:t>
            </a:r>
            <a:r>
              <a:rPr lang="nl-BE"/>
              <a:t>-back in VI staat) – veronderstelt rechtzetting fiscaal resultaat uit een vorig tijdperk (aanslagtermijnen!)</a:t>
            </a:r>
          </a:p>
          <a:p>
            <a:pPr lvl="1"/>
            <a:r>
              <a:rPr lang="nl-BE"/>
              <a:t>Ook niet toepasbaar bij ‘definitieve’ EER-verliezen wegens voorrang EU-recht?</a:t>
            </a:r>
          </a:p>
          <a:p>
            <a:pPr marL="914400" lvl="2" indent="0">
              <a:buNone/>
            </a:pPr>
            <a:endParaRPr lang="nl-BE"/>
          </a:p>
          <a:p>
            <a:pPr marL="0" indent="0">
              <a:buNone/>
            </a:pPr>
            <a:r>
              <a:rPr lang="nl-BE" b="1"/>
              <a:t>b) Verliezen opgenomen in de vorige verliezen (nog niet effectief verrekend met </a:t>
            </a:r>
            <a:r>
              <a:rPr lang="nl-BE" b="1" i="1"/>
              <a:t>Belgische of niet-vrijgestelde winst</a:t>
            </a:r>
            <a:r>
              <a:rPr lang="nl-BE" b="1"/>
              <a:t>)</a:t>
            </a:r>
            <a:endParaRPr lang="nl-BE"/>
          </a:p>
          <a:p>
            <a:r>
              <a:rPr lang="nl-BE"/>
              <a:t>Vorige verliezen gaan verloren (art. 206, § 1, lid 2, 1</a:t>
            </a:r>
            <a:r>
              <a:rPr lang="nl-BE" baseline="30000"/>
              <a:t>e</a:t>
            </a:r>
            <a:r>
              <a:rPr lang="nl-BE"/>
              <a:t> streepje WIB 92)</a:t>
            </a:r>
          </a:p>
          <a:p>
            <a:pPr lvl="1"/>
            <a:r>
              <a:rPr lang="nl-BE"/>
              <a:t>Bij latere aftrek bij VI (strikt gezien: “</a:t>
            </a:r>
            <a:r>
              <a:rPr lang="nl-NL" i="1"/>
              <a:t>indien de vennootschap niet heeft aangetoond dat dit verlies niet in aftrek werd of wordt genomen</a:t>
            </a:r>
            <a:r>
              <a:rPr lang="nl-NL"/>
              <a:t>”</a:t>
            </a:r>
            <a:r>
              <a:rPr lang="nl-BE"/>
              <a:t>)</a:t>
            </a:r>
          </a:p>
          <a:p>
            <a:pPr lvl="1"/>
            <a:r>
              <a:rPr lang="nl-BE"/>
              <a:t>Bij overdracht VI door inbreng, fusie, splitsing of gelijkgesteld (cf. art. 10(1), lid 2 Fiscale Fusierichtlijn)</a:t>
            </a:r>
          </a:p>
          <a:p>
            <a:pPr lvl="2"/>
            <a:r>
              <a:rPr lang="nl-BE"/>
              <a:t>Geen onderscheid of verlies bij VI in mindering is genomen</a:t>
            </a:r>
          </a:p>
          <a:p>
            <a:pPr lvl="2"/>
            <a:r>
              <a:rPr lang="nl-BE"/>
              <a:t>Niet-toepasbaar voor ‘definitieve’ EER-verliezen (</a:t>
            </a:r>
            <a:r>
              <a:rPr lang="nl-BE" err="1"/>
              <a:t>cfr</a:t>
            </a:r>
            <a:r>
              <a:rPr lang="nl-BE"/>
              <a:t>. </a:t>
            </a:r>
            <a:r>
              <a:rPr lang="nl-BE" i="1" err="1"/>
              <a:t>Timac</a:t>
            </a:r>
            <a:r>
              <a:rPr lang="nl-BE" i="1"/>
              <a:t> Agro</a:t>
            </a:r>
            <a:r>
              <a:rPr lang="nl-BE"/>
              <a:t>, deel I)</a:t>
            </a:r>
          </a:p>
          <a:p>
            <a:pPr marL="0" indent="0">
              <a:buNone/>
            </a:pPr>
            <a:endParaRPr lang="nl-BE" b="1"/>
          </a:p>
        </p:txBody>
      </p:sp>
    </p:spTree>
    <p:extLst>
      <p:ext uri="{BB962C8B-B14F-4D97-AF65-F5344CB8AC3E}">
        <p14:creationId xmlns:p14="http://schemas.microsoft.com/office/powerpoint/2010/main" val="2236860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17471BE3-E48F-426E-BD0A-2968DC1AEBE3}"/>
              </a:ext>
            </a:extLst>
          </p:cNvPr>
          <p:cNvSpPr>
            <a:spLocks noGrp="1"/>
          </p:cNvSpPr>
          <p:nvPr>
            <p:ph type="dt" sz="half" idx="10"/>
          </p:nvPr>
        </p:nvSpPr>
        <p:spPr/>
        <p:txBody>
          <a:bodyPr/>
          <a:lstStyle/>
          <a:p>
            <a:fld id="{FDE6A117-D91B-4B23-AB2C-CFB746FAC19E}" type="datetime1">
              <a:rPr lang="nl-BE" smtClean="0"/>
              <a:t>4/07/2024</a:t>
            </a:fld>
            <a:endParaRPr lang="nl-NL"/>
          </a:p>
        </p:txBody>
      </p:sp>
      <p:sp>
        <p:nvSpPr>
          <p:cNvPr id="3" name="Tijdelijke aanduiding voor voettekst 2">
            <a:extLst>
              <a:ext uri="{FF2B5EF4-FFF2-40B4-BE49-F238E27FC236}">
                <a16:creationId xmlns:a16="http://schemas.microsoft.com/office/drawing/2014/main" id="{62B7AEAD-F04B-4338-8B2D-56B7A3E545D6}"/>
              </a:ext>
            </a:extLst>
          </p:cNvPr>
          <p:cNvSpPr>
            <a:spLocks noGrp="1"/>
          </p:cNvSpPr>
          <p:nvPr>
            <p:ph type="ftr" sz="quarter" idx="11"/>
          </p:nvPr>
        </p:nvSpPr>
        <p:spPr/>
        <p:txBody>
          <a:bodyPr/>
          <a:lstStyle/>
          <a:p>
            <a:r>
              <a:rPr lang="nl-NL"/>
              <a:t>Instituut voor Fiscaal Recht</a:t>
            </a:r>
          </a:p>
        </p:txBody>
      </p:sp>
      <p:sp>
        <p:nvSpPr>
          <p:cNvPr id="4" name="Tijdelijke aanduiding voor dianummer 3">
            <a:extLst>
              <a:ext uri="{FF2B5EF4-FFF2-40B4-BE49-F238E27FC236}">
                <a16:creationId xmlns:a16="http://schemas.microsoft.com/office/drawing/2014/main" id="{67E0986D-C82F-4970-834F-1934EAF00E3C}"/>
              </a:ext>
            </a:extLst>
          </p:cNvPr>
          <p:cNvSpPr>
            <a:spLocks noGrp="1"/>
          </p:cNvSpPr>
          <p:nvPr>
            <p:ph type="sldNum" sz="quarter" idx="12"/>
          </p:nvPr>
        </p:nvSpPr>
        <p:spPr/>
        <p:txBody>
          <a:bodyPr/>
          <a:lstStyle/>
          <a:p>
            <a:fld id="{0A297500-7527-634B-90F4-69D0994C32B4}" type="slidenum">
              <a:rPr lang="nl-NL" smtClean="0"/>
              <a:pPr/>
              <a:t>26</a:t>
            </a:fld>
            <a:endParaRPr lang="nl-NL"/>
          </a:p>
        </p:txBody>
      </p:sp>
      <p:sp>
        <p:nvSpPr>
          <p:cNvPr id="6" name="Titel 5">
            <a:extLst>
              <a:ext uri="{FF2B5EF4-FFF2-40B4-BE49-F238E27FC236}">
                <a16:creationId xmlns:a16="http://schemas.microsoft.com/office/drawing/2014/main" id="{65A9C2A8-7D32-4BEB-B349-3BFE3EDB4DE4}"/>
              </a:ext>
            </a:extLst>
          </p:cNvPr>
          <p:cNvSpPr>
            <a:spLocks noGrp="1"/>
          </p:cNvSpPr>
          <p:nvPr>
            <p:ph type="title"/>
          </p:nvPr>
        </p:nvSpPr>
        <p:spPr/>
        <p:txBody>
          <a:bodyPr>
            <a:normAutofit/>
          </a:bodyPr>
          <a:lstStyle/>
          <a:p>
            <a:r>
              <a:rPr lang="nl-BE"/>
              <a:t>Verliesverrekening vaste inrichtingen (en OG)</a:t>
            </a:r>
          </a:p>
        </p:txBody>
      </p:sp>
      <p:sp>
        <p:nvSpPr>
          <p:cNvPr id="7" name="Tijdelijke aanduiding voor inhoud 6">
            <a:extLst>
              <a:ext uri="{FF2B5EF4-FFF2-40B4-BE49-F238E27FC236}">
                <a16:creationId xmlns:a16="http://schemas.microsoft.com/office/drawing/2014/main" id="{965BDB62-E02C-D9DC-DBB1-8DDEF83CC4DD}"/>
              </a:ext>
            </a:extLst>
          </p:cNvPr>
          <p:cNvSpPr>
            <a:spLocks noGrp="1"/>
          </p:cNvSpPr>
          <p:nvPr>
            <p:ph sz="quarter" idx="13"/>
          </p:nvPr>
        </p:nvSpPr>
        <p:spPr>
          <a:xfrm>
            <a:off x="768351" y="1655998"/>
            <a:ext cx="10655300" cy="4664415"/>
          </a:xfrm>
        </p:spPr>
        <p:txBody>
          <a:bodyPr vert="horz" lIns="91440" tIns="45720" rIns="91440" bIns="45720" rtlCol="0" anchor="t">
            <a:normAutofit fontScale="92500" lnSpcReduction="20000"/>
          </a:bodyPr>
          <a:lstStyle/>
          <a:p>
            <a:pPr marL="0" indent="0">
              <a:buNone/>
            </a:pPr>
            <a:r>
              <a:rPr lang="nl-BE" sz="1800" b="1" dirty="0"/>
              <a:t>Materiële verliesverrekening: verliezen ‘nieuw regime’ (tijdperken aangevangen </a:t>
            </a:r>
            <a:r>
              <a:rPr lang="nl-BE" sz="1800" b="1" u="sng" dirty="0"/>
              <a:t>vanaf</a:t>
            </a:r>
            <a:r>
              <a:rPr lang="nl-BE" sz="1800" b="1" dirty="0"/>
              <a:t> 1.1.2020)</a:t>
            </a:r>
          </a:p>
          <a:p>
            <a:endParaRPr lang="nl-BE" sz="1400" dirty="0"/>
          </a:p>
          <a:p>
            <a:r>
              <a:rPr lang="nl-BE" sz="1400" dirty="0"/>
              <a:t>Nieuw principe, nieuw onderscheid:</a:t>
            </a:r>
          </a:p>
          <a:p>
            <a:pPr marL="457200" lvl="1" indent="0">
              <a:buNone/>
            </a:pPr>
            <a:r>
              <a:rPr lang="nl-BE" sz="1400" dirty="0"/>
              <a:t>a) Vrijstelling van de inkomsten (VI of OG): niet-aftrekbaarheid (art. 185, § 3, lid 1 WIB 92)</a:t>
            </a:r>
          </a:p>
          <a:p>
            <a:pPr marL="457200" lvl="1" indent="0">
              <a:buNone/>
            </a:pPr>
            <a:r>
              <a:rPr lang="nl-BE" sz="1400" dirty="0"/>
              <a:t>b) Verminderde Belgische belasting op de inkomsten (VI of OG): proportionele (niet-)aftrekbaarheid (art. 185, § 3, lid 2 WIB 92)</a:t>
            </a:r>
          </a:p>
          <a:p>
            <a:pPr marL="457200" lvl="1" indent="0">
              <a:buNone/>
            </a:pPr>
            <a:r>
              <a:rPr lang="nl-BE" sz="1400" dirty="0">
                <a:latin typeface="Arial"/>
                <a:cs typeface="Arial"/>
              </a:rPr>
              <a:t>	</a:t>
            </a:r>
            <a:r>
              <a:rPr lang="nl-BE" sz="1400" dirty="0">
                <a:latin typeface="Arial"/>
                <a:cs typeface="Arial"/>
                <a:sym typeface="Wingdings" panose="05000000000000000000" pitchFamily="2" charset="2"/>
              </a:rPr>
              <a:t> </a:t>
            </a:r>
            <a:r>
              <a:rPr lang="nl-BE" sz="1400" u="sng" dirty="0">
                <a:latin typeface="Arial"/>
                <a:cs typeface="Arial"/>
              </a:rPr>
              <a:t>maar:</a:t>
            </a:r>
            <a:r>
              <a:rPr lang="nl-BE" sz="1400" dirty="0">
                <a:latin typeface="Arial"/>
                <a:cs typeface="Arial"/>
              </a:rPr>
              <a:t> art. 185, § 3, lid 7: geldt </a:t>
            </a:r>
            <a:r>
              <a:rPr lang="nl-NL" sz="1400" dirty="0">
                <a:latin typeface="Arial"/>
                <a:cs typeface="Arial"/>
              </a:rPr>
              <a:t>niet bij switch-over regeling (bijv. Seychellen, Rwanda, San-Marino (Circ. 2023/C/103, § 9)</a:t>
            </a:r>
          </a:p>
          <a:p>
            <a:pPr marL="457200" lvl="1" indent="0">
              <a:buNone/>
            </a:pPr>
            <a:r>
              <a:rPr lang="nl-NL" sz="1400" dirty="0">
                <a:latin typeface="Arial"/>
                <a:cs typeface="Arial"/>
              </a:rPr>
              <a:t>	 </a:t>
            </a:r>
            <a:r>
              <a:rPr lang="nl-NL" sz="1400" dirty="0">
                <a:latin typeface="Arial"/>
                <a:cs typeface="Arial"/>
                <a:sym typeface="Wingdings" panose="05000000000000000000" pitchFamily="2" charset="2"/>
              </a:rPr>
              <a:t> dus quasi-zinledige categorie? Wel bij art. 23(2)(a) (tijdelijke bepaling) DBV Tunesië - zie code </a:t>
            </a:r>
            <a:r>
              <a:rPr lang="nl-NL" sz="1400" dirty="0">
                <a:latin typeface="Arial"/>
                <a:cs typeface="Arial"/>
              </a:rPr>
              <a:t>91491 aangifte)?</a:t>
            </a:r>
            <a:endParaRPr lang="nl-BE" sz="1400" dirty="0">
              <a:latin typeface="Arial"/>
              <a:cs typeface="Arial"/>
            </a:endParaRPr>
          </a:p>
          <a:p>
            <a:r>
              <a:rPr lang="nl-BE" sz="1400" u="sng" dirty="0"/>
              <a:t>Uitzondering</a:t>
            </a:r>
            <a:r>
              <a:rPr lang="nl-BE" sz="1400" dirty="0"/>
              <a:t>: definitieve verliezen geleden in de EER blijven aftrekbaar</a:t>
            </a:r>
          </a:p>
          <a:p>
            <a:pPr lvl="1">
              <a:buFont typeface="Wingdings" panose="05000000000000000000" pitchFamily="2" charset="2"/>
              <a:buChar char="è"/>
            </a:pPr>
            <a:endParaRPr lang="nl-BE" sz="1100" dirty="0"/>
          </a:p>
          <a:p>
            <a:r>
              <a:rPr lang="nl-BE" sz="1400" dirty="0"/>
              <a:t>Opname niet-aftrekbare verliezen in resultaat (code 1419 aangifte)</a:t>
            </a:r>
          </a:p>
          <a:p>
            <a:endParaRPr lang="nl-BE" sz="500" dirty="0"/>
          </a:p>
          <a:p>
            <a:r>
              <a:rPr lang="nl-BE" sz="1400" dirty="0"/>
              <a:t>Begrip “</a:t>
            </a:r>
            <a:r>
              <a:rPr lang="nl-BE" sz="1400" b="1" dirty="0"/>
              <a:t>definitief verlies</a:t>
            </a:r>
            <a:r>
              <a:rPr lang="nl-BE" sz="1400" dirty="0"/>
              <a:t>” (art. 185, § 3, lid 4-5 WIB 92)</a:t>
            </a:r>
          </a:p>
          <a:p>
            <a:pPr lvl="1"/>
            <a:r>
              <a:rPr lang="nl-BE" sz="1400" dirty="0"/>
              <a:t>Verlies dat bestaat bij stopzetting activiteiten (voor OG: niet langer beschikken over activa) in de bronstaat; en</a:t>
            </a:r>
          </a:p>
          <a:p>
            <a:pPr lvl="1"/>
            <a:r>
              <a:rPr lang="nl-BE" sz="1400" dirty="0"/>
              <a:t>waarvoor geen enkele aftrek “van welke aard ook” is verleend in de bronstaat</a:t>
            </a:r>
          </a:p>
          <a:p>
            <a:pPr lvl="2"/>
            <a:r>
              <a:rPr lang="nl-NL" sz="1200" dirty="0">
                <a:sym typeface="Wingdings" panose="05000000000000000000" pitchFamily="2" charset="2"/>
              </a:rPr>
              <a:t>Kan ook ‘economische’ aftrek zijn: verdiscontering in verkoopprijs aan een derde (vgl. </a:t>
            </a:r>
            <a:r>
              <a:rPr lang="nl-NL" sz="1200" i="1" dirty="0" err="1">
                <a:sym typeface="Wingdings" panose="05000000000000000000" pitchFamily="2" charset="2"/>
              </a:rPr>
              <a:t>Holmen</a:t>
            </a:r>
            <a:r>
              <a:rPr lang="nl-NL" sz="1200" i="1" dirty="0">
                <a:sym typeface="Wingdings" panose="05000000000000000000" pitchFamily="2" charset="2"/>
              </a:rPr>
              <a:t> AB</a:t>
            </a:r>
            <a:r>
              <a:rPr lang="nl-NL" sz="1200" dirty="0">
                <a:sym typeface="Wingdings" panose="05000000000000000000" pitchFamily="2" charset="2"/>
              </a:rPr>
              <a:t>, § 36-37; EVA-Hof E-7/23, § 27)</a:t>
            </a:r>
            <a:endParaRPr lang="nl-BE" sz="1200" dirty="0"/>
          </a:p>
          <a:p>
            <a:pPr lvl="1"/>
            <a:r>
              <a:rPr lang="nl-BE" sz="1400" dirty="0"/>
              <a:t>Geen expliciete verwijzing naar uitsluiting “juridisch” definitief verlies (</a:t>
            </a:r>
            <a:r>
              <a:rPr lang="nl-BE" sz="1400" dirty="0" err="1"/>
              <a:t>cfr</a:t>
            </a:r>
            <a:r>
              <a:rPr lang="nl-BE" sz="1400" dirty="0"/>
              <a:t>. </a:t>
            </a:r>
            <a:r>
              <a:rPr lang="nl-BE" sz="1400" dirty="0" err="1"/>
              <a:t>HvJ</a:t>
            </a:r>
            <a:r>
              <a:rPr lang="nl-BE" sz="1400" dirty="0"/>
              <a:t>), maar :</a:t>
            </a:r>
          </a:p>
          <a:p>
            <a:pPr lvl="2"/>
            <a:r>
              <a:rPr lang="nl-BE" sz="1200" dirty="0"/>
              <a:t>verlies mag ook niet “</a:t>
            </a:r>
            <a:r>
              <a:rPr lang="nl-BE" sz="1200" i="1" dirty="0"/>
              <a:t>in aanmerking komen</a:t>
            </a:r>
            <a:r>
              <a:rPr lang="nl-BE" sz="1200" dirty="0"/>
              <a:t>” bij andere in de bronstaat gelegen VI of vaste activa van de vennootschap</a:t>
            </a:r>
          </a:p>
          <a:p>
            <a:pPr lvl="2"/>
            <a:r>
              <a:rPr lang="nl-BE" sz="1200" dirty="0"/>
              <a:t>“recht op aftrek” mag in bronstaat ook niet overgaan op andere persoon (</a:t>
            </a:r>
            <a:r>
              <a:rPr lang="nl-BE" sz="1200" i="1" dirty="0" err="1">
                <a:sym typeface="Wingdings" panose="05000000000000000000" pitchFamily="2" charset="2"/>
              </a:rPr>
              <a:t>Parl</a:t>
            </a:r>
            <a:r>
              <a:rPr lang="nl-BE" sz="1200" i="1" dirty="0">
                <a:sym typeface="Wingdings" panose="05000000000000000000" pitchFamily="2" charset="2"/>
              </a:rPr>
              <a:t>. St. </a:t>
            </a:r>
            <a:r>
              <a:rPr lang="nl-BE" sz="1200" dirty="0">
                <a:sym typeface="Wingdings" panose="05000000000000000000" pitchFamily="2" charset="2"/>
              </a:rPr>
              <a:t>Kamer 54-2864/001, 45: “</a:t>
            </a:r>
            <a:r>
              <a:rPr lang="nl-BE" sz="1200" i="1" dirty="0">
                <a:sym typeface="Wingdings" panose="05000000000000000000" pitchFamily="2" charset="2"/>
              </a:rPr>
              <a:t>i</a:t>
            </a:r>
            <a:r>
              <a:rPr lang="nl-NL" sz="1200" i="1" dirty="0" err="1">
                <a:sym typeface="Wingdings" panose="05000000000000000000" pitchFamily="2" charset="2"/>
              </a:rPr>
              <a:t>ndien</a:t>
            </a:r>
            <a:r>
              <a:rPr lang="nl-NL" sz="1200" i="1" dirty="0">
                <a:sym typeface="Wingdings" panose="05000000000000000000" pitchFamily="2" charset="2"/>
              </a:rPr>
              <a:t> ze […] op het ogenblik van de stopzetting […] nog in aanmerking kunnen komen […]</a:t>
            </a:r>
            <a:r>
              <a:rPr lang="nl-NL" sz="1200" dirty="0">
                <a:sym typeface="Wingdings" panose="05000000000000000000" pitchFamily="2" charset="2"/>
              </a:rPr>
              <a:t>” of </a:t>
            </a:r>
            <a:r>
              <a:rPr lang="nl-BE" sz="1200" dirty="0">
                <a:sym typeface="Wingdings" panose="05000000000000000000" pitchFamily="2" charset="2"/>
              </a:rPr>
              <a:t>“</a:t>
            </a:r>
            <a:r>
              <a:rPr lang="nl-BE" sz="1200" i="1" dirty="0">
                <a:sym typeface="Wingdings" panose="05000000000000000000" pitchFamily="2" charset="2"/>
              </a:rPr>
              <a:t>i</a:t>
            </a:r>
            <a:r>
              <a:rPr lang="nl-NL" sz="1200" i="1" dirty="0" err="1">
                <a:sym typeface="Wingdings" panose="05000000000000000000" pitchFamily="2" charset="2"/>
              </a:rPr>
              <a:t>ndien</a:t>
            </a:r>
            <a:r>
              <a:rPr lang="nl-NL" sz="1200" i="1" dirty="0">
                <a:sym typeface="Wingdings" panose="05000000000000000000" pitchFamily="2" charset="2"/>
              </a:rPr>
              <a:t> de verliezen na de stopzetting […] overgaan […]”</a:t>
            </a:r>
            <a:r>
              <a:rPr lang="nl-NL" sz="1200" dirty="0">
                <a:sym typeface="Wingdings" panose="05000000000000000000" pitchFamily="2" charset="2"/>
              </a:rPr>
              <a:t>)</a:t>
            </a:r>
          </a:p>
        </p:txBody>
      </p:sp>
    </p:spTree>
    <p:extLst>
      <p:ext uri="{BB962C8B-B14F-4D97-AF65-F5344CB8AC3E}">
        <p14:creationId xmlns:p14="http://schemas.microsoft.com/office/powerpoint/2010/main" val="686434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17471BE3-E48F-426E-BD0A-2968DC1AEBE3}"/>
              </a:ext>
            </a:extLst>
          </p:cNvPr>
          <p:cNvSpPr>
            <a:spLocks noGrp="1"/>
          </p:cNvSpPr>
          <p:nvPr>
            <p:ph type="dt" sz="half" idx="10"/>
          </p:nvPr>
        </p:nvSpPr>
        <p:spPr/>
        <p:txBody>
          <a:bodyPr/>
          <a:lstStyle/>
          <a:p>
            <a:fld id="{FDE6A117-D91B-4B23-AB2C-CFB746FAC19E}" type="datetime1">
              <a:rPr lang="nl-BE" smtClean="0"/>
              <a:t>4/07/2024</a:t>
            </a:fld>
            <a:endParaRPr lang="nl-NL"/>
          </a:p>
        </p:txBody>
      </p:sp>
      <p:sp>
        <p:nvSpPr>
          <p:cNvPr id="3" name="Tijdelijke aanduiding voor voettekst 2">
            <a:extLst>
              <a:ext uri="{FF2B5EF4-FFF2-40B4-BE49-F238E27FC236}">
                <a16:creationId xmlns:a16="http://schemas.microsoft.com/office/drawing/2014/main" id="{62B7AEAD-F04B-4338-8B2D-56B7A3E545D6}"/>
              </a:ext>
            </a:extLst>
          </p:cNvPr>
          <p:cNvSpPr>
            <a:spLocks noGrp="1"/>
          </p:cNvSpPr>
          <p:nvPr>
            <p:ph type="ftr" sz="quarter" idx="11"/>
          </p:nvPr>
        </p:nvSpPr>
        <p:spPr/>
        <p:txBody>
          <a:bodyPr/>
          <a:lstStyle/>
          <a:p>
            <a:r>
              <a:rPr lang="nl-NL"/>
              <a:t>Instituut voor Fiscaal Recht</a:t>
            </a:r>
          </a:p>
        </p:txBody>
      </p:sp>
      <p:sp>
        <p:nvSpPr>
          <p:cNvPr id="4" name="Tijdelijke aanduiding voor dianummer 3">
            <a:extLst>
              <a:ext uri="{FF2B5EF4-FFF2-40B4-BE49-F238E27FC236}">
                <a16:creationId xmlns:a16="http://schemas.microsoft.com/office/drawing/2014/main" id="{67E0986D-C82F-4970-834F-1934EAF00E3C}"/>
              </a:ext>
            </a:extLst>
          </p:cNvPr>
          <p:cNvSpPr>
            <a:spLocks noGrp="1"/>
          </p:cNvSpPr>
          <p:nvPr>
            <p:ph type="sldNum" sz="quarter" idx="12"/>
          </p:nvPr>
        </p:nvSpPr>
        <p:spPr/>
        <p:txBody>
          <a:bodyPr/>
          <a:lstStyle/>
          <a:p>
            <a:fld id="{0A297500-7527-634B-90F4-69D0994C32B4}" type="slidenum">
              <a:rPr lang="nl-NL" smtClean="0"/>
              <a:pPr/>
              <a:t>27</a:t>
            </a:fld>
            <a:endParaRPr lang="nl-NL"/>
          </a:p>
        </p:txBody>
      </p:sp>
      <p:sp>
        <p:nvSpPr>
          <p:cNvPr id="6" name="Titel 5">
            <a:extLst>
              <a:ext uri="{FF2B5EF4-FFF2-40B4-BE49-F238E27FC236}">
                <a16:creationId xmlns:a16="http://schemas.microsoft.com/office/drawing/2014/main" id="{65A9C2A8-7D32-4BEB-B349-3BFE3EDB4DE4}"/>
              </a:ext>
            </a:extLst>
          </p:cNvPr>
          <p:cNvSpPr>
            <a:spLocks noGrp="1"/>
          </p:cNvSpPr>
          <p:nvPr>
            <p:ph type="title"/>
          </p:nvPr>
        </p:nvSpPr>
        <p:spPr/>
        <p:txBody>
          <a:bodyPr>
            <a:normAutofit/>
          </a:bodyPr>
          <a:lstStyle/>
          <a:p>
            <a:r>
              <a:rPr lang="nl-BE"/>
              <a:t>Verliesverrekening vaste inrichtingen (en OG)</a:t>
            </a:r>
          </a:p>
        </p:txBody>
      </p:sp>
      <p:sp>
        <p:nvSpPr>
          <p:cNvPr id="7" name="Tijdelijke aanduiding voor inhoud 6">
            <a:extLst>
              <a:ext uri="{FF2B5EF4-FFF2-40B4-BE49-F238E27FC236}">
                <a16:creationId xmlns:a16="http://schemas.microsoft.com/office/drawing/2014/main" id="{965BDB62-E02C-D9DC-DBB1-8DDEF83CC4DD}"/>
              </a:ext>
            </a:extLst>
          </p:cNvPr>
          <p:cNvSpPr>
            <a:spLocks noGrp="1"/>
          </p:cNvSpPr>
          <p:nvPr>
            <p:ph sz="quarter" idx="13"/>
          </p:nvPr>
        </p:nvSpPr>
        <p:spPr>
          <a:xfrm>
            <a:off x="768350" y="1655999"/>
            <a:ext cx="10655300" cy="4705890"/>
          </a:xfrm>
        </p:spPr>
        <p:txBody>
          <a:bodyPr>
            <a:normAutofit/>
          </a:bodyPr>
          <a:lstStyle/>
          <a:p>
            <a:pPr marL="0" indent="0">
              <a:buNone/>
            </a:pPr>
            <a:r>
              <a:rPr lang="nl-BE" sz="1800" b="1" dirty="0"/>
              <a:t>Materiële verliesverrekening: verliezen ‘nieuw regime’ (tijdperken aangevangen </a:t>
            </a:r>
            <a:r>
              <a:rPr lang="nl-BE" sz="1800" b="1" u="sng" dirty="0"/>
              <a:t>vanaf</a:t>
            </a:r>
            <a:r>
              <a:rPr lang="nl-BE" sz="1800" b="1" dirty="0"/>
              <a:t> 1.1.2020)</a:t>
            </a:r>
          </a:p>
          <a:p>
            <a:pPr marL="0" indent="0">
              <a:buNone/>
            </a:pPr>
            <a:r>
              <a:rPr lang="nl-BE" sz="1400" b="1" i="1" dirty="0" err="1"/>
              <a:t>Recapture</a:t>
            </a:r>
            <a:r>
              <a:rPr lang="nl-BE" sz="1400" b="1" dirty="0"/>
              <a:t>-regeling</a:t>
            </a:r>
            <a:r>
              <a:rPr lang="nl-BE" sz="1400" dirty="0"/>
              <a:t> </a:t>
            </a:r>
            <a:r>
              <a:rPr lang="nl-BE" sz="1400" b="1" dirty="0"/>
              <a:t>(art. 185, § 3, lid 6 en 206, §1, lid 5 WIB 92)</a:t>
            </a:r>
          </a:p>
          <a:p>
            <a:r>
              <a:rPr lang="nl-BE" sz="1400" dirty="0"/>
              <a:t>Reeds werkelijk met Belgische/niet-vrijgestelde winst verrekende verliezen: toevoeging aan belastbare winst</a:t>
            </a:r>
          </a:p>
          <a:p>
            <a:r>
              <a:rPr lang="nl-BE" sz="1400" dirty="0"/>
              <a:t>Vorige, nog niet werkelijk verrekende verliezen: gaan verloren </a:t>
            </a:r>
          </a:p>
          <a:p>
            <a:r>
              <a:rPr lang="nl-BE" sz="1400" dirty="0"/>
              <a:t>Bij heropstart van activiteiten in de bronstaat binnen 3 jaar “na de aftrek van het definitieve beroepsverlies”</a:t>
            </a:r>
          </a:p>
          <a:p>
            <a:pPr lvl="1"/>
            <a:r>
              <a:rPr lang="nl-BE" sz="1400" i="1" dirty="0"/>
              <a:t>i.e. </a:t>
            </a:r>
            <a:r>
              <a:rPr lang="nl-BE" sz="1400" dirty="0"/>
              <a:t> vanaf  “het in aanmerking nemen” voor de belastbare grondslag (zie </a:t>
            </a:r>
            <a:r>
              <a:rPr lang="nl-BE" sz="1400" dirty="0" err="1"/>
              <a:t>Parl</a:t>
            </a:r>
            <a:r>
              <a:rPr lang="nl-BE" sz="1400" dirty="0"/>
              <a:t>. Vr. nr. 299 MATHEÏ)</a:t>
            </a:r>
          </a:p>
          <a:p>
            <a:r>
              <a:rPr lang="nl-BE" sz="1400" dirty="0"/>
              <a:t>Doel: antimisbruikbepaling om fiscaal-geïnspireerde stopzetting vermijden (</a:t>
            </a:r>
            <a:r>
              <a:rPr lang="nl-BE" sz="1400" i="1" dirty="0" err="1"/>
              <a:t>Parl</a:t>
            </a:r>
            <a:r>
              <a:rPr lang="nl-BE" sz="1400" i="1" dirty="0"/>
              <a:t>. St. </a:t>
            </a:r>
            <a:r>
              <a:rPr lang="nl-BE" sz="1400" dirty="0"/>
              <a:t>Kamer 54-2864/001, 45: “</a:t>
            </a:r>
            <a:r>
              <a:rPr lang="nl-BE" sz="1400" i="1" dirty="0"/>
              <a:t>situaties waarin </a:t>
            </a:r>
            <a:r>
              <a:rPr lang="nl-NL" sz="1400" i="1" dirty="0"/>
              <a:t>vennootschappen hun verlieslatende activiteiten in een buitenlandse staat stopzetten, een definitief beroepsverlies in aftrek brengen van het resultaat en na verloop van tijd terug werkzaamheden opstarten in deze buitenlandse staat</a:t>
            </a:r>
            <a:r>
              <a:rPr lang="nl-NL" sz="1400" dirty="0"/>
              <a:t>”)</a:t>
            </a:r>
            <a:endParaRPr lang="nl-BE" sz="1400" i="1" dirty="0"/>
          </a:p>
          <a:p>
            <a:pPr lvl="1"/>
            <a:r>
              <a:rPr lang="nl-BE" sz="1400" dirty="0"/>
              <a:t>Cf.  </a:t>
            </a:r>
            <a:r>
              <a:rPr lang="nl-BE" sz="1400" i="1" dirty="0"/>
              <a:t>Lidl Belgium</a:t>
            </a:r>
            <a:r>
              <a:rPr lang="nl-BE" sz="1400" dirty="0"/>
              <a:t>, § 33-35</a:t>
            </a:r>
            <a:r>
              <a:rPr lang="nl-BE" sz="1400" i="1" dirty="0"/>
              <a:t>:</a:t>
            </a:r>
            <a:r>
              <a:rPr lang="nl-BE" sz="1400" dirty="0"/>
              <a:t> vermijden dat men vrijelijk kan kiezen waar de verliezen worden verrekend</a:t>
            </a:r>
          </a:p>
          <a:p>
            <a:r>
              <a:rPr lang="nl-BE" sz="1400" dirty="0"/>
              <a:t>Óngeacht of afgetrokken verlies bij heropstart aftrekbaar is in de bronstaat</a:t>
            </a:r>
          </a:p>
          <a:p>
            <a:r>
              <a:rPr lang="nl-BE" sz="1400" dirty="0"/>
              <a:t>Geen tegenbewijs voorzien (</a:t>
            </a:r>
            <a:r>
              <a:rPr lang="nl-BE" sz="1400" dirty="0" err="1"/>
              <a:t>oiv</a:t>
            </a:r>
            <a:r>
              <a:rPr lang="nl-BE" sz="1400" dirty="0"/>
              <a:t>. EU-recht zou belastingplichtige in principe niet-fiscale motieven moeten kunnen aanvoeren)</a:t>
            </a:r>
          </a:p>
          <a:p>
            <a:r>
              <a:rPr lang="nl-BE" sz="1400" dirty="0"/>
              <a:t>Identificatie afgetrokken verliezen in bijlage bij aangifte (art. 206/4, lid 5 WIB 92)</a:t>
            </a:r>
          </a:p>
          <a:p>
            <a:pPr lvl="1"/>
            <a:r>
              <a:rPr lang="nl-BE" sz="1400" dirty="0"/>
              <a:t>Bedrag, land, belastbaar tijdperk</a:t>
            </a:r>
          </a:p>
          <a:p>
            <a:pPr lvl="1"/>
            <a:r>
              <a:rPr lang="nl-BE" sz="1400" dirty="0"/>
              <a:t>Voorwaarde voor aftrekbaarheid!</a:t>
            </a:r>
          </a:p>
          <a:p>
            <a:pPr lvl="1">
              <a:buFont typeface="Wingdings" panose="05000000000000000000" pitchFamily="2" charset="2"/>
              <a:buChar char="è"/>
            </a:pPr>
            <a:endParaRPr lang="nl-BE" sz="1400" dirty="0"/>
          </a:p>
          <a:p>
            <a:endParaRPr lang="nl-BE" sz="1400" dirty="0">
              <a:highlight>
                <a:srgbClr val="FFFF00"/>
              </a:highlight>
            </a:endParaRPr>
          </a:p>
          <a:p>
            <a:pPr lvl="1"/>
            <a:endParaRPr lang="nl-BE" sz="1200" dirty="0"/>
          </a:p>
          <a:p>
            <a:pPr marL="0" indent="0">
              <a:buNone/>
            </a:pPr>
            <a:endParaRPr lang="nl-BE" b="1" dirty="0"/>
          </a:p>
        </p:txBody>
      </p:sp>
    </p:spTree>
    <p:extLst>
      <p:ext uri="{BB962C8B-B14F-4D97-AF65-F5344CB8AC3E}">
        <p14:creationId xmlns:p14="http://schemas.microsoft.com/office/powerpoint/2010/main" val="32339700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17471BE3-E48F-426E-BD0A-2968DC1AEBE3}"/>
              </a:ext>
            </a:extLst>
          </p:cNvPr>
          <p:cNvSpPr>
            <a:spLocks noGrp="1"/>
          </p:cNvSpPr>
          <p:nvPr>
            <p:ph type="dt" sz="half" idx="10"/>
          </p:nvPr>
        </p:nvSpPr>
        <p:spPr/>
        <p:txBody>
          <a:bodyPr/>
          <a:lstStyle/>
          <a:p>
            <a:fld id="{FDE6A117-D91B-4B23-AB2C-CFB746FAC19E}" type="datetime1">
              <a:rPr lang="nl-BE" smtClean="0"/>
              <a:t>4/07/2024</a:t>
            </a:fld>
            <a:endParaRPr lang="nl-NL"/>
          </a:p>
        </p:txBody>
      </p:sp>
      <p:sp>
        <p:nvSpPr>
          <p:cNvPr id="3" name="Tijdelijke aanduiding voor voettekst 2">
            <a:extLst>
              <a:ext uri="{FF2B5EF4-FFF2-40B4-BE49-F238E27FC236}">
                <a16:creationId xmlns:a16="http://schemas.microsoft.com/office/drawing/2014/main" id="{62B7AEAD-F04B-4338-8B2D-56B7A3E545D6}"/>
              </a:ext>
            </a:extLst>
          </p:cNvPr>
          <p:cNvSpPr>
            <a:spLocks noGrp="1"/>
          </p:cNvSpPr>
          <p:nvPr>
            <p:ph type="ftr" sz="quarter" idx="11"/>
          </p:nvPr>
        </p:nvSpPr>
        <p:spPr/>
        <p:txBody>
          <a:bodyPr/>
          <a:lstStyle/>
          <a:p>
            <a:r>
              <a:rPr lang="nl-NL"/>
              <a:t>Instituut voor Fiscaal Recht</a:t>
            </a:r>
          </a:p>
        </p:txBody>
      </p:sp>
      <p:sp>
        <p:nvSpPr>
          <p:cNvPr id="4" name="Tijdelijke aanduiding voor dianummer 3">
            <a:extLst>
              <a:ext uri="{FF2B5EF4-FFF2-40B4-BE49-F238E27FC236}">
                <a16:creationId xmlns:a16="http://schemas.microsoft.com/office/drawing/2014/main" id="{67E0986D-C82F-4970-834F-1934EAF00E3C}"/>
              </a:ext>
            </a:extLst>
          </p:cNvPr>
          <p:cNvSpPr>
            <a:spLocks noGrp="1"/>
          </p:cNvSpPr>
          <p:nvPr>
            <p:ph type="sldNum" sz="quarter" idx="12"/>
          </p:nvPr>
        </p:nvSpPr>
        <p:spPr/>
        <p:txBody>
          <a:bodyPr/>
          <a:lstStyle/>
          <a:p>
            <a:fld id="{0A297500-7527-634B-90F4-69D0994C32B4}" type="slidenum">
              <a:rPr lang="nl-NL" smtClean="0"/>
              <a:pPr/>
              <a:t>28</a:t>
            </a:fld>
            <a:endParaRPr lang="nl-NL"/>
          </a:p>
        </p:txBody>
      </p:sp>
      <p:sp>
        <p:nvSpPr>
          <p:cNvPr id="6" name="Titel 5">
            <a:extLst>
              <a:ext uri="{FF2B5EF4-FFF2-40B4-BE49-F238E27FC236}">
                <a16:creationId xmlns:a16="http://schemas.microsoft.com/office/drawing/2014/main" id="{65A9C2A8-7D32-4BEB-B349-3BFE3EDB4DE4}"/>
              </a:ext>
            </a:extLst>
          </p:cNvPr>
          <p:cNvSpPr>
            <a:spLocks noGrp="1"/>
          </p:cNvSpPr>
          <p:nvPr>
            <p:ph type="title"/>
          </p:nvPr>
        </p:nvSpPr>
        <p:spPr/>
        <p:txBody>
          <a:bodyPr>
            <a:normAutofit/>
          </a:bodyPr>
          <a:lstStyle/>
          <a:p>
            <a:r>
              <a:rPr lang="nl-BE"/>
              <a:t>Verliesverrekening vaste inrichtingen (en OG)</a:t>
            </a:r>
          </a:p>
        </p:txBody>
      </p:sp>
      <p:sp>
        <p:nvSpPr>
          <p:cNvPr id="7" name="Tijdelijke aanduiding voor inhoud 6">
            <a:extLst>
              <a:ext uri="{FF2B5EF4-FFF2-40B4-BE49-F238E27FC236}">
                <a16:creationId xmlns:a16="http://schemas.microsoft.com/office/drawing/2014/main" id="{965BDB62-E02C-D9DC-DBB1-8DDEF83CC4DD}"/>
              </a:ext>
            </a:extLst>
          </p:cNvPr>
          <p:cNvSpPr>
            <a:spLocks noGrp="1"/>
          </p:cNvSpPr>
          <p:nvPr>
            <p:ph sz="quarter" idx="13"/>
          </p:nvPr>
        </p:nvSpPr>
        <p:spPr>
          <a:xfrm>
            <a:off x="768350" y="1655999"/>
            <a:ext cx="10655300" cy="4554001"/>
          </a:xfrm>
        </p:spPr>
        <p:txBody>
          <a:bodyPr>
            <a:normAutofit/>
          </a:bodyPr>
          <a:lstStyle/>
          <a:p>
            <a:pPr marL="0" indent="0">
              <a:buNone/>
            </a:pPr>
            <a:r>
              <a:rPr lang="nl-BE" sz="1800" b="1" dirty="0"/>
              <a:t>Materiële verliesverrekening: verliezen ‘nieuw regime’ (tijdperken aangevangen </a:t>
            </a:r>
            <a:r>
              <a:rPr lang="nl-BE" sz="1800" b="1" u="sng" dirty="0"/>
              <a:t>vanaf</a:t>
            </a:r>
            <a:r>
              <a:rPr lang="nl-BE" sz="1800" b="1" dirty="0"/>
              <a:t> 1.1.2020)</a:t>
            </a:r>
          </a:p>
          <a:p>
            <a:pPr marL="0" indent="0">
              <a:buNone/>
            </a:pPr>
            <a:r>
              <a:rPr lang="nl-BE" sz="1400" b="1" dirty="0" err="1"/>
              <a:t>Recapture</a:t>
            </a:r>
            <a:r>
              <a:rPr lang="nl-BE" sz="1400" b="1" dirty="0"/>
              <a:t>-regeling (art. 185, § 3, lid 6 en 206, §1, lid 5 WIB 92)</a:t>
            </a:r>
          </a:p>
          <a:p>
            <a:endParaRPr lang="nl-BE" sz="1400" dirty="0"/>
          </a:p>
          <a:p>
            <a:pPr marL="0" indent="0">
              <a:buNone/>
            </a:pPr>
            <a:r>
              <a:rPr lang="nl-BE" sz="1400" b="1" dirty="0"/>
              <a:t>Ruling nr. 2022.0370</a:t>
            </a:r>
          </a:p>
          <a:p>
            <a:pPr lvl="1"/>
            <a:r>
              <a:rPr lang="nl-BE" sz="1400" dirty="0"/>
              <a:t>Aanwezigheid definitief verlies (sluiting VI)</a:t>
            </a:r>
          </a:p>
          <a:p>
            <a:pPr lvl="1"/>
            <a:r>
              <a:rPr lang="nl-BE" sz="1400" dirty="0"/>
              <a:t>Maar geen </a:t>
            </a:r>
            <a:r>
              <a:rPr lang="nl-BE" sz="1400" dirty="0" err="1"/>
              <a:t>recapture</a:t>
            </a:r>
            <a:r>
              <a:rPr lang="nl-BE" sz="1400" dirty="0"/>
              <a:t>: activiteit blijft bestaan, thans rechtstreeks vanuit hoofdhuis (geen “heropstart”)</a:t>
            </a:r>
          </a:p>
          <a:p>
            <a:pPr lvl="1"/>
            <a:r>
              <a:rPr lang="nl-BE" sz="1400" dirty="0"/>
              <a:t>DVB kijkt naar doel vermijden ‘dubbel gebruik’ van verliezen (geen risico bij definitief verlies)</a:t>
            </a:r>
          </a:p>
          <a:p>
            <a:pPr marL="457200" lvl="1" indent="0">
              <a:buNone/>
            </a:pPr>
            <a:endParaRPr lang="nl-BE" sz="1400" dirty="0">
              <a:sym typeface="Wingdings" panose="05000000000000000000" pitchFamily="2" charset="2"/>
            </a:endParaRPr>
          </a:p>
          <a:p>
            <a:pPr marL="457200" lvl="1" indent="0">
              <a:buNone/>
            </a:pPr>
            <a:r>
              <a:rPr lang="nl-BE" sz="1400" u="sng" dirty="0">
                <a:sym typeface="Wingdings" panose="05000000000000000000" pitchFamily="2" charset="2"/>
              </a:rPr>
              <a:t>Maar</a:t>
            </a:r>
            <a:r>
              <a:rPr lang="nl-BE" sz="1400" dirty="0">
                <a:sym typeface="Wingdings" panose="05000000000000000000" pitchFamily="2" charset="2"/>
              </a:rPr>
              <a:t>: ook vermijden vrije keuze van verliesverrekening is een doelstelling</a:t>
            </a:r>
          </a:p>
          <a:p>
            <a:pPr lvl="2"/>
            <a:r>
              <a:rPr lang="nl-BE" sz="1400" dirty="0">
                <a:sym typeface="Wingdings" panose="05000000000000000000" pitchFamily="2" charset="2"/>
              </a:rPr>
              <a:t>cf. </a:t>
            </a:r>
            <a:r>
              <a:rPr lang="nl-BE" sz="1400" dirty="0" err="1">
                <a:sym typeface="Wingdings" panose="05000000000000000000" pitchFamily="2" charset="2"/>
              </a:rPr>
              <a:t>recapture</a:t>
            </a:r>
            <a:r>
              <a:rPr lang="nl-BE" sz="1400" dirty="0">
                <a:sym typeface="Wingdings" panose="05000000000000000000" pitchFamily="2" charset="2"/>
              </a:rPr>
              <a:t> regeling</a:t>
            </a:r>
          </a:p>
          <a:p>
            <a:pPr lvl="2"/>
            <a:r>
              <a:rPr lang="nl-BE" sz="1400" dirty="0">
                <a:sym typeface="Wingdings" panose="05000000000000000000" pitchFamily="2" charset="2"/>
              </a:rPr>
              <a:t>cf. definitie ‘definitief verlies’: kijkt naar </a:t>
            </a:r>
            <a:r>
              <a:rPr lang="nl-BE" sz="1400" i="1" dirty="0">
                <a:sym typeface="Wingdings" panose="05000000000000000000" pitchFamily="2" charset="2"/>
              </a:rPr>
              <a:t>theoretische</a:t>
            </a:r>
            <a:r>
              <a:rPr lang="nl-BE" sz="1400" dirty="0">
                <a:sym typeface="Wingdings" panose="05000000000000000000" pitchFamily="2" charset="2"/>
              </a:rPr>
              <a:t> uitputtingsmogelijkheden in bronstaat</a:t>
            </a:r>
          </a:p>
          <a:p>
            <a:pPr lvl="1">
              <a:buFont typeface="Wingdings" panose="05000000000000000000" pitchFamily="2" charset="2"/>
              <a:buChar char="è"/>
            </a:pPr>
            <a:r>
              <a:rPr lang="nl-BE" sz="1400" dirty="0">
                <a:sym typeface="Wingdings" panose="05000000000000000000" pitchFamily="2" charset="2"/>
              </a:rPr>
              <a:t>Doel bereikt in </a:t>
            </a:r>
            <a:r>
              <a:rPr lang="nl-BE" sz="1400" dirty="0" err="1">
                <a:sym typeface="Wingdings" panose="05000000000000000000" pitchFamily="2" charset="2"/>
              </a:rPr>
              <a:t>casu</a:t>
            </a:r>
            <a:r>
              <a:rPr lang="nl-BE" sz="1400" dirty="0">
                <a:sym typeface="Wingdings" panose="05000000000000000000" pitchFamily="2" charset="2"/>
              </a:rPr>
              <a:t>? </a:t>
            </a:r>
          </a:p>
          <a:p>
            <a:pPr marL="457200" lvl="1" indent="0">
              <a:buNone/>
            </a:pPr>
            <a:endParaRPr lang="nl-BE" sz="1400" dirty="0"/>
          </a:p>
          <a:p>
            <a:endParaRPr lang="nl-BE" sz="1400" dirty="0">
              <a:highlight>
                <a:srgbClr val="FFFF00"/>
              </a:highlight>
            </a:endParaRPr>
          </a:p>
          <a:p>
            <a:pPr lvl="1"/>
            <a:endParaRPr lang="nl-BE" sz="1200" dirty="0"/>
          </a:p>
          <a:p>
            <a:pPr marL="0" indent="0">
              <a:buNone/>
            </a:pPr>
            <a:endParaRPr lang="nl-BE" b="1" dirty="0"/>
          </a:p>
        </p:txBody>
      </p:sp>
    </p:spTree>
    <p:extLst>
      <p:ext uri="{BB962C8B-B14F-4D97-AF65-F5344CB8AC3E}">
        <p14:creationId xmlns:p14="http://schemas.microsoft.com/office/powerpoint/2010/main" val="16684017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17471BE3-E48F-426E-BD0A-2968DC1AEBE3}"/>
              </a:ext>
            </a:extLst>
          </p:cNvPr>
          <p:cNvSpPr>
            <a:spLocks noGrp="1"/>
          </p:cNvSpPr>
          <p:nvPr>
            <p:ph type="dt" sz="half" idx="10"/>
          </p:nvPr>
        </p:nvSpPr>
        <p:spPr/>
        <p:txBody>
          <a:bodyPr/>
          <a:lstStyle/>
          <a:p>
            <a:fld id="{FDE6A117-D91B-4B23-AB2C-CFB746FAC19E}" type="datetime1">
              <a:rPr lang="nl-BE" smtClean="0"/>
              <a:t>4/07/2024</a:t>
            </a:fld>
            <a:endParaRPr lang="nl-NL"/>
          </a:p>
        </p:txBody>
      </p:sp>
      <p:sp>
        <p:nvSpPr>
          <p:cNvPr id="3" name="Tijdelijke aanduiding voor voettekst 2">
            <a:extLst>
              <a:ext uri="{FF2B5EF4-FFF2-40B4-BE49-F238E27FC236}">
                <a16:creationId xmlns:a16="http://schemas.microsoft.com/office/drawing/2014/main" id="{62B7AEAD-F04B-4338-8B2D-56B7A3E545D6}"/>
              </a:ext>
            </a:extLst>
          </p:cNvPr>
          <p:cNvSpPr>
            <a:spLocks noGrp="1"/>
          </p:cNvSpPr>
          <p:nvPr>
            <p:ph type="ftr" sz="quarter" idx="11"/>
          </p:nvPr>
        </p:nvSpPr>
        <p:spPr/>
        <p:txBody>
          <a:bodyPr/>
          <a:lstStyle/>
          <a:p>
            <a:r>
              <a:rPr lang="nl-NL"/>
              <a:t>Instituut voor Fiscaal Recht</a:t>
            </a:r>
          </a:p>
        </p:txBody>
      </p:sp>
      <p:sp>
        <p:nvSpPr>
          <p:cNvPr id="4" name="Tijdelijke aanduiding voor dianummer 3">
            <a:extLst>
              <a:ext uri="{FF2B5EF4-FFF2-40B4-BE49-F238E27FC236}">
                <a16:creationId xmlns:a16="http://schemas.microsoft.com/office/drawing/2014/main" id="{67E0986D-C82F-4970-834F-1934EAF00E3C}"/>
              </a:ext>
            </a:extLst>
          </p:cNvPr>
          <p:cNvSpPr>
            <a:spLocks noGrp="1"/>
          </p:cNvSpPr>
          <p:nvPr>
            <p:ph type="sldNum" sz="quarter" idx="12"/>
          </p:nvPr>
        </p:nvSpPr>
        <p:spPr/>
        <p:txBody>
          <a:bodyPr/>
          <a:lstStyle/>
          <a:p>
            <a:fld id="{0A297500-7527-634B-90F4-69D0994C32B4}" type="slidenum">
              <a:rPr lang="nl-NL" smtClean="0"/>
              <a:pPr/>
              <a:t>29</a:t>
            </a:fld>
            <a:endParaRPr lang="nl-NL"/>
          </a:p>
        </p:txBody>
      </p:sp>
      <p:sp>
        <p:nvSpPr>
          <p:cNvPr id="6" name="Titel 5">
            <a:extLst>
              <a:ext uri="{FF2B5EF4-FFF2-40B4-BE49-F238E27FC236}">
                <a16:creationId xmlns:a16="http://schemas.microsoft.com/office/drawing/2014/main" id="{65A9C2A8-7D32-4BEB-B349-3BFE3EDB4DE4}"/>
              </a:ext>
            </a:extLst>
          </p:cNvPr>
          <p:cNvSpPr>
            <a:spLocks noGrp="1"/>
          </p:cNvSpPr>
          <p:nvPr>
            <p:ph type="title"/>
          </p:nvPr>
        </p:nvSpPr>
        <p:spPr/>
        <p:txBody>
          <a:bodyPr>
            <a:normAutofit/>
          </a:bodyPr>
          <a:lstStyle/>
          <a:p>
            <a:r>
              <a:rPr lang="nl-BE"/>
              <a:t>Verliesverrekening vaste inrichtingen (en OG)</a:t>
            </a:r>
          </a:p>
        </p:txBody>
      </p:sp>
      <p:sp>
        <p:nvSpPr>
          <p:cNvPr id="7" name="Tijdelijke aanduiding voor inhoud 6">
            <a:extLst>
              <a:ext uri="{FF2B5EF4-FFF2-40B4-BE49-F238E27FC236}">
                <a16:creationId xmlns:a16="http://schemas.microsoft.com/office/drawing/2014/main" id="{965BDB62-E02C-D9DC-DBB1-8DDEF83CC4DD}"/>
              </a:ext>
            </a:extLst>
          </p:cNvPr>
          <p:cNvSpPr>
            <a:spLocks noGrp="1"/>
          </p:cNvSpPr>
          <p:nvPr>
            <p:ph sz="quarter" idx="13"/>
          </p:nvPr>
        </p:nvSpPr>
        <p:spPr>
          <a:xfrm>
            <a:off x="768351" y="1655998"/>
            <a:ext cx="10655300" cy="4554001"/>
          </a:xfrm>
        </p:spPr>
        <p:txBody>
          <a:bodyPr>
            <a:normAutofit lnSpcReduction="10000"/>
          </a:bodyPr>
          <a:lstStyle/>
          <a:p>
            <a:pPr marL="0" indent="0">
              <a:buNone/>
            </a:pPr>
            <a:r>
              <a:rPr lang="nl-BE" sz="2100" b="1" dirty="0"/>
              <a:t>Formele verliesverrekening: </a:t>
            </a:r>
            <a:r>
              <a:rPr lang="nl-BE" sz="2100" b="1" dirty="0" err="1"/>
              <a:t>aanrekeningsregels</a:t>
            </a:r>
            <a:endParaRPr lang="nl-BE" sz="2100" b="1" dirty="0"/>
          </a:p>
          <a:p>
            <a:endParaRPr lang="nl-BE" sz="1100" b="1" dirty="0"/>
          </a:p>
          <a:p>
            <a:r>
              <a:rPr lang="nl-BE" sz="1400" b="1" dirty="0"/>
              <a:t>Verliezen van het belastbaar tijdperk (nieuw regime) (art. 206/4 en 207, lid 7 WIB 92)</a:t>
            </a:r>
          </a:p>
          <a:p>
            <a:endParaRPr lang="nl-BE" sz="800" b="1" dirty="0"/>
          </a:p>
          <a:p>
            <a:endParaRPr lang="nl-BE" sz="1400" b="1" dirty="0"/>
          </a:p>
          <a:p>
            <a:endParaRPr lang="nl-BE" sz="1400" b="1" dirty="0"/>
          </a:p>
          <a:p>
            <a:pPr lvl="1"/>
            <a:endParaRPr lang="nl-BE" sz="1400" dirty="0"/>
          </a:p>
          <a:p>
            <a:pPr lvl="1"/>
            <a:r>
              <a:rPr lang="nl-BE" sz="1400" dirty="0"/>
              <a:t>Prioriteit van aanrekening (</a:t>
            </a:r>
            <a:r>
              <a:rPr lang="nl-BE" sz="1400" i="1" dirty="0" err="1"/>
              <a:t>Parl</a:t>
            </a:r>
            <a:r>
              <a:rPr lang="nl-BE" sz="1400" i="1" dirty="0"/>
              <a:t>. St.</a:t>
            </a:r>
            <a:r>
              <a:rPr lang="nl-BE" sz="1400" dirty="0"/>
              <a:t> Kamer 55-2351/001, 14-15)</a:t>
            </a:r>
          </a:p>
          <a:p>
            <a:pPr lvl="2"/>
            <a:r>
              <a:rPr lang="nl-BE" sz="1000" dirty="0"/>
              <a:t>Aanrekening per type in volgorde: (i) vrijgesteld; (ii) niet vrijgesteld; (iii) Belgisch</a:t>
            </a:r>
          </a:p>
          <a:p>
            <a:pPr lvl="2"/>
            <a:r>
              <a:rPr lang="nl-BE" sz="1000" dirty="0"/>
              <a:t>Binnen elke categorie verliezen: vrije keuze belastingplichtige</a:t>
            </a:r>
          </a:p>
          <a:p>
            <a:pPr lvl="1"/>
            <a:r>
              <a:rPr lang="nl-BE" sz="1400" dirty="0"/>
              <a:t>Indien categorie niet-vrijgesteld winst bevat waarvoor Belgische belasting wordt verminderd (art. 206/4, lid 3 WIB 92):</a:t>
            </a:r>
          </a:p>
          <a:p>
            <a:pPr lvl="2"/>
            <a:r>
              <a:rPr lang="nl-BE" sz="1100" dirty="0"/>
              <a:t>Ofwel: eerst aanrekening op de overige niet-vrijgestelde winst en vervolgens op deze waarvoor belasting wordt verminderd</a:t>
            </a:r>
          </a:p>
          <a:p>
            <a:pPr lvl="2"/>
            <a:r>
              <a:rPr lang="nl-BE" sz="1100" dirty="0"/>
              <a:t>Ofwel: onherroepelijke keuze om enkel op de overige niet-vrijgestelde winst aan te rekenen (code 1340)</a:t>
            </a:r>
          </a:p>
          <a:p>
            <a:pPr lvl="2"/>
            <a:r>
              <a:rPr lang="nl-BE" sz="1100" dirty="0"/>
              <a:t>Thans afzondering winsten mogelijk in aangifte (“Buitenlandse winst belastbaar tegen verlaagd tarief”- code 91491-91495)</a:t>
            </a:r>
          </a:p>
          <a:p>
            <a:pPr marL="914400" lvl="2" indent="0">
              <a:buNone/>
            </a:pPr>
            <a:endParaRPr lang="nl-BE" sz="1100" dirty="0">
              <a:solidFill>
                <a:srgbClr val="FF0000"/>
              </a:solidFill>
              <a:highlight>
                <a:srgbClr val="FFFF00"/>
              </a:highlight>
            </a:endParaRPr>
          </a:p>
          <a:p>
            <a:pPr lvl="1"/>
            <a:r>
              <a:rPr lang="nl-BE" sz="1400" dirty="0"/>
              <a:t>Dus ook aanrekening van ‘definitieve verliezen’ van belastbaar tijdperk op vrijgestelde winst</a:t>
            </a:r>
          </a:p>
          <a:p>
            <a:pPr lvl="2"/>
            <a:r>
              <a:rPr lang="nl-BE" sz="1050" dirty="0"/>
              <a:t>Niet in overeenstemming met EU-recht? (maar: </a:t>
            </a:r>
            <a:r>
              <a:rPr lang="nl-BE" sz="1050" dirty="0" err="1"/>
              <a:t>quid</a:t>
            </a:r>
            <a:r>
              <a:rPr lang="nl-BE" sz="1050" dirty="0"/>
              <a:t> impact arrest </a:t>
            </a:r>
            <a:r>
              <a:rPr lang="nl-BE" sz="1050" i="1" dirty="0"/>
              <a:t>W AG?</a:t>
            </a:r>
            <a:r>
              <a:rPr lang="nl-BE" sz="1050" dirty="0"/>
              <a:t>)</a:t>
            </a:r>
          </a:p>
          <a:p>
            <a:endParaRPr lang="nl-BE" sz="1400" b="1" dirty="0"/>
          </a:p>
          <a:p>
            <a:endParaRPr lang="nl-BE" sz="1400" b="1" dirty="0"/>
          </a:p>
          <a:p>
            <a:pPr marL="0" indent="0">
              <a:buNone/>
            </a:pPr>
            <a:endParaRPr lang="nl-BE" sz="1000" dirty="0">
              <a:highlight>
                <a:srgbClr val="FFFF00"/>
              </a:highlight>
            </a:endParaRPr>
          </a:p>
          <a:p>
            <a:pPr marL="914400" lvl="2" indent="0">
              <a:buNone/>
            </a:pPr>
            <a:endParaRPr lang="nl-BE" sz="900" dirty="0"/>
          </a:p>
          <a:p>
            <a:pPr lvl="1"/>
            <a:endParaRPr lang="nl-BE" sz="1200" dirty="0"/>
          </a:p>
          <a:p>
            <a:pPr lvl="1"/>
            <a:endParaRPr lang="nl-BE" sz="1200" dirty="0"/>
          </a:p>
          <a:p>
            <a:pPr marL="0" indent="0">
              <a:buNone/>
            </a:pPr>
            <a:endParaRPr lang="nl-BE" b="1" dirty="0"/>
          </a:p>
        </p:txBody>
      </p:sp>
      <p:graphicFrame>
        <p:nvGraphicFramePr>
          <p:cNvPr id="10" name="Tabel 9">
            <a:extLst>
              <a:ext uri="{FF2B5EF4-FFF2-40B4-BE49-F238E27FC236}">
                <a16:creationId xmlns:a16="http://schemas.microsoft.com/office/drawing/2014/main" id="{BF5A2D85-5507-1A01-5895-52CB26858201}"/>
              </a:ext>
            </a:extLst>
          </p:cNvPr>
          <p:cNvGraphicFramePr>
            <a:graphicFrameLocks noGrp="1"/>
          </p:cNvGraphicFramePr>
          <p:nvPr>
            <p:extLst>
              <p:ext uri="{D42A27DB-BD31-4B8C-83A1-F6EECF244321}">
                <p14:modId xmlns:p14="http://schemas.microsoft.com/office/powerpoint/2010/main" val="243674083"/>
              </p:ext>
            </p:extLst>
          </p:nvPr>
        </p:nvGraphicFramePr>
        <p:xfrm>
          <a:off x="1440000" y="2627618"/>
          <a:ext cx="5961345" cy="1036320"/>
        </p:xfrm>
        <a:graphic>
          <a:graphicData uri="http://schemas.openxmlformats.org/drawingml/2006/table">
            <a:tbl>
              <a:tblPr firstRow="1" bandRow="1">
                <a:tableStyleId>{5C22544A-7EE6-4342-B048-85BDC9FD1C3A}</a:tableStyleId>
              </a:tblPr>
              <a:tblGrid>
                <a:gridCol w="2221995">
                  <a:extLst>
                    <a:ext uri="{9D8B030D-6E8A-4147-A177-3AD203B41FA5}">
                      <a16:colId xmlns:a16="http://schemas.microsoft.com/office/drawing/2014/main" val="2792602356"/>
                    </a:ext>
                  </a:extLst>
                </a:gridCol>
                <a:gridCol w="1595456">
                  <a:extLst>
                    <a:ext uri="{9D8B030D-6E8A-4147-A177-3AD203B41FA5}">
                      <a16:colId xmlns:a16="http://schemas.microsoft.com/office/drawing/2014/main" val="1712688397"/>
                    </a:ext>
                  </a:extLst>
                </a:gridCol>
                <a:gridCol w="2143894">
                  <a:extLst>
                    <a:ext uri="{9D8B030D-6E8A-4147-A177-3AD203B41FA5}">
                      <a16:colId xmlns:a16="http://schemas.microsoft.com/office/drawing/2014/main" val="3277331327"/>
                    </a:ext>
                  </a:extLst>
                </a:gridCol>
              </a:tblGrid>
              <a:tr h="215085">
                <a:tc>
                  <a:txBody>
                    <a:bodyPr/>
                    <a:lstStyle/>
                    <a:p>
                      <a:r>
                        <a:rPr lang="nl-BE" sz="1100"/>
                        <a:t>Vrijgesteld</a:t>
                      </a:r>
                    </a:p>
                  </a:txBody>
                  <a:tcPr/>
                </a:tc>
                <a:tc>
                  <a:txBody>
                    <a:bodyPr/>
                    <a:lstStyle/>
                    <a:p>
                      <a:r>
                        <a:rPr lang="nl-BE" sz="1100"/>
                        <a:t>Niet-vrijgesteld</a:t>
                      </a:r>
                    </a:p>
                  </a:txBody>
                  <a:tcPr/>
                </a:tc>
                <a:tc>
                  <a:txBody>
                    <a:bodyPr/>
                    <a:lstStyle/>
                    <a:p>
                      <a:r>
                        <a:rPr lang="nl-BE" sz="1100"/>
                        <a:t>Belgisch</a:t>
                      </a:r>
                    </a:p>
                  </a:txBody>
                  <a:tcPr/>
                </a:tc>
                <a:extLst>
                  <a:ext uri="{0D108BD9-81ED-4DB2-BD59-A6C34878D82A}">
                    <a16:rowId xmlns:a16="http://schemas.microsoft.com/office/drawing/2014/main" val="1978275519"/>
                  </a:ext>
                </a:extLst>
              </a:tr>
              <a:tr h="215085">
                <a:tc>
                  <a:txBody>
                    <a:bodyPr/>
                    <a:lstStyle/>
                    <a:p>
                      <a:r>
                        <a:rPr lang="nl-BE" sz="1100"/>
                        <a:t>Vrijgestelde winst</a:t>
                      </a:r>
                    </a:p>
                  </a:txBody>
                  <a:tcPr/>
                </a:tc>
                <a:tc>
                  <a:txBody>
                    <a:bodyPr/>
                    <a:lstStyle/>
                    <a:p>
                      <a:r>
                        <a:rPr lang="nl-BE" sz="1100"/>
                        <a:t>Niet-vrijgestelde winst</a:t>
                      </a:r>
                    </a:p>
                  </a:txBody>
                  <a:tcPr/>
                </a:tc>
                <a:tc>
                  <a:txBody>
                    <a:bodyPr/>
                    <a:lstStyle/>
                    <a:p>
                      <a:r>
                        <a:rPr lang="nl-BE" sz="1100"/>
                        <a:t>Belgische winst</a:t>
                      </a:r>
                    </a:p>
                  </a:txBody>
                  <a:tcPr/>
                </a:tc>
                <a:extLst>
                  <a:ext uri="{0D108BD9-81ED-4DB2-BD59-A6C34878D82A}">
                    <a16:rowId xmlns:a16="http://schemas.microsoft.com/office/drawing/2014/main" val="3038416323"/>
                  </a:ext>
                </a:extLst>
              </a:tr>
              <a:tr h="215085">
                <a:tc>
                  <a:txBody>
                    <a:bodyPr/>
                    <a:lstStyle/>
                    <a:p>
                      <a:r>
                        <a:rPr lang="nl-BE" sz="1100"/>
                        <a:t>Niet-vrijgestelde winst</a:t>
                      </a:r>
                    </a:p>
                  </a:txBody>
                  <a:tcPr/>
                </a:tc>
                <a:tc>
                  <a:txBody>
                    <a:bodyPr/>
                    <a:lstStyle/>
                    <a:p>
                      <a:r>
                        <a:rPr lang="nl-BE" sz="1100"/>
                        <a:t>Belgische winst</a:t>
                      </a:r>
                    </a:p>
                  </a:txBody>
                  <a:tcPr/>
                </a:tc>
                <a:tc>
                  <a:txBody>
                    <a:bodyPr/>
                    <a:lstStyle/>
                    <a:p>
                      <a:r>
                        <a:rPr lang="nl-BE" sz="1100"/>
                        <a:t>Niet-vrijgestelde winst</a:t>
                      </a:r>
                    </a:p>
                  </a:txBody>
                  <a:tcPr/>
                </a:tc>
                <a:extLst>
                  <a:ext uri="{0D108BD9-81ED-4DB2-BD59-A6C34878D82A}">
                    <a16:rowId xmlns:a16="http://schemas.microsoft.com/office/drawing/2014/main" val="2936920340"/>
                  </a:ext>
                </a:extLst>
              </a:tr>
              <a:tr h="215085">
                <a:tc>
                  <a:txBody>
                    <a:bodyPr/>
                    <a:lstStyle/>
                    <a:p>
                      <a:r>
                        <a:rPr lang="nl-BE" sz="1100"/>
                        <a:t>Belgische winst</a:t>
                      </a:r>
                    </a:p>
                  </a:txBody>
                  <a:tcPr/>
                </a:tc>
                <a:tc>
                  <a:txBody>
                    <a:bodyPr/>
                    <a:lstStyle/>
                    <a:p>
                      <a:endParaRPr lang="nl-BE" sz="1100"/>
                    </a:p>
                  </a:txBody>
                  <a:tcPr/>
                </a:tc>
                <a:tc>
                  <a:txBody>
                    <a:bodyPr/>
                    <a:lstStyle/>
                    <a:p>
                      <a:endParaRPr lang="nl-BE" sz="1100" dirty="0"/>
                    </a:p>
                  </a:txBody>
                  <a:tcPr/>
                </a:tc>
                <a:extLst>
                  <a:ext uri="{0D108BD9-81ED-4DB2-BD59-A6C34878D82A}">
                    <a16:rowId xmlns:a16="http://schemas.microsoft.com/office/drawing/2014/main" val="1023974661"/>
                  </a:ext>
                </a:extLst>
              </a:tr>
            </a:tbl>
          </a:graphicData>
        </a:graphic>
      </p:graphicFrame>
    </p:spTree>
    <p:extLst>
      <p:ext uri="{BB962C8B-B14F-4D97-AF65-F5344CB8AC3E}">
        <p14:creationId xmlns:p14="http://schemas.microsoft.com/office/powerpoint/2010/main" val="8286251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529D95-F662-44EA-AD89-3D97F9EF463B}"/>
              </a:ext>
            </a:extLst>
          </p:cNvPr>
          <p:cNvSpPr>
            <a:spLocks noGrp="1"/>
          </p:cNvSpPr>
          <p:nvPr>
            <p:ph type="title"/>
          </p:nvPr>
        </p:nvSpPr>
        <p:spPr>
          <a:xfrm>
            <a:off x="1463494" y="2536799"/>
            <a:ext cx="9265012" cy="1784402"/>
          </a:xfrm>
        </p:spPr>
        <p:txBody>
          <a:bodyPr vert="horz" lIns="91440" tIns="45720" rIns="91440" bIns="45720" rtlCol="0" anchor="b">
            <a:normAutofit/>
          </a:bodyPr>
          <a:lstStyle/>
          <a:p>
            <a:pPr>
              <a:lnSpc>
                <a:spcPct val="90000"/>
              </a:lnSpc>
            </a:pPr>
            <a:r>
              <a:rPr lang="nl-BE">
                <a:solidFill>
                  <a:srgbClr val="FFFFFF"/>
                </a:solidFill>
                <a:latin typeface="+mj-lt"/>
              </a:rPr>
              <a:t>Omwenteling in Europese rechtspraak</a:t>
            </a:r>
            <a:endParaRPr lang="nl-BE" kern="1200">
              <a:solidFill>
                <a:srgbClr val="FFFFFF"/>
              </a:solidFill>
              <a:latin typeface="+mj-lt"/>
              <a:ea typeface="+mj-ea"/>
              <a:cs typeface="+mj-cs"/>
            </a:endParaRPr>
          </a:p>
        </p:txBody>
      </p:sp>
      <p:sp>
        <p:nvSpPr>
          <p:cNvPr id="3" name="Tijdelijke aanduiding voor voettekst 2">
            <a:extLst>
              <a:ext uri="{FF2B5EF4-FFF2-40B4-BE49-F238E27FC236}">
                <a16:creationId xmlns:a16="http://schemas.microsoft.com/office/drawing/2014/main" id="{126BDC92-61F5-4E2B-93B5-16DF71DD00BE}"/>
              </a:ext>
            </a:extLst>
          </p:cNvPr>
          <p:cNvSpPr>
            <a:spLocks noGrp="1"/>
          </p:cNvSpPr>
          <p:nvPr>
            <p:ph type="ftr" sz="quarter" idx="11"/>
          </p:nvPr>
        </p:nvSpPr>
        <p:spPr>
          <a:xfrm>
            <a:off x="3888658" y="6356350"/>
            <a:ext cx="4414684" cy="365125"/>
          </a:xfrm>
        </p:spPr>
        <p:txBody>
          <a:bodyPr vert="horz" lIns="91440" tIns="45720" rIns="91440" bIns="45720" rtlCol="0" anchor="ctr">
            <a:normAutofit/>
          </a:bodyPr>
          <a:lstStyle/>
          <a:p>
            <a:pPr algn="ctr">
              <a:spcAft>
                <a:spcPts val="600"/>
              </a:spcAft>
            </a:pPr>
            <a:r>
              <a:rPr lang="en-US" sz="1200" kern="1200">
                <a:solidFill>
                  <a:prstClr val="white"/>
                </a:solidFill>
                <a:latin typeface="+mn-lt"/>
                <a:ea typeface="+mn-ea"/>
                <a:cs typeface="+mn-cs"/>
              </a:rPr>
              <a:t>Instituut Fiscaal Recht, KU Leuven</a:t>
            </a:r>
          </a:p>
        </p:txBody>
      </p:sp>
    </p:spTree>
    <p:extLst>
      <p:ext uri="{BB962C8B-B14F-4D97-AF65-F5344CB8AC3E}">
        <p14:creationId xmlns:p14="http://schemas.microsoft.com/office/powerpoint/2010/main" val="27356246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17471BE3-E48F-426E-BD0A-2968DC1AEBE3}"/>
              </a:ext>
            </a:extLst>
          </p:cNvPr>
          <p:cNvSpPr>
            <a:spLocks noGrp="1"/>
          </p:cNvSpPr>
          <p:nvPr>
            <p:ph type="dt" sz="half" idx="10"/>
          </p:nvPr>
        </p:nvSpPr>
        <p:spPr/>
        <p:txBody>
          <a:bodyPr/>
          <a:lstStyle/>
          <a:p>
            <a:fld id="{FDE6A117-D91B-4B23-AB2C-CFB746FAC19E}" type="datetime1">
              <a:rPr lang="nl-BE" smtClean="0"/>
              <a:t>4/07/2024</a:t>
            </a:fld>
            <a:endParaRPr lang="nl-NL"/>
          </a:p>
        </p:txBody>
      </p:sp>
      <p:sp>
        <p:nvSpPr>
          <p:cNvPr id="3" name="Tijdelijke aanduiding voor voettekst 2">
            <a:extLst>
              <a:ext uri="{FF2B5EF4-FFF2-40B4-BE49-F238E27FC236}">
                <a16:creationId xmlns:a16="http://schemas.microsoft.com/office/drawing/2014/main" id="{62B7AEAD-F04B-4338-8B2D-56B7A3E545D6}"/>
              </a:ext>
            </a:extLst>
          </p:cNvPr>
          <p:cNvSpPr>
            <a:spLocks noGrp="1"/>
          </p:cNvSpPr>
          <p:nvPr>
            <p:ph type="ftr" sz="quarter" idx="11"/>
          </p:nvPr>
        </p:nvSpPr>
        <p:spPr/>
        <p:txBody>
          <a:bodyPr/>
          <a:lstStyle/>
          <a:p>
            <a:r>
              <a:rPr lang="nl-NL"/>
              <a:t>Instituut voor Fiscaal Recht</a:t>
            </a:r>
          </a:p>
        </p:txBody>
      </p:sp>
      <p:sp>
        <p:nvSpPr>
          <p:cNvPr id="4" name="Tijdelijke aanduiding voor dianummer 3">
            <a:extLst>
              <a:ext uri="{FF2B5EF4-FFF2-40B4-BE49-F238E27FC236}">
                <a16:creationId xmlns:a16="http://schemas.microsoft.com/office/drawing/2014/main" id="{67E0986D-C82F-4970-834F-1934EAF00E3C}"/>
              </a:ext>
            </a:extLst>
          </p:cNvPr>
          <p:cNvSpPr>
            <a:spLocks noGrp="1"/>
          </p:cNvSpPr>
          <p:nvPr>
            <p:ph type="sldNum" sz="quarter" idx="12"/>
          </p:nvPr>
        </p:nvSpPr>
        <p:spPr/>
        <p:txBody>
          <a:bodyPr/>
          <a:lstStyle/>
          <a:p>
            <a:fld id="{0A297500-7527-634B-90F4-69D0994C32B4}" type="slidenum">
              <a:rPr lang="nl-NL" smtClean="0"/>
              <a:pPr/>
              <a:t>30</a:t>
            </a:fld>
            <a:endParaRPr lang="nl-NL"/>
          </a:p>
        </p:txBody>
      </p:sp>
      <p:sp>
        <p:nvSpPr>
          <p:cNvPr id="6" name="Titel 5">
            <a:extLst>
              <a:ext uri="{FF2B5EF4-FFF2-40B4-BE49-F238E27FC236}">
                <a16:creationId xmlns:a16="http://schemas.microsoft.com/office/drawing/2014/main" id="{65A9C2A8-7D32-4BEB-B349-3BFE3EDB4DE4}"/>
              </a:ext>
            </a:extLst>
          </p:cNvPr>
          <p:cNvSpPr>
            <a:spLocks noGrp="1"/>
          </p:cNvSpPr>
          <p:nvPr>
            <p:ph type="title"/>
          </p:nvPr>
        </p:nvSpPr>
        <p:spPr/>
        <p:txBody>
          <a:bodyPr>
            <a:normAutofit/>
          </a:bodyPr>
          <a:lstStyle/>
          <a:p>
            <a:r>
              <a:rPr lang="nl-BE"/>
              <a:t>Verliesverrekening vaste inrichtingen (en OG)</a:t>
            </a:r>
          </a:p>
        </p:txBody>
      </p:sp>
      <p:sp>
        <p:nvSpPr>
          <p:cNvPr id="7" name="Tijdelijke aanduiding voor inhoud 6">
            <a:extLst>
              <a:ext uri="{FF2B5EF4-FFF2-40B4-BE49-F238E27FC236}">
                <a16:creationId xmlns:a16="http://schemas.microsoft.com/office/drawing/2014/main" id="{965BDB62-E02C-D9DC-DBB1-8DDEF83CC4DD}"/>
              </a:ext>
            </a:extLst>
          </p:cNvPr>
          <p:cNvSpPr>
            <a:spLocks noGrp="1"/>
          </p:cNvSpPr>
          <p:nvPr>
            <p:ph sz="quarter" idx="13"/>
          </p:nvPr>
        </p:nvSpPr>
        <p:spPr>
          <a:xfrm>
            <a:off x="768351" y="1655998"/>
            <a:ext cx="10655300" cy="4554001"/>
          </a:xfrm>
        </p:spPr>
        <p:txBody>
          <a:bodyPr>
            <a:normAutofit/>
          </a:bodyPr>
          <a:lstStyle/>
          <a:p>
            <a:pPr marL="0" indent="0">
              <a:buNone/>
            </a:pPr>
            <a:r>
              <a:rPr lang="nl-BE" sz="2100" b="1"/>
              <a:t>Formele verliesverrekening: </a:t>
            </a:r>
            <a:r>
              <a:rPr lang="nl-BE" sz="2100" b="1" err="1"/>
              <a:t>aanrekeningsregels</a:t>
            </a:r>
            <a:endParaRPr lang="nl-BE" sz="2100" b="1"/>
          </a:p>
          <a:p>
            <a:endParaRPr lang="nl-BE" sz="1400" b="1"/>
          </a:p>
          <a:p>
            <a:r>
              <a:rPr lang="nl-BE" sz="1400" b="1"/>
              <a:t>Vorige verliezen ‘oud’ en ‘nieuw’ regime (art. 206, §1 lid 2, 2</a:t>
            </a:r>
            <a:r>
              <a:rPr lang="nl-BE" sz="1400" b="1" baseline="30000"/>
              <a:t>e</a:t>
            </a:r>
            <a:r>
              <a:rPr lang="nl-BE" sz="1400" b="1"/>
              <a:t> streepje resp. § 1, lid 4 WIB 92 en art. 207, lid 7 WIB 92) </a:t>
            </a:r>
          </a:p>
          <a:p>
            <a:pPr lvl="1"/>
            <a:r>
              <a:rPr lang="nl-BE" sz="1400"/>
              <a:t>Afgetrokken, nog niet werkelijk met Belgische/niet-vrijgestelde winst verrekend:</a:t>
            </a:r>
          </a:p>
          <a:p>
            <a:pPr lvl="2"/>
            <a:r>
              <a:rPr lang="nl-BE" sz="1400"/>
              <a:t>Verliezen uit vrijgestelde VI (oud regime)</a:t>
            </a:r>
          </a:p>
          <a:p>
            <a:pPr lvl="2"/>
            <a:r>
              <a:rPr lang="nl-BE" sz="1400"/>
              <a:t>definitieve beroepsverliezen (nieuw regime) </a:t>
            </a:r>
          </a:p>
          <a:p>
            <a:pPr lvl="1"/>
            <a:r>
              <a:rPr lang="nl-BE" sz="1400" err="1"/>
              <a:t>Aanrekeningsvolgorde</a:t>
            </a:r>
            <a:r>
              <a:rPr lang="nl-BE" sz="1400"/>
              <a:t> zoals </a:t>
            </a:r>
            <a:r>
              <a:rPr lang="nl-BE" sz="1400" i="1"/>
              <a:t>supra</a:t>
            </a:r>
          </a:p>
          <a:p>
            <a:pPr lvl="1"/>
            <a:r>
              <a:rPr lang="nl-BE" sz="1400"/>
              <a:t>Aanrekening op “vrijgestelde winst” strikt gezien onmogelijk: reeds in vorige bewerking uit resultaat verwijderd </a:t>
            </a:r>
          </a:p>
          <a:p>
            <a:pPr marL="457200" lvl="1" indent="0">
              <a:buNone/>
            </a:pPr>
            <a:r>
              <a:rPr lang="nl-BE" sz="1400"/>
              <a:t>	</a:t>
            </a:r>
            <a:r>
              <a:rPr lang="nl-BE" sz="1400">
                <a:sym typeface="Wingdings" panose="05000000000000000000" pitchFamily="2" charset="2"/>
              </a:rPr>
              <a:t> daarom: g</a:t>
            </a:r>
            <a:r>
              <a:rPr lang="nl-BE" sz="1400"/>
              <a:t>een aftrek in zoverre bij verdrag vrijgestelde winst van het tijdperk niet wordt overtroffen </a:t>
            </a:r>
            <a:br>
              <a:rPr lang="nl-BE" sz="1400"/>
            </a:br>
            <a:r>
              <a:rPr lang="nl-BE" sz="1400"/>
              <a:t>	(vgl. oud art. 78, lid 2 KB/WIB 92)</a:t>
            </a:r>
          </a:p>
          <a:p>
            <a:pPr lvl="1"/>
            <a:endParaRPr lang="nl-BE" sz="1400" b="1"/>
          </a:p>
          <a:p>
            <a:pPr lvl="1"/>
            <a:r>
              <a:rPr lang="nl-BE" sz="1400"/>
              <a:t>Dus ook hier “verrekening” van vorige ‘definitieve verliezen’ met vrijgestelde winst</a:t>
            </a:r>
          </a:p>
          <a:p>
            <a:pPr lvl="2"/>
            <a:r>
              <a:rPr lang="nl-BE" sz="1200"/>
              <a:t>Niet in overeenstemming met EU-recht? (maar: </a:t>
            </a:r>
            <a:r>
              <a:rPr lang="nl-BE" sz="1200" err="1"/>
              <a:t>quid</a:t>
            </a:r>
            <a:r>
              <a:rPr lang="nl-BE" sz="1200"/>
              <a:t> impact arrest </a:t>
            </a:r>
            <a:r>
              <a:rPr lang="nl-BE" sz="1200" i="1"/>
              <a:t>W AG?</a:t>
            </a:r>
            <a:r>
              <a:rPr lang="nl-BE" sz="1200"/>
              <a:t>)</a:t>
            </a:r>
            <a:endParaRPr lang="nl-BE" sz="1400" b="1"/>
          </a:p>
          <a:p>
            <a:pPr marL="0" indent="0">
              <a:buNone/>
            </a:pPr>
            <a:endParaRPr lang="nl-BE" sz="1000">
              <a:highlight>
                <a:srgbClr val="FFFF00"/>
              </a:highlight>
            </a:endParaRPr>
          </a:p>
          <a:p>
            <a:pPr marL="914400" lvl="2" indent="0">
              <a:buNone/>
            </a:pPr>
            <a:endParaRPr lang="nl-BE" sz="900"/>
          </a:p>
          <a:p>
            <a:pPr lvl="1"/>
            <a:endParaRPr lang="nl-BE" sz="1200"/>
          </a:p>
          <a:p>
            <a:pPr lvl="1"/>
            <a:endParaRPr lang="nl-BE" sz="1200"/>
          </a:p>
          <a:p>
            <a:pPr marL="0" indent="0">
              <a:buNone/>
            </a:pPr>
            <a:endParaRPr lang="nl-BE" b="1"/>
          </a:p>
        </p:txBody>
      </p:sp>
    </p:spTree>
    <p:extLst>
      <p:ext uri="{BB962C8B-B14F-4D97-AF65-F5344CB8AC3E}">
        <p14:creationId xmlns:p14="http://schemas.microsoft.com/office/powerpoint/2010/main" val="4233633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17471BE3-E48F-426E-BD0A-2968DC1AEBE3}"/>
              </a:ext>
            </a:extLst>
          </p:cNvPr>
          <p:cNvSpPr>
            <a:spLocks noGrp="1"/>
          </p:cNvSpPr>
          <p:nvPr>
            <p:ph type="dt" sz="half" idx="10"/>
          </p:nvPr>
        </p:nvSpPr>
        <p:spPr/>
        <p:txBody>
          <a:bodyPr/>
          <a:lstStyle/>
          <a:p>
            <a:fld id="{FDE6A117-D91B-4B23-AB2C-CFB746FAC19E}" type="datetime1">
              <a:rPr lang="nl-BE" smtClean="0"/>
              <a:t>4/07/2024</a:t>
            </a:fld>
            <a:endParaRPr lang="nl-NL"/>
          </a:p>
        </p:txBody>
      </p:sp>
      <p:sp>
        <p:nvSpPr>
          <p:cNvPr id="3" name="Tijdelijke aanduiding voor voettekst 2">
            <a:extLst>
              <a:ext uri="{FF2B5EF4-FFF2-40B4-BE49-F238E27FC236}">
                <a16:creationId xmlns:a16="http://schemas.microsoft.com/office/drawing/2014/main" id="{62B7AEAD-F04B-4338-8B2D-56B7A3E545D6}"/>
              </a:ext>
            </a:extLst>
          </p:cNvPr>
          <p:cNvSpPr>
            <a:spLocks noGrp="1"/>
          </p:cNvSpPr>
          <p:nvPr>
            <p:ph type="ftr" sz="quarter" idx="11"/>
          </p:nvPr>
        </p:nvSpPr>
        <p:spPr/>
        <p:txBody>
          <a:bodyPr/>
          <a:lstStyle/>
          <a:p>
            <a:r>
              <a:rPr lang="nl-NL"/>
              <a:t>Instituut voor Fiscaal Recht</a:t>
            </a:r>
          </a:p>
        </p:txBody>
      </p:sp>
      <p:sp>
        <p:nvSpPr>
          <p:cNvPr id="4" name="Tijdelijke aanduiding voor dianummer 3">
            <a:extLst>
              <a:ext uri="{FF2B5EF4-FFF2-40B4-BE49-F238E27FC236}">
                <a16:creationId xmlns:a16="http://schemas.microsoft.com/office/drawing/2014/main" id="{67E0986D-C82F-4970-834F-1934EAF00E3C}"/>
              </a:ext>
            </a:extLst>
          </p:cNvPr>
          <p:cNvSpPr>
            <a:spLocks noGrp="1"/>
          </p:cNvSpPr>
          <p:nvPr>
            <p:ph type="sldNum" sz="quarter" idx="12"/>
          </p:nvPr>
        </p:nvSpPr>
        <p:spPr/>
        <p:txBody>
          <a:bodyPr/>
          <a:lstStyle/>
          <a:p>
            <a:fld id="{0A297500-7527-634B-90F4-69D0994C32B4}" type="slidenum">
              <a:rPr lang="nl-NL" smtClean="0"/>
              <a:pPr/>
              <a:t>31</a:t>
            </a:fld>
            <a:endParaRPr lang="nl-NL"/>
          </a:p>
        </p:txBody>
      </p:sp>
      <p:sp>
        <p:nvSpPr>
          <p:cNvPr id="6" name="Titel 5">
            <a:extLst>
              <a:ext uri="{FF2B5EF4-FFF2-40B4-BE49-F238E27FC236}">
                <a16:creationId xmlns:a16="http://schemas.microsoft.com/office/drawing/2014/main" id="{65A9C2A8-7D32-4BEB-B349-3BFE3EDB4DE4}"/>
              </a:ext>
            </a:extLst>
          </p:cNvPr>
          <p:cNvSpPr>
            <a:spLocks noGrp="1"/>
          </p:cNvSpPr>
          <p:nvPr>
            <p:ph type="title"/>
          </p:nvPr>
        </p:nvSpPr>
        <p:spPr/>
        <p:txBody>
          <a:bodyPr>
            <a:normAutofit/>
          </a:bodyPr>
          <a:lstStyle/>
          <a:p>
            <a:r>
              <a:rPr lang="nl-BE"/>
              <a:t>Verliesverrekening vaste inrichtingen (en OG)</a:t>
            </a:r>
          </a:p>
        </p:txBody>
      </p:sp>
      <p:sp>
        <p:nvSpPr>
          <p:cNvPr id="5" name="Tijdelijke aanduiding voor inhoud 6">
            <a:extLst>
              <a:ext uri="{FF2B5EF4-FFF2-40B4-BE49-F238E27FC236}">
                <a16:creationId xmlns:a16="http://schemas.microsoft.com/office/drawing/2014/main" id="{F55E9B47-B573-E32F-A20B-40740F561D2F}"/>
              </a:ext>
            </a:extLst>
          </p:cNvPr>
          <p:cNvSpPr txBox="1">
            <a:spLocks/>
          </p:cNvSpPr>
          <p:nvPr/>
        </p:nvSpPr>
        <p:spPr>
          <a:xfrm>
            <a:off x="768351" y="1655998"/>
            <a:ext cx="10655300" cy="4554001"/>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a:buChar char="•"/>
              <a:defRPr sz="2400" kern="1200" baseline="0">
                <a:solidFill>
                  <a:schemeClr val="tx1"/>
                </a:solidFill>
                <a:latin typeface="Arial" charset="0"/>
                <a:ea typeface="+mn-ea"/>
                <a:cs typeface="+mn-cs"/>
              </a:defRPr>
            </a:lvl1pPr>
            <a:lvl2pPr marL="685800" indent="-228600" algn="l" defTabSz="914400" rtl="0" eaLnBrk="1" latinLnBrk="0" hangingPunct="1">
              <a:lnSpc>
                <a:spcPct val="100000"/>
              </a:lnSpc>
              <a:spcBef>
                <a:spcPts val="500"/>
              </a:spcBef>
              <a:buFont typeface="Arial"/>
              <a:buChar char="•"/>
              <a:defRPr sz="2400" kern="1200" baseline="0">
                <a:solidFill>
                  <a:schemeClr val="tx1"/>
                </a:solidFill>
                <a:latin typeface="Arial" charset="0"/>
                <a:ea typeface="+mn-ea"/>
                <a:cs typeface="+mn-cs"/>
              </a:defRPr>
            </a:lvl2pPr>
            <a:lvl3pPr marL="1143000" indent="-228600" algn="l" defTabSz="914400" rtl="0" eaLnBrk="1" latinLnBrk="0" hangingPunct="1">
              <a:lnSpc>
                <a:spcPct val="100000"/>
              </a:lnSpc>
              <a:spcBef>
                <a:spcPts val="500"/>
              </a:spcBef>
              <a:buFont typeface="Arial"/>
              <a:buChar char="•"/>
              <a:defRPr sz="2000" kern="1200" baseline="0">
                <a:solidFill>
                  <a:schemeClr val="tx1"/>
                </a:solidFill>
                <a:latin typeface="Arial" charset="0"/>
                <a:ea typeface="+mn-ea"/>
                <a:cs typeface="+mn-cs"/>
              </a:defRPr>
            </a:lvl3pPr>
            <a:lvl4pPr marL="1600200" indent="-228600" algn="l" defTabSz="914400" rtl="0" eaLnBrk="1" latinLnBrk="0" hangingPunct="1">
              <a:lnSpc>
                <a:spcPct val="100000"/>
              </a:lnSpc>
              <a:spcBef>
                <a:spcPts val="500"/>
              </a:spcBef>
              <a:buFont typeface="Arial"/>
              <a:buChar char="•"/>
              <a:defRPr sz="1800" kern="1200" baseline="0">
                <a:solidFill>
                  <a:schemeClr val="tx1"/>
                </a:solidFill>
                <a:latin typeface="Arial" charset="0"/>
                <a:ea typeface="+mn-ea"/>
                <a:cs typeface="+mn-cs"/>
              </a:defRPr>
            </a:lvl4pPr>
            <a:lvl5pPr marL="2057400" indent="-228600" algn="l" defTabSz="914400" rtl="0" eaLnBrk="1" latinLnBrk="0" hangingPunct="1">
              <a:lnSpc>
                <a:spcPct val="100000"/>
              </a:lnSpc>
              <a:spcBef>
                <a:spcPts val="500"/>
              </a:spcBef>
              <a:buFont typeface="Arial"/>
              <a:buChar char="•"/>
              <a:defRPr sz="1800" kern="1200" baseline="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endParaRPr lang="nl-BE" b="1"/>
          </a:p>
        </p:txBody>
      </p:sp>
      <p:sp>
        <p:nvSpPr>
          <p:cNvPr id="8" name="Tijdelijke aanduiding voor inhoud 7">
            <a:extLst>
              <a:ext uri="{FF2B5EF4-FFF2-40B4-BE49-F238E27FC236}">
                <a16:creationId xmlns:a16="http://schemas.microsoft.com/office/drawing/2014/main" id="{B554B9A3-64A8-1A0C-5B74-7C683A009918}"/>
              </a:ext>
            </a:extLst>
          </p:cNvPr>
          <p:cNvSpPr>
            <a:spLocks noGrp="1"/>
          </p:cNvSpPr>
          <p:nvPr>
            <p:ph sz="quarter" idx="13"/>
          </p:nvPr>
        </p:nvSpPr>
        <p:spPr>
          <a:xfrm>
            <a:off x="768351" y="1655997"/>
            <a:ext cx="10655300" cy="4554001"/>
          </a:xfrm>
        </p:spPr>
        <p:txBody>
          <a:bodyPr>
            <a:normAutofit fontScale="40000" lnSpcReduction="20000"/>
          </a:bodyPr>
          <a:lstStyle/>
          <a:p>
            <a:pPr marL="0" indent="0">
              <a:buNone/>
            </a:pPr>
            <a:r>
              <a:rPr lang="nl-BE" sz="4800" b="1">
                <a:ea typeface="Calibri" panose="020F0502020204030204" pitchFamily="34" charset="0"/>
                <a:cs typeface="Times New Roman" panose="02020603050405020304" pitchFamily="18" charset="0"/>
                <a:sym typeface="Wingdings" panose="05000000000000000000" pitchFamily="2" charset="2"/>
              </a:rPr>
              <a:t>Behandeling “definitief” worden van vorig verlies</a:t>
            </a:r>
          </a:p>
          <a:p>
            <a:pPr marL="0" indent="0">
              <a:buNone/>
            </a:pPr>
            <a:r>
              <a:rPr lang="nl-BE" sz="4000" i="1">
                <a:ea typeface="Calibri" panose="020F0502020204030204" pitchFamily="34" charset="0"/>
                <a:cs typeface="Times New Roman" panose="02020603050405020304" pitchFamily="18" charset="0"/>
                <a:sym typeface="Wingdings" panose="05000000000000000000" pitchFamily="2" charset="2"/>
              </a:rPr>
              <a:t>Wetgever W 25.12.2017 en W 27.06.2021</a:t>
            </a:r>
          </a:p>
          <a:p>
            <a:pPr marL="0" indent="0">
              <a:buNone/>
            </a:pPr>
            <a:endParaRPr lang="nl-BE" sz="2900" i="1">
              <a:ea typeface="Calibri" panose="020F0502020204030204" pitchFamily="34" charset="0"/>
              <a:cs typeface="Times New Roman" panose="02020603050405020304" pitchFamily="18" charset="0"/>
              <a:sym typeface="Wingdings" panose="05000000000000000000" pitchFamily="2" charset="2"/>
            </a:endParaRPr>
          </a:p>
          <a:p>
            <a:r>
              <a:rPr lang="nl-BE" sz="3500">
                <a:ea typeface="Calibri" panose="020F0502020204030204" pitchFamily="34" charset="0"/>
                <a:cs typeface="Times New Roman" panose="02020603050405020304" pitchFamily="18" charset="0"/>
                <a:sym typeface="Wingdings" panose="05000000000000000000" pitchFamily="2" charset="2"/>
              </a:rPr>
              <a:t>Principe: niet-definitieve verliezen “blijven buiten beschouwing” voor vaststelling grondslag (art. 185, § 3, lid 1 en 2 WIB 92)</a:t>
            </a:r>
          </a:p>
          <a:p>
            <a:pPr lvl="1"/>
            <a:r>
              <a:rPr lang="nl-BE" sz="2900" i="1" err="1">
                <a:ea typeface="Calibri" panose="020F0502020204030204" pitchFamily="34" charset="0"/>
                <a:cs typeface="Times New Roman" panose="02020603050405020304" pitchFamily="18" charset="0"/>
                <a:sym typeface="Wingdings" panose="05000000000000000000" pitchFamily="2" charset="2"/>
              </a:rPr>
              <a:t>Parl</a:t>
            </a:r>
            <a:r>
              <a:rPr lang="nl-BE" sz="2900" i="1">
                <a:ea typeface="Calibri" panose="020F0502020204030204" pitchFamily="34" charset="0"/>
                <a:cs typeface="Times New Roman" panose="02020603050405020304" pitchFamily="18" charset="0"/>
                <a:sym typeface="Wingdings" panose="05000000000000000000" pitchFamily="2" charset="2"/>
              </a:rPr>
              <a:t>. St. </a:t>
            </a:r>
            <a:r>
              <a:rPr lang="nl-BE" sz="2900">
                <a:ea typeface="Calibri" panose="020F0502020204030204" pitchFamily="34" charset="0"/>
                <a:cs typeface="Times New Roman" panose="02020603050405020304" pitchFamily="18" charset="0"/>
                <a:sym typeface="Wingdings" panose="05000000000000000000" pitchFamily="2" charset="2"/>
              </a:rPr>
              <a:t>Kamer 54-2864, 44: “</a:t>
            </a:r>
            <a:r>
              <a:rPr lang="nl-NL" sz="2900" i="1">
                <a:ea typeface="Calibri" panose="020F0502020204030204" pitchFamily="34" charset="0"/>
                <a:cs typeface="Times New Roman" panose="02020603050405020304" pitchFamily="18" charset="0"/>
                <a:sym typeface="Wingdings" panose="05000000000000000000" pitchFamily="2" charset="2"/>
              </a:rPr>
              <a:t>Artikel 185, § 3, WIB 92 wordt aangepast in die zin dat beroepsverliezen geleden in […] in principe </a:t>
            </a:r>
            <a:r>
              <a:rPr lang="nl-NL" sz="2900" b="1" i="1">
                <a:ea typeface="Calibri" panose="020F0502020204030204" pitchFamily="34" charset="0"/>
                <a:cs typeface="Times New Roman" panose="02020603050405020304" pitchFamily="18" charset="0"/>
                <a:sym typeface="Wingdings" panose="05000000000000000000" pitchFamily="2" charset="2"/>
              </a:rPr>
              <a:t>niet langer in de belastbare grondslag worden opgenomen</a:t>
            </a:r>
            <a:r>
              <a:rPr lang="nl-NL" sz="2900">
                <a:ea typeface="Calibri" panose="020F0502020204030204" pitchFamily="34" charset="0"/>
                <a:cs typeface="Times New Roman" panose="02020603050405020304" pitchFamily="18" charset="0"/>
                <a:sym typeface="Wingdings" panose="05000000000000000000" pitchFamily="2" charset="2"/>
              </a:rPr>
              <a:t>”</a:t>
            </a:r>
            <a:endParaRPr lang="nl-BE" sz="2900" b="1">
              <a:ea typeface="Calibri" panose="020F0502020204030204" pitchFamily="34" charset="0"/>
              <a:cs typeface="Times New Roman" panose="02020603050405020304" pitchFamily="18" charset="0"/>
              <a:sym typeface="Wingdings" panose="05000000000000000000" pitchFamily="2" charset="2"/>
            </a:endParaRPr>
          </a:p>
          <a:p>
            <a:pPr lvl="1"/>
            <a:r>
              <a:rPr lang="nl-BE" sz="2900">
                <a:ea typeface="Calibri" panose="020F0502020204030204" pitchFamily="34" charset="0"/>
                <a:cs typeface="Times New Roman" panose="02020603050405020304" pitchFamily="18" charset="0"/>
                <a:sym typeface="Wingdings" panose="05000000000000000000" pitchFamily="2" charset="2"/>
              </a:rPr>
              <a:t>Initieel ook herhaald in art. 206, § 1, lid 2 WIB 92 (zoals vervangen bij W 25.12.2017)</a:t>
            </a:r>
          </a:p>
          <a:p>
            <a:pPr marL="457200" lvl="1" indent="0">
              <a:buNone/>
            </a:pPr>
            <a:endParaRPr lang="nl-BE" sz="2900">
              <a:ea typeface="Calibri" panose="020F0502020204030204" pitchFamily="34" charset="0"/>
              <a:cs typeface="Times New Roman" panose="02020603050405020304" pitchFamily="18" charset="0"/>
              <a:sym typeface="Wingdings" panose="05000000000000000000" pitchFamily="2" charset="2"/>
            </a:endParaRPr>
          </a:p>
          <a:p>
            <a:r>
              <a:rPr lang="nl-BE" sz="3500">
                <a:ea typeface="Calibri" panose="020F0502020204030204" pitchFamily="34" charset="0"/>
                <a:cs typeface="Times New Roman" panose="02020603050405020304" pitchFamily="18" charset="0"/>
                <a:sym typeface="Wingdings" panose="05000000000000000000" pitchFamily="2" charset="2"/>
              </a:rPr>
              <a:t>Lijkt nog steeds positie van wetgever onder huidig art. 206, § 1 WIB 92 (zoals vervangen bij W 27.06.2021) </a:t>
            </a:r>
          </a:p>
          <a:p>
            <a:pPr lvl="1"/>
            <a:r>
              <a:rPr lang="nl-BE" sz="2900" i="1" err="1">
                <a:ea typeface="Calibri" panose="020F0502020204030204" pitchFamily="34" charset="0"/>
                <a:cs typeface="Times New Roman" panose="02020603050405020304" pitchFamily="18" charset="0"/>
                <a:sym typeface="Wingdings" panose="05000000000000000000" pitchFamily="2" charset="2"/>
              </a:rPr>
              <a:t>Parl</a:t>
            </a:r>
            <a:r>
              <a:rPr lang="nl-BE" sz="2900" i="1">
                <a:ea typeface="Calibri" panose="020F0502020204030204" pitchFamily="34" charset="0"/>
                <a:cs typeface="Times New Roman" panose="02020603050405020304" pitchFamily="18" charset="0"/>
                <a:sym typeface="Wingdings" panose="05000000000000000000" pitchFamily="2" charset="2"/>
              </a:rPr>
              <a:t>. St. </a:t>
            </a:r>
            <a:r>
              <a:rPr lang="nl-BE" sz="2900">
                <a:ea typeface="Calibri" panose="020F0502020204030204" pitchFamily="34" charset="0"/>
                <a:cs typeface="Times New Roman" panose="02020603050405020304" pitchFamily="18" charset="0"/>
                <a:sym typeface="Wingdings" panose="05000000000000000000" pitchFamily="2" charset="2"/>
              </a:rPr>
              <a:t>Kamer 55-1993/001, 27-28:</a:t>
            </a:r>
          </a:p>
          <a:p>
            <a:pPr marL="914400" lvl="2" indent="0" algn="just">
              <a:buNone/>
            </a:pPr>
            <a:r>
              <a:rPr lang="nl-NL" sz="2500" i="1">
                <a:ea typeface="Calibri" panose="020F0502020204030204" pitchFamily="34" charset="0"/>
                <a:cs typeface="Times New Roman" panose="02020603050405020304" pitchFamily="18" charset="0"/>
                <a:sym typeface="Wingdings" panose="05000000000000000000" pitchFamily="2" charset="2"/>
              </a:rPr>
              <a:t>In artikel 206 wordt vervolgens geopteerd om de definitie van beroepsverlies op te nemen, die voordien in artikel 78 van het KB/WI 92 was opgenomen […]</a:t>
            </a:r>
          </a:p>
          <a:p>
            <a:pPr marL="914400" lvl="2" indent="0" algn="just">
              <a:buNone/>
            </a:pPr>
            <a:endParaRPr lang="nl-NL" sz="300" i="1">
              <a:ea typeface="Calibri" panose="020F0502020204030204" pitchFamily="34" charset="0"/>
              <a:cs typeface="Times New Roman" panose="02020603050405020304" pitchFamily="18" charset="0"/>
              <a:sym typeface="Wingdings" panose="05000000000000000000" pitchFamily="2" charset="2"/>
            </a:endParaRPr>
          </a:p>
          <a:p>
            <a:pPr marL="914400" lvl="2" indent="0" algn="just">
              <a:buNone/>
            </a:pPr>
            <a:r>
              <a:rPr lang="nl-NL" sz="2500" i="1">
                <a:ea typeface="Calibri" panose="020F0502020204030204" pitchFamily="34" charset="0"/>
                <a:cs typeface="Times New Roman" panose="02020603050405020304" pitchFamily="18" charset="0"/>
                <a:sym typeface="Wingdings" panose="05000000000000000000" pitchFamily="2" charset="2"/>
              </a:rPr>
              <a:t>Deze definitie omschrijft vorige beroepsverliezen als de verliezen die werden vastgesteld overeenkomstig de wetgeving die van toepassing was voor de betreffende belastbare tijdperken. </a:t>
            </a:r>
            <a:r>
              <a:rPr lang="nl-NL" sz="2500" b="1" i="1">
                <a:ea typeface="Calibri" panose="020F0502020204030204" pitchFamily="34" charset="0"/>
                <a:cs typeface="Times New Roman" panose="02020603050405020304" pitchFamily="18" charset="0"/>
                <a:sym typeface="Wingdings" panose="05000000000000000000" pitchFamily="2" charset="2"/>
              </a:rPr>
              <a:t>Uit deze definitie volgt dus dat beroepsverliezen die werden geleden in een belastbaar tijdperk dat is aangevangen vanaf 1 januari 2020 </a:t>
            </a:r>
            <a:r>
              <a:rPr lang="nl-NL" sz="2500" i="1">
                <a:ea typeface="Calibri" panose="020F0502020204030204" pitchFamily="34" charset="0"/>
                <a:cs typeface="Times New Roman" panose="02020603050405020304" pitchFamily="18" charset="0"/>
                <a:sym typeface="Wingdings" panose="05000000000000000000" pitchFamily="2" charset="2"/>
              </a:rPr>
              <a:t>en door middel van buitenlandse activa waarvan de winst in toepassing van een overeenkomst tot voorkoming van dubbele belasting wordt vrijgesteld, </a:t>
            </a:r>
            <a:r>
              <a:rPr lang="nl-NL" sz="2500" b="1" i="1">
                <a:ea typeface="Calibri" panose="020F0502020204030204" pitchFamily="34" charset="0"/>
                <a:cs typeface="Times New Roman" panose="02020603050405020304" pitchFamily="18" charset="0"/>
                <a:sym typeface="Wingdings" panose="05000000000000000000" pitchFamily="2" charset="2"/>
              </a:rPr>
              <a:t>van de toepassing van artikel 206, § 1, WIB 92, worden uitgesloten</a:t>
            </a:r>
            <a:r>
              <a:rPr lang="nl-NL" sz="2500" i="1">
                <a:ea typeface="Calibri" panose="020F0502020204030204" pitchFamily="34" charset="0"/>
                <a:cs typeface="Times New Roman" panose="02020603050405020304" pitchFamily="18" charset="0"/>
                <a:sym typeface="Wingdings" panose="05000000000000000000" pitchFamily="2" charset="2"/>
              </a:rPr>
              <a:t>. </a:t>
            </a:r>
            <a:r>
              <a:rPr lang="nl-NL" sz="2500" b="1" i="1">
                <a:ea typeface="Calibri" panose="020F0502020204030204" pitchFamily="34" charset="0"/>
                <a:cs typeface="Times New Roman" panose="02020603050405020304" pitchFamily="18" charset="0"/>
                <a:sym typeface="Wingdings" panose="05000000000000000000" pitchFamily="2" charset="2"/>
              </a:rPr>
              <a:t>De</a:t>
            </a:r>
            <a:r>
              <a:rPr lang="nl-NL" sz="2500" i="1">
                <a:ea typeface="Calibri" panose="020F0502020204030204" pitchFamily="34" charset="0"/>
                <a:cs typeface="Times New Roman" panose="02020603050405020304" pitchFamily="18" charset="0"/>
                <a:sym typeface="Wingdings" panose="05000000000000000000" pitchFamily="2" charset="2"/>
              </a:rPr>
              <a:t> </a:t>
            </a:r>
            <a:r>
              <a:rPr lang="nl-NL" sz="2500" b="1" i="1">
                <a:ea typeface="Calibri" panose="020F0502020204030204" pitchFamily="34" charset="0"/>
                <a:cs typeface="Times New Roman" panose="02020603050405020304" pitchFamily="18" charset="0"/>
                <a:sym typeface="Wingdings" panose="05000000000000000000" pitchFamily="2" charset="2"/>
              </a:rPr>
              <a:t>toepassing van artikel 185, § 3, eerste lid, WIB 92, garandeert immers dat deze verliezen vanaf de belastbare tijdperken die hebben aangevangen vanaf 1 januari 2020 buiten beschouwing worden gelaten om de belastbare grondslag vast te stellen</a:t>
            </a:r>
            <a:r>
              <a:rPr lang="nl-NL" sz="2500" i="1">
                <a:ea typeface="Calibri" panose="020F0502020204030204" pitchFamily="34" charset="0"/>
                <a:cs typeface="Times New Roman" panose="02020603050405020304" pitchFamily="18" charset="0"/>
                <a:sym typeface="Wingdings" panose="05000000000000000000" pitchFamily="2" charset="2"/>
              </a:rPr>
              <a:t>.</a:t>
            </a:r>
          </a:p>
          <a:p>
            <a:pPr marL="914400" lvl="2" indent="0" algn="just">
              <a:buNone/>
            </a:pPr>
            <a:endParaRPr lang="nl-NL" sz="500">
              <a:ea typeface="Calibri" panose="020F0502020204030204" pitchFamily="34" charset="0"/>
              <a:cs typeface="Times New Roman" panose="02020603050405020304" pitchFamily="18" charset="0"/>
              <a:sym typeface="Wingdings" panose="05000000000000000000" pitchFamily="2" charset="2"/>
            </a:endParaRPr>
          </a:p>
          <a:p>
            <a:pPr marL="914400" lvl="2" indent="0" algn="just">
              <a:buNone/>
            </a:pPr>
            <a:r>
              <a:rPr lang="nl-NL" sz="2500" i="1">
                <a:cs typeface="Times New Roman" panose="02020603050405020304" pitchFamily="18" charset="0"/>
                <a:sym typeface="Wingdings" panose="05000000000000000000" pitchFamily="2" charset="2"/>
              </a:rPr>
              <a:t>Hierdoor kan het huidige tweede lid van artikel 206, § 1,WIB 92, zonder problemen worden vervangen en biedt deze bepaling dit dus geen toegevoegde waarde meer.</a:t>
            </a:r>
            <a:endParaRPr lang="nl-BE" sz="2500">
              <a:ea typeface="Calibri" panose="020F0502020204030204" pitchFamily="34" charset="0"/>
              <a:cs typeface="Times New Roman" panose="02020603050405020304" pitchFamily="18" charset="0"/>
              <a:sym typeface="Wingdings" panose="05000000000000000000" pitchFamily="2" charset="2"/>
            </a:endParaRPr>
          </a:p>
          <a:p>
            <a:r>
              <a:rPr lang="nl-BE" sz="3500" err="1">
                <a:ea typeface="Calibri" panose="020F0502020204030204" pitchFamily="34" charset="0"/>
                <a:cs typeface="Times New Roman" panose="02020603050405020304" pitchFamily="18" charset="0"/>
                <a:sym typeface="Wingdings" panose="05000000000000000000" pitchFamily="2" charset="2"/>
              </a:rPr>
              <a:t>Cfr</a:t>
            </a:r>
            <a:r>
              <a:rPr lang="nl-BE" sz="3500">
                <a:ea typeface="Calibri" panose="020F0502020204030204" pitchFamily="34" charset="0"/>
                <a:cs typeface="Times New Roman" panose="02020603050405020304" pitchFamily="18" charset="0"/>
                <a:sym typeface="Wingdings" panose="05000000000000000000" pitchFamily="2" charset="2"/>
              </a:rPr>
              <a:t>.: heropname niet-definitieve verliezen in de winst via </a:t>
            </a:r>
            <a:r>
              <a:rPr lang="nl-BE" sz="3500" b="1">
                <a:ea typeface="Calibri" panose="020F0502020204030204" pitchFamily="34" charset="0"/>
                <a:cs typeface="Times New Roman" panose="02020603050405020304" pitchFamily="18" charset="0"/>
                <a:sym typeface="Wingdings" panose="05000000000000000000" pitchFamily="2" charset="2"/>
              </a:rPr>
              <a:t>code 1419 </a:t>
            </a:r>
            <a:r>
              <a:rPr lang="nl-BE" sz="3500">
                <a:ea typeface="Calibri" panose="020F0502020204030204" pitchFamily="34" charset="0"/>
                <a:cs typeface="Times New Roman" panose="02020603050405020304" pitchFamily="18" charset="0"/>
                <a:sym typeface="Wingdings" panose="05000000000000000000" pitchFamily="2" charset="2"/>
              </a:rPr>
              <a:t>in jaar waarin zij worden geleden</a:t>
            </a:r>
          </a:p>
        </p:txBody>
      </p:sp>
    </p:spTree>
    <p:extLst>
      <p:ext uri="{BB962C8B-B14F-4D97-AF65-F5344CB8AC3E}">
        <p14:creationId xmlns:p14="http://schemas.microsoft.com/office/powerpoint/2010/main" val="31883400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17471BE3-E48F-426E-BD0A-2968DC1AEBE3}"/>
              </a:ext>
            </a:extLst>
          </p:cNvPr>
          <p:cNvSpPr>
            <a:spLocks noGrp="1"/>
          </p:cNvSpPr>
          <p:nvPr>
            <p:ph type="dt" sz="half" idx="10"/>
          </p:nvPr>
        </p:nvSpPr>
        <p:spPr/>
        <p:txBody>
          <a:bodyPr/>
          <a:lstStyle/>
          <a:p>
            <a:fld id="{FDE6A117-D91B-4B23-AB2C-CFB746FAC19E}" type="datetime1">
              <a:rPr lang="nl-BE" smtClean="0"/>
              <a:t>4/07/2024</a:t>
            </a:fld>
            <a:endParaRPr lang="nl-NL"/>
          </a:p>
        </p:txBody>
      </p:sp>
      <p:sp>
        <p:nvSpPr>
          <p:cNvPr id="3" name="Tijdelijke aanduiding voor voettekst 2">
            <a:extLst>
              <a:ext uri="{FF2B5EF4-FFF2-40B4-BE49-F238E27FC236}">
                <a16:creationId xmlns:a16="http://schemas.microsoft.com/office/drawing/2014/main" id="{62B7AEAD-F04B-4338-8B2D-56B7A3E545D6}"/>
              </a:ext>
            </a:extLst>
          </p:cNvPr>
          <p:cNvSpPr>
            <a:spLocks noGrp="1"/>
          </p:cNvSpPr>
          <p:nvPr>
            <p:ph type="ftr" sz="quarter" idx="11"/>
          </p:nvPr>
        </p:nvSpPr>
        <p:spPr/>
        <p:txBody>
          <a:bodyPr/>
          <a:lstStyle/>
          <a:p>
            <a:r>
              <a:rPr lang="nl-NL"/>
              <a:t>Instituut voor Fiscaal Recht</a:t>
            </a:r>
          </a:p>
        </p:txBody>
      </p:sp>
      <p:sp>
        <p:nvSpPr>
          <p:cNvPr id="4" name="Tijdelijke aanduiding voor dianummer 3">
            <a:extLst>
              <a:ext uri="{FF2B5EF4-FFF2-40B4-BE49-F238E27FC236}">
                <a16:creationId xmlns:a16="http://schemas.microsoft.com/office/drawing/2014/main" id="{67E0986D-C82F-4970-834F-1934EAF00E3C}"/>
              </a:ext>
            </a:extLst>
          </p:cNvPr>
          <p:cNvSpPr>
            <a:spLocks noGrp="1"/>
          </p:cNvSpPr>
          <p:nvPr>
            <p:ph type="sldNum" sz="quarter" idx="12"/>
          </p:nvPr>
        </p:nvSpPr>
        <p:spPr/>
        <p:txBody>
          <a:bodyPr/>
          <a:lstStyle/>
          <a:p>
            <a:fld id="{0A297500-7527-634B-90F4-69D0994C32B4}" type="slidenum">
              <a:rPr lang="nl-NL" smtClean="0"/>
              <a:pPr/>
              <a:t>32</a:t>
            </a:fld>
            <a:endParaRPr lang="nl-NL"/>
          </a:p>
        </p:txBody>
      </p:sp>
      <p:sp>
        <p:nvSpPr>
          <p:cNvPr id="6" name="Titel 5">
            <a:extLst>
              <a:ext uri="{FF2B5EF4-FFF2-40B4-BE49-F238E27FC236}">
                <a16:creationId xmlns:a16="http://schemas.microsoft.com/office/drawing/2014/main" id="{65A9C2A8-7D32-4BEB-B349-3BFE3EDB4DE4}"/>
              </a:ext>
            </a:extLst>
          </p:cNvPr>
          <p:cNvSpPr>
            <a:spLocks noGrp="1"/>
          </p:cNvSpPr>
          <p:nvPr>
            <p:ph type="title"/>
          </p:nvPr>
        </p:nvSpPr>
        <p:spPr/>
        <p:txBody>
          <a:bodyPr>
            <a:normAutofit/>
          </a:bodyPr>
          <a:lstStyle/>
          <a:p>
            <a:r>
              <a:rPr lang="nl-BE"/>
              <a:t>Verliesverrekening vaste inrichtingen (en OG)</a:t>
            </a:r>
          </a:p>
        </p:txBody>
      </p:sp>
      <p:sp>
        <p:nvSpPr>
          <p:cNvPr id="5" name="Tijdelijke aanduiding voor inhoud 6">
            <a:extLst>
              <a:ext uri="{FF2B5EF4-FFF2-40B4-BE49-F238E27FC236}">
                <a16:creationId xmlns:a16="http://schemas.microsoft.com/office/drawing/2014/main" id="{F55E9B47-B573-E32F-A20B-40740F561D2F}"/>
              </a:ext>
            </a:extLst>
          </p:cNvPr>
          <p:cNvSpPr txBox="1">
            <a:spLocks/>
          </p:cNvSpPr>
          <p:nvPr/>
        </p:nvSpPr>
        <p:spPr>
          <a:xfrm>
            <a:off x="768351" y="1655998"/>
            <a:ext cx="10655300" cy="4554001"/>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a:buChar char="•"/>
              <a:defRPr sz="2400" kern="1200" baseline="0">
                <a:solidFill>
                  <a:schemeClr val="tx1"/>
                </a:solidFill>
                <a:latin typeface="Arial" charset="0"/>
                <a:ea typeface="+mn-ea"/>
                <a:cs typeface="+mn-cs"/>
              </a:defRPr>
            </a:lvl1pPr>
            <a:lvl2pPr marL="685800" indent="-228600" algn="l" defTabSz="914400" rtl="0" eaLnBrk="1" latinLnBrk="0" hangingPunct="1">
              <a:lnSpc>
                <a:spcPct val="100000"/>
              </a:lnSpc>
              <a:spcBef>
                <a:spcPts val="500"/>
              </a:spcBef>
              <a:buFont typeface="Arial"/>
              <a:buChar char="•"/>
              <a:defRPr sz="2400" kern="1200" baseline="0">
                <a:solidFill>
                  <a:schemeClr val="tx1"/>
                </a:solidFill>
                <a:latin typeface="Arial" charset="0"/>
                <a:ea typeface="+mn-ea"/>
                <a:cs typeface="+mn-cs"/>
              </a:defRPr>
            </a:lvl2pPr>
            <a:lvl3pPr marL="1143000" indent="-228600" algn="l" defTabSz="914400" rtl="0" eaLnBrk="1" latinLnBrk="0" hangingPunct="1">
              <a:lnSpc>
                <a:spcPct val="100000"/>
              </a:lnSpc>
              <a:spcBef>
                <a:spcPts val="500"/>
              </a:spcBef>
              <a:buFont typeface="Arial"/>
              <a:buChar char="•"/>
              <a:defRPr sz="2000" kern="1200" baseline="0">
                <a:solidFill>
                  <a:schemeClr val="tx1"/>
                </a:solidFill>
                <a:latin typeface="Arial" charset="0"/>
                <a:ea typeface="+mn-ea"/>
                <a:cs typeface="+mn-cs"/>
              </a:defRPr>
            </a:lvl3pPr>
            <a:lvl4pPr marL="1600200" indent="-228600" algn="l" defTabSz="914400" rtl="0" eaLnBrk="1" latinLnBrk="0" hangingPunct="1">
              <a:lnSpc>
                <a:spcPct val="100000"/>
              </a:lnSpc>
              <a:spcBef>
                <a:spcPts val="500"/>
              </a:spcBef>
              <a:buFont typeface="Arial"/>
              <a:buChar char="•"/>
              <a:defRPr sz="1800" kern="1200" baseline="0">
                <a:solidFill>
                  <a:schemeClr val="tx1"/>
                </a:solidFill>
                <a:latin typeface="Arial" charset="0"/>
                <a:ea typeface="+mn-ea"/>
                <a:cs typeface="+mn-cs"/>
              </a:defRPr>
            </a:lvl4pPr>
            <a:lvl5pPr marL="2057400" indent="-228600" algn="l" defTabSz="914400" rtl="0" eaLnBrk="1" latinLnBrk="0" hangingPunct="1">
              <a:lnSpc>
                <a:spcPct val="100000"/>
              </a:lnSpc>
              <a:spcBef>
                <a:spcPts val="500"/>
              </a:spcBef>
              <a:buFont typeface="Arial"/>
              <a:buChar char="•"/>
              <a:defRPr sz="1800" kern="1200" baseline="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endParaRPr lang="nl-BE" b="1"/>
          </a:p>
        </p:txBody>
      </p:sp>
      <p:sp>
        <p:nvSpPr>
          <p:cNvPr id="8" name="Tijdelijke aanduiding voor inhoud 7">
            <a:extLst>
              <a:ext uri="{FF2B5EF4-FFF2-40B4-BE49-F238E27FC236}">
                <a16:creationId xmlns:a16="http://schemas.microsoft.com/office/drawing/2014/main" id="{B554B9A3-64A8-1A0C-5B74-7C683A009918}"/>
              </a:ext>
            </a:extLst>
          </p:cNvPr>
          <p:cNvSpPr>
            <a:spLocks noGrp="1"/>
          </p:cNvSpPr>
          <p:nvPr>
            <p:ph sz="quarter" idx="13"/>
          </p:nvPr>
        </p:nvSpPr>
        <p:spPr>
          <a:xfrm>
            <a:off x="768351" y="1655998"/>
            <a:ext cx="10655300" cy="4859102"/>
          </a:xfrm>
        </p:spPr>
        <p:txBody>
          <a:bodyPr>
            <a:normAutofit/>
          </a:bodyPr>
          <a:lstStyle/>
          <a:p>
            <a:pPr marL="0" indent="0">
              <a:buNone/>
            </a:pPr>
            <a:r>
              <a:rPr lang="nl-BE" sz="1900" b="1">
                <a:ea typeface="Calibri" panose="020F0502020204030204" pitchFamily="34" charset="0"/>
                <a:cs typeface="Times New Roman" panose="02020603050405020304" pitchFamily="18" charset="0"/>
                <a:sym typeface="Wingdings" panose="05000000000000000000" pitchFamily="2" charset="2"/>
              </a:rPr>
              <a:t>Behandeling “definitief” worden van vorig verlies</a:t>
            </a:r>
          </a:p>
          <a:p>
            <a:pPr marL="0" indent="0">
              <a:buNone/>
            </a:pPr>
            <a:r>
              <a:rPr lang="nl-BE" sz="1600" i="1">
                <a:ea typeface="Calibri" panose="020F0502020204030204" pitchFamily="34" charset="0"/>
                <a:cs typeface="Times New Roman" panose="02020603050405020304" pitchFamily="18" charset="0"/>
                <a:sym typeface="Wingdings" panose="05000000000000000000" pitchFamily="2" charset="2"/>
              </a:rPr>
              <a:t>Wetgever W 25.12.2017 en W 27.06.2021</a:t>
            </a:r>
          </a:p>
          <a:p>
            <a:pPr marL="0" indent="0">
              <a:buNone/>
            </a:pPr>
            <a:endParaRPr lang="nl-BE" sz="900" i="1">
              <a:ea typeface="Calibri" panose="020F0502020204030204" pitchFamily="34" charset="0"/>
              <a:cs typeface="Times New Roman" panose="02020603050405020304" pitchFamily="18" charset="0"/>
              <a:sym typeface="Wingdings" panose="05000000000000000000" pitchFamily="2" charset="2"/>
            </a:endParaRPr>
          </a:p>
          <a:p>
            <a:r>
              <a:rPr lang="nl-BE" sz="1400">
                <a:ea typeface="Calibri" panose="020F0502020204030204" pitchFamily="34" charset="0"/>
                <a:cs typeface="Times New Roman" panose="02020603050405020304" pitchFamily="18" charset="0"/>
                <a:sym typeface="Wingdings" panose="05000000000000000000" pitchFamily="2" charset="2"/>
              </a:rPr>
              <a:t>Definitie ‘definitieve verliezen’ (zie supra) is ook niet geschreven voor vorige verliezen</a:t>
            </a:r>
          </a:p>
          <a:p>
            <a:pPr lvl="1"/>
            <a:r>
              <a:rPr lang="nl-BE" sz="1400">
                <a:ea typeface="Calibri" panose="020F0502020204030204" pitchFamily="34" charset="0"/>
                <a:cs typeface="Times New Roman" panose="02020603050405020304" pitchFamily="18" charset="0"/>
                <a:sym typeface="Wingdings" panose="05000000000000000000" pitchFamily="2" charset="2"/>
              </a:rPr>
              <a:t>Opgenomen in art. 185 WIB 92 (bepaling resultaat van het tijdperk)</a:t>
            </a:r>
          </a:p>
          <a:p>
            <a:pPr lvl="1"/>
            <a:r>
              <a:rPr lang="nl-BE" sz="1400">
                <a:ea typeface="Calibri" panose="020F0502020204030204" pitchFamily="34" charset="0"/>
                <a:cs typeface="Times New Roman" panose="02020603050405020304" pitchFamily="18" charset="0"/>
                <a:sym typeface="Wingdings" panose="05000000000000000000" pitchFamily="2" charset="2"/>
              </a:rPr>
              <a:t>kijkt enkel naar theoretische mogelijkheid tot uitputting in de bronstaat (bij andere persoon) </a:t>
            </a:r>
            <a:r>
              <a:rPr lang="nl-BE" sz="1400" u="sng">
                <a:ea typeface="Calibri" panose="020F0502020204030204" pitchFamily="34" charset="0"/>
                <a:cs typeface="Times New Roman" panose="02020603050405020304" pitchFamily="18" charset="0"/>
                <a:sym typeface="Wingdings" panose="05000000000000000000" pitchFamily="2" charset="2"/>
              </a:rPr>
              <a:t>op het moment van stopzetting</a:t>
            </a:r>
          </a:p>
          <a:p>
            <a:pPr marL="457200" lvl="1" indent="0">
              <a:buNone/>
            </a:pPr>
            <a:endParaRPr lang="nl-BE" sz="1400" i="1">
              <a:ea typeface="Calibri" panose="020F0502020204030204" pitchFamily="34" charset="0"/>
              <a:cs typeface="Times New Roman" panose="02020603050405020304" pitchFamily="18" charset="0"/>
              <a:sym typeface="Wingdings" panose="05000000000000000000" pitchFamily="2" charset="2"/>
            </a:endParaRPr>
          </a:p>
          <a:p>
            <a:pPr marL="457200" lvl="1" indent="0">
              <a:buNone/>
            </a:pPr>
            <a:r>
              <a:rPr lang="nl-BE" sz="1400" b="1">
                <a:ea typeface="Calibri" panose="020F0502020204030204" pitchFamily="34" charset="0"/>
                <a:cs typeface="Times New Roman" panose="02020603050405020304" pitchFamily="18" charset="0"/>
                <a:sym typeface="Wingdings" panose="05000000000000000000" pitchFamily="2" charset="2"/>
              </a:rPr>
              <a:t>Voorbeeld</a:t>
            </a:r>
            <a:r>
              <a:rPr lang="nl-BE" sz="1400">
                <a:ea typeface="Calibri" panose="020F0502020204030204" pitchFamily="34" charset="0"/>
                <a:cs typeface="Times New Roman" panose="02020603050405020304" pitchFamily="18" charset="0"/>
                <a:sym typeface="Wingdings" panose="05000000000000000000" pitchFamily="2" charset="2"/>
              </a:rPr>
              <a:t>: VI in land met groepsbijdrage regime - voorwaarde dat VI volledig belastbaar tijdperk deel uitmaakt van groep</a:t>
            </a:r>
          </a:p>
          <a:p>
            <a:pPr lvl="1"/>
            <a:endParaRPr lang="nl-BE" sz="1400">
              <a:ea typeface="Calibri" panose="020F0502020204030204" pitchFamily="34" charset="0"/>
              <a:cs typeface="Times New Roman" panose="02020603050405020304" pitchFamily="18" charset="0"/>
              <a:sym typeface="Wingdings" panose="05000000000000000000" pitchFamily="2" charset="2"/>
            </a:endParaRPr>
          </a:p>
          <a:p>
            <a:pPr lvl="1"/>
            <a:endParaRPr lang="nl-BE" sz="1400">
              <a:ea typeface="Calibri" panose="020F0502020204030204" pitchFamily="34" charset="0"/>
              <a:cs typeface="Times New Roman" panose="02020603050405020304" pitchFamily="18" charset="0"/>
              <a:sym typeface="Wingdings" panose="05000000000000000000" pitchFamily="2" charset="2"/>
            </a:endParaRPr>
          </a:p>
          <a:p>
            <a:pPr lvl="1"/>
            <a:endParaRPr lang="nl-BE" sz="1400">
              <a:ea typeface="Calibri" panose="020F0502020204030204" pitchFamily="34" charset="0"/>
              <a:cs typeface="Times New Roman" panose="02020603050405020304" pitchFamily="18" charset="0"/>
              <a:sym typeface="Wingdings" panose="05000000000000000000" pitchFamily="2" charset="2"/>
            </a:endParaRPr>
          </a:p>
          <a:p>
            <a:pPr lvl="1">
              <a:buFont typeface="Wingdings" panose="05000000000000000000" pitchFamily="2" charset="2"/>
              <a:buChar char="è"/>
            </a:pPr>
            <a:r>
              <a:rPr lang="nl-BE" sz="1400">
                <a:ea typeface="Calibri" panose="020F0502020204030204" pitchFamily="34" charset="0"/>
                <a:cs typeface="Times New Roman" panose="02020603050405020304" pitchFamily="18" charset="0"/>
                <a:sym typeface="Wingdings" panose="05000000000000000000" pitchFamily="2" charset="2"/>
              </a:rPr>
              <a:t>kan verlies </a:t>
            </a:r>
            <a:r>
              <a:rPr lang="nl-BE" sz="1400" i="1">
                <a:ea typeface="Calibri" panose="020F0502020204030204" pitchFamily="34" charset="0"/>
                <a:cs typeface="Times New Roman" panose="02020603050405020304" pitchFamily="18" charset="0"/>
                <a:sym typeface="Wingdings" panose="05000000000000000000" pitchFamily="2" charset="2"/>
              </a:rPr>
              <a:t>op moment van stopzetting </a:t>
            </a:r>
            <a:r>
              <a:rPr lang="nl-BE" sz="1400">
                <a:ea typeface="Calibri" panose="020F0502020204030204" pitchFamily="34" charset="0"/>
                <a:cs typeface="Times New Roman" panose="02020603050405020304" pitchFamily="18" charset="0"/>
                <a:sym typeface="Wingdings" panose="05000000000000000000" pitchFamily="2" charset="2"/>
              </a:rPr>
              <a:t>(jaar X+1) nog “in aanmerking komen” bij andere persoon?</a:t>
            </a:r>
          </a:p>
          <a:p>
            <a:pPr lvl="2">
              <a:buFont typeface="Wingdings" panose="05000000000000000000" pitchFamily="2" charset="2"/>
              <a:buChar char="è"/>
            </a:pPr>
            <a:r>
              <a:rPr lang="nl-BE" sz="1000">
                <a:ea typeface="Calibri" panose="020F0502020204030204" pitchFamily="34" charset="0"/>
                <a:cs typeface="Times New Roman" panose="02020603050405020304" pitchFamily="18" charset="0"/>
                <a:sym typeface="Wingdings" panose="05000000000000000000" pitchFamily="2" charset="2"/>
              </a:rPr>
              <a:t>Verlies jaar X: neen (groepsbijdrage moest in jaar X worden gedaan)</a:t>
            </a:r>
          </a:p>
          <a:p>
            <a:pPr lvl="2">
              <a:buFont typeface="Wingdings" panose="05000000000000000000" pitchFamily="2" charset="2"/>
              <a:buChar char="è"/>
            </a:pPr>
            <a:r>
              <a:rPr lang="nl-BE" sz="1000">
                <a:ea typeface="Calibri" panose="020F0502020204030204" pitchFamily="34" charset="0"/>
                <a:cs typeface="Times New Roman" panose="02020603050405020304" pitchFamily="18" charset="0"/>
                <a:sym typeface="Wingdings" panose="05000000000000000000" pitchFamily="2" charset="2"/>
              </a:rPr>
              <a:t>Verlies jaar X+1: neen (VI maakt geen volledig tijdperk deel uit van de groep)</a:t>
            </a:r>
          </a:p>
          <a:p>
            <a:pPr lvl="1">
              <a:buFont typeface="Wingdings" panose="05000000000000000000" pitchFamily="2" charset="2"/>
              <a:buChar char="è"/>
            </a:pPr>
            <a:r>
              <a:rPr lang="nl-BE" sz="1400">
                <a:ea typeface="Calibri" panose="020F0502020204030204" pitchFamily="34" charset="0"/>
                <a:cs typeface="Times New Roman" panose="02020603050405020304" pitchFamily="18" charset="0"/>
                <a:sym typeface="Wingdings" panose="05000000000000000000" pitchFamily="2" charset="2"/>
              </a:rPr>
              <a:t>Risico op vrij keuze verrekening verliezen jaar X? </a:t>
            </a:r>
            <a:br>
              <a:rPr lang="nl-BE" sz="1400">
                <a:ea typeface="Calibri" panose="020F0502020204030204" pitchFamily="34" charset="0"/>
                <a:cs typeface="Times New Roman" panose="02020603050405020304" pitchFamily="18" charset="0"/>
                <a:sym typeface="Wingdings" panose="05000000000000000000" pitchFamily="2" charset="2"/>
              </a:rPr>
            </a:br>
            <a:r>
              <a:rPr lang="nl-BE" sz="1400">
                <a:ea typeface="Calibri" panose="020F0502020204030204" pitchFamily="34" charset="0"/>
                <a:cs typeface="Times New Roman" panose="02020603050405020304" pitchFamily="18" charset="0"/>
                <a:sym typeface="Wingdings" panose="05000000000000000000" pitchFamily="2" charset="2"/>
              </a:rPr>
              <a:t>(groepsbijdrage in bronstaat of verrekening definitief verlies in België bij stopzetting)</a:t>
            </a:r>
          </a:p>
        </p:txBody>
      </p:sp>
      <p:graphicFrame>
        <p:nvGraphicFramePr>
          <p:cNvPr id="7" name="Tabel 6">
            <a:extLst>
              <a:ext uri="{FF2B5EF4-FFF2-40B4-BE49-F238E27FC236}">
                <a16:creationId xmlns:a16="http://schemas.microsoft.com/office/drawing/2014/main" id="{2E6AC142-C803-D455-601E-7F6D95812E21}"/>
              </a:ext>
            </a:extLst>
          </p:cNvPr>
          <p:cNvGraphicFramePr>
            <a:graphicFrameLocks noGrp="1"/>
          </p:cNvGraphicFramePr>
          <p:nvPr>
            <p:extLst>
              <p:ext uri="{D42A27DB-BD31-4B8C-83A1-F6EECF244321}">
                <p14:modId xmlns:p14="http://schemas.microsoft.com/office/powerpoint/2010/main" val="1689758298"/>
              </p:ext>
            </p:extLst>
          </p:nvPr>
        </p:nvGraphicFramePr>
        <p:xfrm>
          <a:off x="1589475" y="4119002"/>
          <a:ext cx="7866024" cy="741680"/>
        </p:xfrm>
        <a:graphic>
          <a:graphicData uri="http://schemas.openxmlformats.org/drawingml/2006/table">
            <a:tbl>
              <a:tblPr firstRow="1" bandRow="1">
                <a:tableStyleId>{5C22544A-7EE6-4342-B048-85BDC9FD1C3A}</a:tableStyleId>
              </a:tblPr>
              <a:tblGrid>
                <a:gridCol w="3675861">
                  <a:extLst>
                    <a:ext uri="{9D8B030D-6E8A-4147-A177-3AD203B41FA5}">
                      <a16:colId xmlns:a16="http://schemas.microsoft.com/office/drawing/2014/main" val="2027000545"/>
                    </a:ext>
                  </a:extLst>
                </a:gridCol>
                <a:gridCol w="4190163">
                  <a:extLst>
                    <a:ext uri="{9D8B030D-6E8A-4147-A177-3AD203B41FA5}">
                      <a16:colId xmlns:a16="http://schemas.microsoft.com/office/drawing/2014/main" val="2309386357"/>
                    </a:ext>
                  </a:extLst>
                </a:gridCol>
              </a:tblGrid>
              <a:tr h="370840">
                <a:tc>
                  <a:txBody>
                    <a:bodyPr/>
                    <a:lstStyle/>
                    <a:p>
                      <a:r>
                        <a:rPr lang="nl-BE" sz="1400"/>
                        <a:t>Jaar X (01.01-31.12)</a:t>
                      </a:r>
                    </a:p>
                  </a:txBody>
                  <a:tcPr/>
                </a:tc>
                <a:tc>
                  <a:txBody>
                    <a:bodyPr/>
                    <a:lstStyle/>
                    <a:p>
                      <a:r>
                        <a:rPr lang="nl-BE" sz="1400"/>
                        <a:t>Jaar X+1 (01.01-31.10 (stopzetting))</a:t>
                      </a:r>
                    </a:p>
                  </a:txBody>
                  <a:tcPr/>
                </a:tc>
                <a:extLst>
                  <a:ext uri="{0D108BD9-81ED-4DB2-BD59-A6C34878D82A}">
                    <a16:rowId xmlns:a16="http://schemas.microsoft.com/office/drawing/2014/main" val="3328024602"/>
                  </a:ext>
                </a:extLst>
              </a:tr>
              <a:tr h="370840">
                <a:tc>
                  <a:txBody>
                    <a:bodyPr/>
                    <a:lstStyle/>
                    <a:p>
                      <a:r>
                        <a:rPr lang="nl-BE" sz="1400"/>
                        <a:t>- 1.000 (geen groepsbijdrage verricht)</a:t>
                      </a:r>
                    </a:p>
                  </a:txBody>
                  <a:tcPr/>
                </a:tc>
                <a:tc>
                  <a:txBody>
                    <a:bodyPr/>
                    <a:lstStyle/>
                    <a:p>
                      <a:r>
                        <a:rPr lang="nl-BE" sz="1400" dirty="0"/>
                        <a:t>- 1.000 (geen mogelijkheid tot groepsbijdrage)</a:t>
                      </a:r>
                    </a:p>
                  </a:txBody>
                  <a:tcPr/>
                </a:tc>
                <a:extLst>
                  <a:ext uri="{0D108BD9-81ED-4DB2-BD59-A6C34878D82A}">
                    <a16:rowId xmlns:a16="http://schemas.microsoft.com/office/drawing/2014/main" val="3710353705"/>
                  </a:ext>
                </a:extLst>
              </a:tr>
            </a:tbl>
          </a:graphicData>
        </a:graphic>
      </p:graphicFrame>
    </p:spTree>
    <p:extLst>
      <p:ext uri="{BB962C8B-B14F-4D97-AF65-F5344CB8AC3E}">
        <p14:creationId xmlns:p14="http://schemas.microsoft.com/office/powerpoint/2010/main" val="30658791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17471BE3-E48F-426E-BD0A-2968DC1AEBE3}"/>
              </a:ext>
            </a:extLst>
          </p:cNvPr>
          <p:cNvSpPr>
            <a:spLocks noGrp="1"/>
          </p:cNvSpPr>
          <p:nvPr>
            <p:ph type="dt" sz="half" idx="10"/>
          </p:nvPr>
        </p:nvSpPr>
        <p:spPr/>
        <p:txBody>
          <a:bodyPr/>
          <a:lstStyle/>
          <a:p>
            <a:fld id="{FDE6A117-D91B-4B23-AB2C-CFB746FAC19E}" type="datetime1">
              <a:rPr lang="nl-BE" smtClean="0"/>
              <a:t>4/07/2024</a:t>
            </a:fld>
            <a:endParaRPr lang="nl-NL"/>
          </a:p>
        </p:txBody>
      </p:sp>
      <p:sp>
        <p:nvSpPr>
          <p:cNvPr id="3" name="Tijdelijke aanduiding voor voettekst 2">
            <a:extLst>
              <a:ext uri="{FF2B5EF4-FFF2-40B4-BE49-F238E27FC236}">
                <a16:creationId xmlns:a16="http://schemas.microsoft.com/office/drawing/2014/main" id="{62B7AEAD-F04B-4338-8B2D-56B7A3E545D6}"/>
              </a:ext>
            </a:extLst>
          </p:cNvPr>
          <p:cNvSpPr>
            <a:spLocks noGrp="1"/>
          </p:cNvSpPr>
          <p:nvPr>
            <p:ph type="ftr" sz="quarter" idx="11"/>
          </p:nvPr>
        </p:nvSpPr>
        <p:spPr/>
        <p:txBody>
          <a:bodyPr/>
          <a:lstStyle/>
          <a:p>
            <a:r>
              <a:rPr lang="nl-NL"/>
              <a:t>Instituut voor Fiscaal Recht</a:t>
            </a:r>
          </a:p>
        </p:txBody>
      </p:sp>
      <p:sp>
        <p:nvSpPr>
          <p:cNvPr id="4" name="Tijdelijke aanduiding voor dianummer 3">
            <a:extLst>
              <a:ext uri="{FF2B5EF4-FFF2-40B4-BE49-F238E27FC236}">
                <a16:creationId xmlns:a16="http://schemas.microsoft.com/office/drawing/2014/main" id="{67E0986D-C82F-4970-834F-1934EAF00E3C}"/>
              </a:ext>
            </a:extLst>
          </p:cNvPr>
          <p:cNvSpPr>
            <a:spLocks noGrp="1"/>
          </p:cNvSpPr>
          <p:nvPr>
            <p:ph type="sldNum" sz="quarter" idx="12"/>
          </p:nvPr>
        </p:nvSpPr>
        <p:spPr/>
        <p:txBody>
          <a:bodyPr/>
          <a:lstStyle/>
          <a:p>
            <a:fld id="{0A297500-7527-634B-90F4-69D0994C32B4}" type="slidenum">
              <a:rPr lang="nl-NL" smtClean="0"/>
              <a:pPr/>
              <a:t>33</a:t>
            </a:fld>
            <a:endParaRPr lang="nl-NL"/>
          </a:p>
        </p:txBody>
      </p:sp>
      <p:sp>
        <p:nvSpPr>
          <p:cNvPr id="6" name="Titel 5">
            <a:extLst>
              <a:ext uri="{FF2B5EF4-FFF2-40B4-BE49-F238E27FC236}">
                <a16:creationId xmlns:a16="http://schemas.microsoft.com/office/drawing/2014/main" id="{65A9C2A8-7D32-4BEB-B349-3BFE3EDB4DE4}"/>
              </a:ext>
            </a:extLst>
          </p:cNvPr>
          <p:cNvSpPr>
            <a:spLocks noGrp="1"/>
          </p:cNvSpPr>
          <p:nvPr>
            <p:ph type="title"/>
          </p:nvPr>
        </p:nvSpPr>
        <p:spPr/>
        <p:txBody>
          <a:bodyPr>
            <a:normAutofit/>
          </a:bodyPr>
          <a:lstStyle/>
          <a:p>
            <a:r>
              <a:rPr lang="nl-BE"/>
              <a:t>Verliesverrekening vaste inrichtingen (en OG)</a:t>
            </a:r>
          </a:p>
        </p:txBody>
      </p:sp>
      <p:sp>
        <p:nvSpPr>
          <p:cNvPr id="5" name="Tijdelijke aanduiding voor inhoud 6">
            <a:extLst>
              <a:ext uri="{FF2B5EF4-FFF2-40B4-BE49-F238E27FC236}">
                <a16:creationId xmlns:a16="http://schemas.microsoft.com/office/drawing/2014/main" id="{F55E9B47-B573-E32F-A20B-40740F561D2F}"/>
              </a:ext>
            </a:extLst>
          </p:cNvPr>
          <p:cNvSpPr txBox="1">
            <a:spLocks/>
          </p:cNvSpPr>
          <p:nvPr/>
        </p:nvSpPr>
        <p:spPr>
          <a:xfrm>
            <a:off x="768351" y="1655998"/>
            <a:ext cx="10655300" cy="4554001"/>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a:buChar char="•"/>
              <a:defRPr sz="2400" kern="1200" baseline="0">
                <a:solidFill>
                  <a:schemeClr val="tx1"/>
                </a:solidFill>
                <a:latin typeface="Arial" charset="0"/>
                <a:ea typeface="+mn-ea"/>
                <a:cs typeface="+mn-cs"/>
              </a:defRPr>
            </a:lvl1pPr>
            <a:lvl2pPr marL="685800" indent="-228600" algn="l" defTabSz="914400" rtl="0" eaLnBrk="1" latinLnBrk="0" hangingPunct="1">
              <a:lnSpc>
                <a:spcPct val="100000"/>
              </a:lnSpc>
              <a:spcBef>
                <a:spcPts val="500"/>
              </a:spcBef>
              <a:buFont typeface="Arial"/>
              <a:buChar char="•"/>
              <a:defRPr sz="2400" kern="1200" baseline="0">
                <a:solidFill>
                  <a:schemeClr val="tx1"/>
                </a:solidFill>
                <a:latin typeface="Arial" charset="0"/>
                <a:ea typeface="+mn-ea"/>
                <a:cs typeface="+mn-cs"/>
              </a:defRPr>
            </a:lvl2pPr>
            <a:lvl3pPr marL="1143000" indent="-228600" algn="l" defTabSz="914400" rtl="0" eaLnBrk="1" latinLnBrk="0" hangingPunct="1">
              <a:lnSpc>
                <a:spcPct val="100000"/>
              </a:lnSpc>
              <a:spcBef>
                <a:spcPts val="500"/>
              </a:spcBef>
              <a:buFont typeface="Arial"/>
              <a:buChar char="•"/>
              <a:defRPr sz="2000" kern="1200" baseline="0">
                <a:solidFill>
                  <a:schemeClr val="tx1"/>
                </a:solidFill>
                <a:latin typeface="Arial" charset="0"/>
                <a:ea typeface="+mn-ea"/>
                <a:cs typeface="+mn-cs"/>
              </a:defRPr>
            </a:lvl3pPr>
            <a:lvl4pPr marL="1600200" indent="-228600" algn="l" defTabSz="914400" rtl="0" eaLnBrk="1" latinLnBrk="0" hangingPunct="1">
              <a:lnSpc>
                <a:spcPct val="100000"/>
              </a:lnSpc>
              <a:spcBef>
                <a:spcPts val="500"/>
              </a:spcBef>
              <a:buFont typeface="Arial"/>
              <a:buChar char="•"/>
              <a:defRPr sz="1800" kern="1200" baseline="0">
                <a:solidFill>
                  <a:schemeClr val="tx1"/>
                </a:solidFill>
                <a:latin typeface="Arial" charset="0"/>
                <a:ea typeface="+mn-ea"/>
                <a:cs typeface="+mn-cs"/>
              </a:defRPr>
            </a:lvl4pPr>
            <a:lvl5pPr marL="2057400" indent="-228600" algn="l" defTabSz="914400" rtl="0" eaLnBrk="1" latinLnBrk="0" hangingPunct="1">
              <a:lnSpc>
                <a:spcPct val="100000"/>
              </a:lnSpc>
              <a:spcBef>
                <a:spcPts val="500"/>
              </a:spcBef>
              <a:buFont typeface="Arial"/>
              <a:buChar char="•"/>
              <a:defRPr sz="1800" kern="1200" baseline="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endParaRPr lang="nl-BE" b="1"/>
          </a:p>
        </p:txBody>
      </p:sp>
      <p:sp>
        <p:nvSpPr>
          <p:cNvPr id="8" name="Tijdelijke aanduiding voor inhoud 7">
            <a:extLst>
              <a:ext uri="{FF2B5EF4-FFF2-40B4-BE49-F238E27FC236}">
                <a16:creationId xmlns:a16="http://schemas.microsoft.com/office/drawing/2014/main" id="{B554B9A3-64A8-1A0C-5B74-7C683A009918}"/>
              </a:ext>
            </a:extLst>
          </p:cNvPr>
          <p:cNvSpPr>
            <a:spLocks noGrp="1"/>
          </p:cNvSpPr>
          <p:nvPr>
            <p:ph sz="quarter" idx="13"/>
          </p:nvPr>
        </p:nvSpPr>
        <p:spPr>
          <a:xfrm>
            <a:off x="768351" y="1655998"/>
            <a:ext cx="10655300" cy="4554001"/>
          </a:xfrm>
        </p:spPr>
        <p:txBody>
          <a:bodyPr>
            <a:normAutofit/>
          </a:bodyPr>
          <a:lstStyle/>
          <a:p>
            <a:pPr marL="0" indent="0">
              <a:buNone/>
            </a:pPr>
            <a:r>
              <a:rPr lang="nl-BE" sz="1900" b="1">
                <a:ea typeface="Calibri" panose="020F0502020204030204" pitchFamily="34" charset="0"/>
                <a:cs typeface="Times New Roman" panose="02020603050405020304" pitchFamily="18" charset="0"/>
                <a:sym typeface="Wingdings" panose="05000000000000000000" pitchFamily="2" charset="2"/>
              </a:rPr>
              <a:t>Behandeling “definitief” worden van vorig verlies</a:t>
            </a:r>
          </a:p>
          <a:p>
            <a:pPr marL="0" indent="0">
              <a:buNone/>
            </a:pPr>
            <a:r>
              <a:rPr lang="nl-BE" sz="1600" i="1">
                <a:cs typeface="Times New Roman" panose="02020603050405020304" pitchFamily="18" charset="0"/>
                <a:sym typeface="Wingdings" panose="05000000000000000000" pitchFamily="2" charset="2"/>
              </a:rPr>
              <a:t>Administratieve positie</a:t>
            </a:r>
          </a:p>
          <a:p>
            <a:pPr marL="0" indent="0">
              <a:buNone/>
            </a:pPr>
            <a:endParaRPr lang="nl-BE" sz="500" i="1">
              <a:cs typeface="Times New Roman" panose="02020603050405020304" pitchFamily="18" charset="0"/>
              <a:sym typeface="Wingdings" panose="05000000000000000000" pitchFamily="2" charset="2"/>
            </a:endParaRPr>
          </a:p>
          <a:p>
            <a:pPr algn="just"/>
            <a:r>
              <a:rPr lang="en-GB" sz="1600">
                <a:ea typeface="Calibri" panose="020F0502020204030204" pitchFamily="34" charset="0"/>
                <a:cs typeface="Times New Roman" panose="02020603050405020304" pitchFamily="18" charset="0"/>
                <a:sym typeface="Wingdings" panose="05000000000000000000" pitchFamily="2" charset="2"/>
              </a:rPr>
              <a:t>Circ. 2021/C/97 (</a:t>
            </a:r>
            <a:r>
              <a:rPr lang="en-GB" sz="1600" err="1">
                <a:ea typeface="Calibri" panose="020F0502020204030204" pitchFamily="34" charset="0"/>
                <a:cs typeface="Times New Roman" panose="02020603050405020304" pitchFamily="18" charset="0"/>
                <a:sym typeface="Wingdings" panose="05000000000000000000" pitchFamily="2" charset="2"/>
              </a:rPr>
              <a:t>thans</a:t>
            </a:r>
            <a:r>
              <a:rPr lang="en-GB" sz="1600">
                <a:ea typeface="Calibri" panose="020F0502020204030204" pitchFamily="34" charset="0"/>
                <a:cs typeface="Times New Roman" panose="02020603050405020304" pitchFamily="18" charset="0"/>
                <a:sym typeface="Wingdings" panose="05000000000000000000" pitchFamily="2" charset="2"/>
              </a:rPr>
              <a:t> Circ. 2023/C/103), §17: </a:t>
            </a:r>
            <a:r>
              <a:rPr lang="en-GB" sz="1200">
                <a:ea typeface="Calibri" panose="020F0502020204030204" pitchFamily="34" charset="0"/>
                <a:cs typeface="Times New Roman" panose="02020603050405020304" pitchFamily="18" charset="0"/>
                <a:sym typeface="Wingdings" panose="05000000000000000000" pitchFamily="2" charset="2"/>
              </a:rPr>
              <a:t>“</a:t>
            </a:r>
            <a:r>
              <a:rPr lang="nl-NL" sz="1200" i="1">
                <a:ea typeface="Calibri" panose="020F0502020204030204" pitchFamily="34" charset="0"/>
                <a:cs typeface="Times New Roman" panose="02020603050405020304" pitchFamily="18" charset="0"/>
                <a:sym typeface="Wingdings" panose="05000000000000000000" pitchFamily="2" charset="2"/>
              </a:rPr>
              <a:t>Zowel het verlies van het jaar van de definitieve stopzetting als de verliezen die ervoor werden geleden maar ten vroegste tijdens een belastbaar tijdperk dat aanvangt op 01.01.2020, verbonden met het </a:t>
            </a:r>
            <a:r>
              <a:rPr lang="nl-NL" sz="1200" i="1" err="1">
                <a:ea typeface="Calibri" panose="020F0502020204030204" pitchFamily="34" charset="0"/>
                <a:cs typeface="Times New Roman" panose="02020603050405020304" pitchFamily="18" charset="0"/>
                <a:sym typeface="Wingdings" panose="05000000000000000000" pitchFamily="2" charset="2"/>
              </a:rPr>
              <a:t>aj</a:t>
            </a:r>
            <a:r>
              <a:rPr lang="nl-NL" sz="1200" i="1">
                <a:ea typeface="Calibri" panose="020F0502020204030204" pitchFamily="34" charset="0"/>
                <a:cs typeface="Times New Roman" panose="02020603050405020304" pitchFamily="18" charset="0"/>
                <a:sym typeface="Wingdings" panose="05000000000000000000" pitchFamily="2" charset="2"/>
              </a:rPr>
              <a:t>. 2021, kunnen in aanmerking worden genomen</a:t>
            </a:r>
            <a:r>
              <a:rPr lang="nl-NL" sz="1200">
                <a:ea typeface="Calibri" panose="020F0502020204030204" pitchFamily="34" charset="0"/>
                <a:cs typeface="Times New Roman" panose="02020603050405020304" pitchFamily="18" charset="0"/>
                <a:sym typeface="Wingdings" panose="05000000000000000000" pitchFamily="2" charset="2"/>
              </a:rPr>
              <a:t>”</a:t>
            </a:r>
          </a:p>
          <a:p>
            <a:pPr algn="just"/>
            <a:r>
              <a:rPr lang="nl-NL" sz="1600">
                <a:ea typeface="Calibri" panose="020F0502020204030204" pitchFamily="34" charset="0"/>
                <a:cs typeface="Times New Roman" panose="02020603050405020304" pitchFamily="18" charset="0"/>
                <a:sym typeface="Wingdings" panose="05000000000000000000" pitchFamily="2" charset="2"/>
              </a:rPr>
              <a:t>Ruling no. 2022.0370: sluiting VI in 2021 - verliezen </a:t>
            </a:r>
            <a:r>
              <a:rPr lang="nl-NL" sz="1600" u="sng">
                <a:ea typeface="Calibri" panose="020F0502020204030204" pitchFamily="34" charset="0"/>
                <a:cs typeface="Times New Roman" panose="02020603050405020304" pitchFamily="18" charset="0"/>
                <a:sym typeface="Wingdings" panose="05000000000000000000" pitchFamily="2" charset="2"/>
              </a:rPr>
              <a:t>2020</a:t>
            </a:r>
            <a:r>
              <a:rPr lang="nl-NL" sz="1600">
                <a:ea typeface="Calibri" panose="020F0502020204030204" pitchFamily="34" charset="0"/>
                <a:cs typeface="Times New Roman" panose="02020603050405020304" pitchFamily="18" charset="0"/>
                <a:sym typeface="Wingdings" panose="05000000000000000000" pitchFamily="2" charset="2"/>
              </a:rPr>
              <a:t> en 2021 als ‘definitief’ aangemerkt</a:t>
            </a:r>
          </a:p>
          <a:p>
            <a:pPr algn="just"/>
            <a:r>
              <a:rPr lang="nl-NL" sz="1600" err="1">
                <a:ea typeface="Calibri" panose="020F0502020204030204" pitchFamily="34" charset="0"/>
                <a:cs typeface="Times New Roman" panose="02020603050405020304" pitchFamily="18" charset="0"/>
                <a:sym typeface="Wingdings" panose="05000000000000000000" pitchFamily="2" charset="2"/>
              </a:rPr>
              <a:t>Parl</a:t>
            </a:r>
            <a:r>
              <a:rPr lang="nl-NL" sz="1600">
                <a:ea typeface="Calibri" panose="020F0502020204030204" pitchFamily="34" charset="0"/>
                <a:cs typeface="Times New Roman" panose="02020603050405020304" pitchFamily="18" charset="0"/>
                <a:sym typeface="Wingdings" panose="05000000000000000000" pitchFamily="2" charset="2"/>
              </a:rPr>
              <a:t>. Vr. nr. 1359 VERMEERSCH dd. 16.02. 2023: bij ‘definitief’ worden vorig verlies: toevoeging aan vorige verliezen via nieuwe </a:t>
            </a:r>
            <a:r>
              <a:rPr lang="nl-NL" sz="1600" b="1">
                <a:ea typeface="Calibri" panose="020F0502020204030204" pitchFamily="34" charset="0"/>
                <a:cs typeface="Times New Roman" panose="02020603050405020304" pitchFamily="18" charset="0"/>
                <a:sym typeface="Wingdings" panose="05000000000000000000" pitchFamily="2" charset="2"/>
              </a:rPr>
              <a:t>code 1726</a:t>
            </a:r>
          </a:p>
          <a:p>
            <a:r>
              <a:rPr lang="nl-NL" sz="1600">
                <a:ea typeface="Calibri" panose="020F0502020204030204" pitchFamily="34" charset="0"/>
                <a:cs typeface="Times New Roman" panose="02020603050405020304" pitchFamily="18" charset="0"/>
                <a:sym typeface="Wingdings" panose="05000000000000000000" pitchFamily="2" charset="2"/>
              </a:rPr>
              <a:t>Ingegeven door respecteren EU-recht? (</a:t>
            </a:r>
            <a:r>
              <a:rPr lang="nl-NL" sz="1600" err="1">
                <a:ea typeface="Calibri" panose="020F0502020204030204" pitchFamily="34" charset="0"/>
                <a:cs typeface="Times New Roman" panose="02020603050405020304" pitchFamily="18" charset="0"/>
                <a:sym typeface="Wingdings" panose="05000000000000000000" pitchFamily="2" charset="2"/>
              </a:rPr>
              <a:t>quid</a:t>
            </a:r>
            <a:r>
              <a:rPr lang="nl-NL" sz="1600">
                <a:ea typeface="Calibri" panose="020F0502020204030204" pitchFamily="34" charset="0"/>
                <a:cs typeface="Times New Roman" panose="02020603050405020304" pitchFamily="18" charset="0"/>
                <a:sym typeface="Wingdings" panose="05000000000000000000" pitchFamily="2" charset="2"/>
              </a:rPr>
              <a:t> impact arrest W AG?)</a:t>
            </a:r>
          </a:p>
          <a:p>
            <a:pPr marL="0" indent="0">
              <a:buNone/>
            </a:pPr>
            <a:endParaRPr lang="nl-NL" sz="800" b="1">
              <a:ea typeface="Calibri" panose="020F0502020204030204" pitchFamily="34" charset="0"/>
              <a:cs typeface="Times New Roman" panose="02020603050405020304" pitchFamily="18" charset="0"/>
              <a:sym typeface="Wingdings" panose="05000000000000000000" pitchFamily="2" charset="2"/>
            </a:endParaRPr>
          </a:p>
          <a:p>
            <a:r>
              <a:rPr lang="nl-BE" sz="1600"/>
              <a:t>Dus: aanrekening/verrekening volgens regels vorige verliezen (zie </a:t>
            </a:r>
            <a:r>
              <a:rPr lang="nl-BE" sz="1600" i="1"/>
              <a:t>supra</a:t>
            </a:r>
            <a:r>
              <a:rPr lang="nl-BE" sz="1600"/>
              <a:t>)</a:t>
            </a:r>
          </a:p>
          <a:p>
            <a:pPr lvl="1"/>
            <a:r>
              <a:rPr lang="nl-BE" sz="1500"/>
              <a:t>Niet-aftrekbaarheid ten belope van vrijgestelde winst van het tijdperk (art. 206, § 1, lid 4 WIB 92)</a:t>
            </a:r>
          </a:p>
          <a:p>
            <a:pPr lvl="2"/>
            <a:r>
              <a:rPr lang="nl-BE" sz="1100"/>
              <a:t>Overeenstemming EU-recht? (</a:t>
            </a:r>
            <a:r>
              <a:rPr lang="nl-BE" sz="1100" err="1"/>
              <a:t>quid</a:t>
            </a:r>
            <a:r>
              <a:rPr lang="nl-BE" sz="1100"/>
              <a:t> arrest W AG)?</a:t>
            </a:r>
          </a:p>
          <a:p>
            <a:pPr lvl="2"/>
            <a:endParaRPr lang="nl-BE" sz="1100">
              <a:solidFill>
                <a:srgbClr val="FF0000"/>
              </a:solidFill>
            </a:endParaRPr>
          </a:p>
          <a:p>
            <a:pPr marL="457200" lvl="1" indent="0">
              <a:buNone/>
            </a:pPr>
            <a:endParaRPr lang="nl-BE" sz="1500"/>
          </a:p>
          <a:p>
            <a:pPr lvl="1"/>
            <a:endParaRPr lang="nl-BE"/>
          </a:p>
          <a:p>
            <a:pPr marL="0" indent="0">
              <a:buNone/>
            </a:pPr>
            <a:endParaRPr lang="nl-BE"/>
          </a:p>
          <a:p>
            <a:pPr marL="0" indent="0">
              <a:buNone/>
            </a:pPr>
            <a:endParaRPr lang="nl-BE"/>
          </a:p>
        </p:txBody>
      </p:sp>
    </p:spTree>
    <p:extLst>
      <p:ext uri="{BB962C8B-B14F-4D97-AF65-F5344CB8AC3E}">
        <p14:creationId xmlns:p14="http://schemas.microsoft.com/office/powerpoint/2010/main" val="36845475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17471BE3-E48F-426E-BD0A-2968DC1AEBE3}"/>
              </a:ext>
            </a:extLst>
          </p:cNvPr>
          <p:cNvSpPr>
            <a:spLocks noGrp="1"/>
          </p:cNvSpPr>
          <p:nvPr>
            <p:ph type="dt" sz="half" idx="10"/>
          </p:nvPr>
        </p:nvSpPr>
        <p:spPr/>
        <p:txBody>
          <a:bodyPr/>
          <a:lstStyle/>
          <a:p>
            <a:fld id="{FDE6A117-D91B-4B23-AB2C-CFB746FAC19E}" type="datetime1">
              <a:rPr lang="nl-BE" smtClean="0"/>
              <a:t>4/07/2024</a:t>
            </a:fld>
            <a:endParaRPr lang="nl-NL"/>
          </a:p>
        </p:txBody>
      </p:sp>
      <p:sp>
        <p:nvSpPr>
          <p:cNvPr id="3" name="Tijdelijke aanduiding voor voettekst 2">
            <a:extLst>
              <a:ext uri="{FF2B5EF4-FFF2-40B4-BE49-F238E27FC236}">
                <a16:creationId xmlns:a16="http://schemas.microsoft.com/office/drawing/2014/main" id="{62B7AEAD-F04B-4338-8B2D-56B7A3E545D6}"/>
              </a:ext>
            </a:extLst>
          </p:cNvPr>
          <p:cNvSpPr>
            <a:spLocks noGrp="1"/>
          </p:cNvSpPr>
          <p:nvPr>
            <p:ph type="ftr" sz="quarter" idx="11"/>
          </p:nvPr>
        </p:nvSpPr>
        <p:spPr/>
        <p:txBody>
          <a:bodyPr/>
          <a:lstStyle/>
          <a:p>
            <a:r>
              <a:rPr lang="nl-NL"/>
              <a:t>Instituut voor Fiscaal Recht</a:t>
            </a:r>
          </a:p>
        </p:txBody>
      </p:sp>
      <p:sp>
        <p:nvSpPr>
          <p:cNvPr id="4" name="Tijdelijke aanduiding voor dianummer 3">
            <a:extLst>
              <a:ext uri="{FF2B5EF4-FFF2-40B4-BE49-F238E27FC236}">
                <a16:creationId xmlns:a16="http://schemas.microsoft.com/office/drawing/2014/main" id="{67E0986D-C82F-4970-834F-1934EAF00E3C}"/>
              </a:ext>
            </a:extLst>
          </p:cNvPr>
          <p:cNvSpPr>
            <a:spLocks noGrp="1"/>
          </p:cNvSpPr>
          <p:nvPr>
            <p:ph type="sldNum" sz="quarter" idx="12"/>
          </p:nvPr>
        </p:nvSpPr>
        <p:spPr/>
        <p:txBody>
          <a:bodyPr/>
          <a:lstStyle/>
          <a:p>
            <a:fld id="{0A297500-7527-634B-90F4-69D0994C32B4}" type="slidenum">
              <a:rPr lang="nl-NL" smtClean="0"/>
              <a:pPr/>
              <a:t>34</a:t>
            </a:fld>
            <a:endParaRPr lang="nl-NL"/>
          </a:p>
        </p:txBody>
      </p:sp>
      <p:sp>
        <p:nvSpPr>
          <p:cNvPr id="6" name="Titel 5">
            <a:extLst>
              <a:ext uri="{FF2B5EF4-FFF2-40B4-BE49-F238E27FC236}">
                <a16:creationId xmlns:a16="http://schemas.microsoft.com/office/drawing/2014/main" id="{65A9C2A8-7D32-4BEB-B349-3BFE3EDB4DE4}"/>
              </a:ext>
            </a:extLst>
          </p:cNvPr>
          <p:cNvSpPr>
            <a:spLocks noGrp="1"/>
          </p:cNvSpPr>
          <p:nvPr>
            <p:ph type="title"/>
          </p:nvPr>
        </p:nvSpPr>
        <p:spPr/>
        <p:txBody>
          <a:bodyPr>
            <a:normAutofit/>
          </a:bodyPr>
          <a:lstStyle/>
          <a:p>
            <a:r>
              <a:rPr lang="nl-BE"/>
              <a:t>Verliesverrekening vaste inrichtingen (en OG)</a:t>
            </a:r>
          </a:p>
        </p:txBody>
      </p:sp>
      <p:sp>
        <p:nvSpPr>
          <p:cNvPr id="5" name="Tijdelijke aanduiding voor inhoud 6">
            <a:extLst>
              <a:ext uri="{FF2B5EF4-FFF2-40B4-BE49-F238E27FC236}">
                <a16:creationId xmlns:a16="http://schemas.microsoft.com/office/drawing/2014/main" id="{F55E9B47-B573-E32F-A20B-40740F561D2F}"/>
              </a:ext>
            </a:extLst>
          </p:cNvPr>
          <p:cNvSpPr txBox="1">
            <a:spLocks/>
          </p:cNvSpPr>
          <p:nvPr/>
        </p:nvSpPr>
        <p:spPr>
          <a:xfrm>
            <a:off x="768351" y="1655998"/>
            <a:ext cx="10655300" cy="4554001"/>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a:buChar char="•"/>
              <a:defRPr sz="2400" kern="1200" baseline="0">
                <a:solidFill>
                  <a:schemeClr val="tx1"/>
                </a:solidFill>
                <a:latin typeface="Arial" charset="0"/>
                <a:ea typeface="+mn-ea"/>
                <a:cs typeface="+mn-cs"/>
              </a:defRPr>
            </a:lvl1pPr>
            <a:lvl2pPr marL="685800" indent="-228600" algn="l" defTabSz="914400" rtl="0" eaLnBrk="1" latinLnBrk="0" hangingPunct="1">
              <a:lnSpc>
                <a:spcPct val="100000"/>
              </a:lnSpc>
              <a:spcBef>
                <a:spcPts val="500"/>
              </a:spcBef>
              <a:buFont typeface="Arial"/>
              <a:buChar char="•"/>
              <a:defRPr sz="2400" kern="1200" baseline="0">
                <a:solidFill>
                  <a:schemeClr val="tx1"/>
                </a:solidFill>
                <a:latin typeface="Arial" charset="0"/>
                <a:ea typeface="+mn-ea"/>
                <a:cs typeface="+mn-cs"/>
              </a:defRPr>
            </a:lvl2pPr>
            <a:lvl3pPr marL="1143000" indent="-228600" algn="l" defTabSz="914400" rtl="0" eaLnBrk="1" latinLnBrk="0" hangingPunct="1">
              <a:lnSpc>
                <a:spcPct val="100000"/>
              </a:lnSpc>
              <a:spcBef>
                <a:spcPts val="500"/>
              </a:spcBef>
              <a:buFont typeface="Arial"/>
              <a:buChar char="•"/>
              <a:defRPr sz="2000" kern="1200" baseline="0">
                <a:solidFill>
                  <a:schemeClr val="tx1"/>
                </a:solidFill>
                <a:latin typeface="Arial" charset="0"/>
                <a:ea typeface="+mn-ea"/>
                <a:cs typeface="+mn-cs"/>
              </a:defRPr>
            </a:lvl3pPr>
            <a:lvl4pPr marL="1600200" indent="-228600" algn="l" defTabSz="914400" rtl="0" eaLnBrk="1" latinLnBrk="0" hangingPunct="1">
              <a:lnSpc>
                <a:spcPct val="100000"/>
              </a:lnSpc>
              <a:spcBef>
                <a:spcPts val="500"/>
              </a:spcBef>
              <a:buFont typeface="Arial"/>
              <a:buChar char="•"/>
              <a:defRPr sz="1800" kern="1200" baseline="0">
                <a:solidFill>
                  <a:schemeClr val="tx1"/>
                </a:solidFill>
                <a:latin typeface="Arial" charset="0"/>
                <a:ea typeface="+mn-ea"/>
                <a:cs typeface="+mn-cs"/>
              </a:defRPr>
            </a:lvl4pPr>
            <a:lvl5pPr marL="2057400" indent="-228600" algn="l" defTabSz="914400" rtl="0" eaLnBrk="1" latinLnBrk="0" hangingPunct="1">
              <a:lnSpc>
                <a:spcPct val="100000"/>
              </a:lnSpc>
              <a:spcBef>
                <a:spcPts val="500"/>
              </a:spcBef>
              <a:buFont typeface="Arial"/>
              <a:buChar char="•"/>
              <a:defRPr sz="1800" kern="1200" baseline="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endParaRPr lang="nl-BE" b="1"/>
          </a:p>
        </p:txBody>
      </p:sp>
      <p:sp>
        <p:nvSpPr>
          <p:cNvPr id="8" name="Tijdelijke aanduiding voor inhoud 7">
            <a:extLst>
              <a:ext uri="{FF2B5EF4-FFF2-40B4-BE49-F238E27FC236}">
                <a16:creationId xmlns:a16="http://schemas.microsoft.com/office/drawing/2014/main" id="{B554B9A3-64A8-1A0C-5B74-7C683A009918}"/>
              </a:ext>
            </a:extLst>
          </p:cNvPr>
          <p:cNvSpPr>
            <a:spLocks noGrp="1"/>
          </p:cNvSpPr>
          <p:nvPr>
            <p:ph sz="quarter" idx="13"/>
          </p:nvPr>
        </p:nvSpPr>
        <p:spPr>
          <a:xfrm>
            <a:off x="768351" y="1655998"/>
            <a:ext cx="10655300" cy="4647525"/>
          </a:xfrm>
        </p:spPr>
        <p:txBody>
          <a:bodyPr>
            <a:normAutofit fontScale="85000" lnSpcReduction="20000"/>
          </a:bodyPr>
          <a:lstStyle/>
          <a:p>
            <a:pPr marL="0" indent="0">
              <a:buNone/>
            </a:pPr>
            <a:r>
              <a:rPr lang="nl-BE" sz="2000" b="1" dirty="0">
                <a:ea typeface="Calibri" panose="020F0502020204030204" pitchFamily="34" charset="0"/>
                <a:cs typeface="Times New Roman" panose="02020603050405020304" pitchFamily="18" charset="0"/>
                <a:sym typeface="Wingdings" panose="05000000000000000000" pitchFamily="2" charset="2"/>
              </a:rPr>
              <a:t>Behandeling van vrijgestelde VI als CFC (art. 185/2 WIB 92)</a:t>
            </a:r>
          </a:p>
          <a:p>
            <a:pPr marL="457200" lvl="1" indent="0">
              <a:buNone/>
            </a:pPr>
            <a:endParaRPr lang="nl-BE" sz="1500" dirty="0"/>
          </a:p>
          <a:p>
            <a:pPr lvl="1"/>
            <a:r>
              <a:rPr lang="nl-BE" sz="1700" b="1" dirty="0"/>
              <a:t>Winsten: </a:t>
            </a:r>
          </a:p>
          <a:p>
            <a:pPr lvl="2"/>
            <a:r>
              <a:rPr lang="nl-BE" sz="1600" b="1" dirty="0"/>
              <a:t>Art. 206/4, lid 3 WIB 92: </a:t>
            </a:r>
            <a:r>
              <a:rPr lang="nl-BE" sz="1400" dirty="0"/>
              <a:t>“</a:t>
            </a:r>
            <a:r>
              <a:rPr lang="nl-BE" sz="1400" i="1" dirty="0"/>
              <a:t>i</a:t>
            </a:r>
            <a:r>
              <a:rPr lang="nl-NL" sz="1400" i="1" dirty="0" err="1"/>
              <a:t>ndien</a:t>
            </a:r>
            <a:r>
              <a:rPr lang="nl-NL" sz="1400" i="1" dirty="0"/>
              <a:t> de winst van een buitenlandse vaste inrichting in België niet is vrijgesteld op basis van de internationale verdragen, of […] </a:t>
            </a:r>
            <a:r>
              <a:rPr lang="nl-NL" sz="1400" i="1" u="sng" dirty="0"/>
              <a:t>op grond van artikel 185/2 moet worden belast, </a:t>
            </a:r>
            <a:r>
              <a:rPr lang="nl-NL" sz="1400" i="1" dirty="0"/>
              <a:t>wordt deze winst opgenomen in de categorie "niet bij verdrag vrijgestelde winst</a:t>
            </a:r>
            <a:r>
              <a:rPr lang="nl-NL" sz="1400" dirty="0"/>
              <a:t>”</a:t>
            </a:r>
          </a:p>
          <a:p>
            <a:pPr lvl="1"/>
            <a:r>
              <a:rPr lang="nl-BE" sz="1700" b="1" dirty="0"/>
              <a:t>Verliezen:</a:t>
            </a:r>
          </a:p>
          <a:p>
            <a:pPr lvl="2"/>
            <a:r>
              <a:rPr lang="nl-BE" sz="1700" b="1" dirty="0"/>
              <a:t>Art. 185, § 3, lid 1 WIB 92</a:t>
            </a:r>
            <a:r>
              <a:rPr lang="nl-BE" sz="2200" dirty="0"/>
              <a:t>:</a:t>
            </a:r>
            <a:r>
              <a:rPr lang="nl-BE" sz="1900" dirty="0"/>
              <a:t> </a:t>
            </a:r>
            <a:r>
              <a:rPr lang="nl-BE" sz="1500" dirty="0"/>
              <a:t>“</a:t>
            </a:r>
            <a:r>
              <a:rPr lang="nl-BE" sz="1500" i="1" dirty="0"/>
              <a:t>het bedrag van de beroepsverliezen geleden binnen buitenlandse inrichtingen […] waarvan de winsten […] </a:t>
            </a:r>
            <a:r>
              <a:rPr lang="nl-BE" sz="1500" i="1" u="sng" dirty="0"/>
              <a:t>bij toepassing van een overeenkomst </a:t>
            </a:r>
            <a:r>
              <a:rPr lang="nl-BE" sz="1500" i="1" dirty="0"/>
              <a:t>[…] door België </a:t>
            </a:r>
            <a:r>
              <a:rPr lang="nl-BE" sz="1500" i="1" u="sng" dirty="0"/>
              <a:t>worden</a:t>
            </a:r>
            <a:r>
              <a:rPr lang="nl-BE" sz="1500" i="1" dirty="0"/>
              <a:t> vrijgesteld […] blijft buiten beschouwing”</a:t>
            </a:r>
            <a:endParaRPr lang="nl-NL" sz="2200" dirty="0"/>
          </a:p>
          <a:p>
            <a:pPr lvl="2"/>
            <a:r>
              <a:rPr lang="nl-NL" sz="1700" b="1" dirty="0"/>
              <a:t>Art. 185, § 4, lid 7 WIB 92</a:t>
            </a:r>
            <a:r>
              <a:rPr lang="nl-NL" sz="1700" dirty="0"/>
              <a:t>: </a:t>
            </a:r>
            <a:r>
              <a:rPr lang="nl-NL" sz="2100" dirty="0"/>
              <a:t>“</a:t>
            </a:r>
            <a:r>
              <a:rPr lang="nl-NL" sz="1400" i="1" dirty="0"/>
              <a:t>Wanneer </a:t>
            </a:r>
            <a:r>
              <a:rPr lang="nl-NL" sz="1400" i="1" u="sng" dirty="0"/>
              <a:t>een overeenkomst </a:t>
            </a:r>
            <a:r>
              <a:rPr lang="nl-NL" sz="1400" i="1" dirty="0"/>
              <a:t>[…] </a:t>
            </a:r>
            <a:r>
              <a:rPr lang="nl-NL" sz="1400" i="1" u="sng" dirty="0"/>
              <a:t>naar gelang de grootte van de buitenlandse belasting </a:t>
            </a:r>
            <a:r>
              <a:rPr lang="nl-NL" sz="1400" i="1" dirty="0"/>
              <a:t>[…] voorziet in […] vrijstelling […] dan wel in de vermindering van de Belgische belasting […], wordt deze overeenkomst voor de toepassing van deze paragraaf beschouwd als een overeenkomst die de winsten in België vrijstelt van belasting</a:t>
            </a:r>
            <a:r>
              <a:rPr lang="nl-NL" sz="1400" dirty="0"/>
              <a:t>”</a:t>
            </a:r>
            <a:endParaRPr lang="nl-NL" sz="2100" dirty="0"/>
          </a:p>
          <a:p>
            <a:pPr lvl="1"/>
            <a:endParaRPr lang="nl-NL" sz="1700" dirty="0"/>
          </a:p>
          <a:p>
            <a:pPr lvl="1"/>
            <a:r>
              <a:rPr lang="nl-NL" sz="1700" dirty="0"/>
              <a:t>Hoe art. 185, § 3, lid 1 interpreteren?</a:t>
            </a:r>
          </a:p>
          <a:p>
            <a:pPr lvl="2"/>
            <a:r>
              <a:rPr lang="nl-NL" sz="1500" dirty="0"/>
              <a:t>Toepassing CFC-regel (of andere </a:t>
            </a:r>
            <a:r>
              <a:rPr lang="nl-NL" sz="1500" dirty="0" err="1"/>
              <a:t>treaty-override</a:t>
            </a:r>
            <a:r>
              <a:rPr lang="nl-NL" sz="1500" dirty="0"/>
              <a:t>): vrijstelling “bij toepassing” van het DBV, maar teruggedraaid door interne </a:t>
            </a:r>
            <a:r>
              <a:rPr lang="nl-NL" sz="1500" dirty="0" err="1"/>
              <a:t>treaty</a:t>
            </a:r>
            <a:r>
              <a:rPr lang="nl-NL" sz="1500" dirty="0"/>
              <a:t> </a:t>
            </a:r>
            <a:r>
              <a:rPr lang="nl-NL" sz="1500" dirty="0" err="1"/>
              <a:t>override</a:t>
            </a:r>
            <a:r>
              <a:rPr lang="nl-NL" sz="1500" dirty="0"/>
              <a:t> </a:t>
            </a:r>
            <a:r>
              <a:rPr lang="nl-NL" sz="1500" dirty="0">
                <a:sym typeface="Wingdings" panose="05000000000000000000" pitchFamily="2" charset="2"/>
              </a:rPr>
              <a:t> toepassing art. 185, § 3, lid 1?</a:t>
            </a:r>
          </a:p>
          <a:p>
            <a:pPr lvl="2" algn="just"/>
            <a:r>
              <a:rPr lang="nl-NL" sz="1500" dirty="0">
                <a:sym typeface="Wingdings" panose="05000000000000000000" pitchFamily="2" charset="2"/>
              </a:rPr>
              <a:t>Toepassing misbruikregel uit DBV (bijv. PPT): geen vrijstelling “bij toepassing” van het DBV  geen toepassing art. 185, § 3, lid 1?</a:t>
            </a:r>
          </a:p>
          <a:p>
            <a:pPr lvl="2"/>
            <a:r>
              <a:rPr lang="nl-NL" sz="1500" dirty="0">
                <a:sym typeface="Wingdings" panose="05000000000000000000" pitchFamily="2" charset="2"/>
              </a:rPr>
              <a:t>Wetgever geeft geen duiding </a:t>
            </a:r>
            <a:r>
              <a:rPr lang="nl-NL" sz="1500" dirty="0" err="1">
                <a:sym typeface="Wingdings" panose="05000000000000000000" pitchFamily="2" charset="2"/>
              </a:rPr>
              <a:t>mbt</a:t>
            </a:r>
            <a:r>
              <a:rPr lang="nl-NL" sz="1500" dirty="0">
                <a:sym typeface="Wingdings" panose="05000000000000000000" pitchFamily="2" charset="2"/>
              </a:rPr>
              <a:t>. verliezen (wél voor winsten, zie art. 206/4, lid 3)</a:t>
            </a:r>
          </a:p>
          <a:p>
            <a:pPr lvl="2" algn="just"/>
            <a:r>
              <a:rPr lang="nl-NL" sz="1500" dirty="0" err="1"/>
              <a:t>Quid</a:t>
            </a:r>
            <a:r>
              <a:rPr lang="nl-NL" sz="1500" dirty="0"/>
              <a:t> antwoord gemachtigde op vragen Raad van State?: </a:t>
            </a:r>
            <a:r>
              <a:rPr lang="nl-NL" sz="1300" dirty="0"/>
              <a:t>“</a:t>
            </a:r>
            <a:r>
              <a:rPr lang="nl-NL" sz="1300" i="1" dirty="0"/>
              <a:t>Tot slot moet ook worden opgemerkt dat een parallelle behandeling van winsten en verliezen ook in andere gevallen niet is gegarandeerd, bijvoorbeeld in het geval waarbij de PPT […] de toepassing van de belastingvrijstelling heeft opgeschort</a:t>
            </a:r>
            <a:r>
              <a:rPr lang="nl-NL" sz="1300" dirty="0"/>
              <a:t>” (</a:t>
            </a:r>
            <a:r>
              <a:rPr lang="nl-NL" sz="1300" i="1" dirty="0" err="1"/>
              <a:t>Parl</a:t>
            </a:r>
            <a:r>
              <a:rPr lang="nl-NL" sz="1300" i="1" dirty="0"/>
              <a:t>. St. </a:t>
            </a:r>
            <a:r>
              <a:rPr lang="nl-NL" sz="1300" dirty="0"/>
              <a:t>Kamer 55-2351/001, 96)</a:t>
            </a:r>
          </a:p>
          <a:p>
            <a:pPr lvl="2"/>
            <a:endParaRPr lang="nl-NL" sz="1200" dirty="0"/>
          </a:p>
          <a:p>
            <a:pPr marL="0" indent="0">
              <a:buNone/>
            </a:pPr>
            <a:endParaRPr lang="nl-BE" dirty="0"/>
          </a:p>
          <a:p>
            <a:pPr marL="0" indent="0">
              <a:buNone/>
            </a:pPr>
            <a:endParaRPr lang="nl-BE" dirty="0"/>
          </a:p>
        </p:txBody>
      </p:sp>
    </p:spTree>
    <p:extLst>
      <p:ext uri="{BB962C8B-B14F-4D97-AF65-F5344CB8AC3E}">
        <p14:creationId xmlns:p14="http://schemas.microsoft.com/office/powerpoint/2010/main" val="17462236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17471BE3-E48F-426E-BD0A-2968DC1AEBE3}"/>
              </a:ext>
            </a:extLst>
          </p:cNvPr>
          <p:cNvSpPr>
            <a:spLocks noGrp="1"/>
          </p:cNvSpPr>
          <p:nvPr>
            <p:ph type="dt" sz="half" idx="10"/>
          </p:nvPr>
        </p:nvSpPr>
        <p:spPr/>
        <p:txBody>
          <a:bodyPr/>
          <a:lstStyle/>
          <a:p>
            <a:fld id="{FDE6A117-D91B-4B23-AB2C-CFB746FAC19E}" type="datetime1">
              <a:rPr lang="nl-BE" smtClean="0"/>
              <a:t>4/07/2024</a:t>
            </a:fld>
            <a:endParaRPr lang="nl-NL"/>
          </a:p>
        </p:txBody>
      </p:sp>
      <p:sp>
        <p:nvSpPr>
          <p:cNvPr id="3" name="Tijdelijke aanduiding voor voettekst 2">
            <a:extLst>
              <a:ext uri="{FF2B5EF4-FFF2-40B4-BE49-F238E27FC236}">
                <a16:creationId xmlns:a16="http://schemas.microsoft.com/office/drawing/2014/main" id="{62B7AEAD-F04B-4338-8B2D-56B7A3E545D6}"/>
              </a:ext>
            </a:extLst>
          </p:cNvPr>
          <p:cNvSpPr>
            <a:spLocks noGrp="1"/>
          </p:cNvSpPr>
          <p:nvPr>
            <p:ph type="ftr" sz="quarter" idx="11"/>
          </p:nvPr>
        </p:nvSpPr>
        <p:spPr/>
        <p:txBody>
          <a:bodyPr/>
          <a:lstStyle/>
          <a:p>
            <a:r>
              <a:rPr lang="nl-NL"/>
              <a:t>Instituut voor Fiscaal Recht</a:t>
            </a:r>
          </a:p>
        </p:txBody>
      </p:sp>
      <p:sp>
        <p:nvSpPr>
          <p:cNvPr id="4" name="Tijdelijke aanduiding voor dianummer 3">
            <a:extLst>
              <a:ext uri="{FF2B5EF4-FFF2-40B4-BE49-F238E27FC236}">
                <a16:creationId xmlns:a16="http://schemas.microsoft.com/office/drawing/2014/main" id="{67E0986D-C82F-4970-834F-1934EAF00E3C}"/>
              </a:ext>
            </a:extLst>
          </p:cNvPr>
          <p:cNvSpPr>
            <a:spLocks noGrp="1"/>
          </p:cNvSpPr>
          <p:nvPr>
            <p:ph type="sldNum" sz="quarter" idx="12"/>
          </p:nvPr>
        </p:nvSpPr>
        <p:spPr/>
        <p:txBody>
          <a:bodyPr/>
          <a:lstStyle/>
          <a:p>
            <a:fld id="{0A297500-7527-634B-90F4-69D0994C32B4}" type="slidenum">
              <a:rPr lang="nl-NL" smtClean="0"/>
              <a:pPr/>
              <a:t>35</a:t>
            </a:fld>
            <a:endParaRPr lang="nl-NL"/>
          </a:p>
        </p:txBody>
      </p:sp>
      <p:sp>
        <p:nvSpPr>
          <p:cNvPr id="6" name="Titel 5">
            <a:extLst>
              <a:ext uri="{FF2B5EF4-FFF2-40B4-BE49-F238E27FC236}">
                <a16:creationId xmlns:a16="http://schemas.microsoft.com/office/drawing/2014/main" id="{65A9C2A8-7D32-4BEB-B349-3BFE3EDB4DE4}"/>
              </a:ext>
            </a:extLst>
          </p:cNvPr>
          <p:cNvSpPr>
            <a:spLocks noGrp="1"/>
          </p:cNvSpPr>
          <p:nvPr>
            <p:ph type="title"/>
          </p:nvPr>
        </p:nvSpPr>
        <p:spPr/>
        <p:txBody>
          <a:bodyPr>
            <a:normAutofit/>
          </a:bodyPr>
          <a:lstStyle/>
          <a:p>
            <a:r>
              <a:rPr lang="nl-BE"/>
              <a:t>Verliesverrekening vaste inrichtingen (en OG)</a:t>
            </a:r>
          </a:p>
        </p:txBody>
      </p:sp>
      <p:sp>
        <p:nvSpPr>
          <p:cNvPr id="5" name="Tijdelijke aanduiding voor inhoud 6">
            <a:extLst>
              <a:ext uri="{FF2B5EF4-FFF2-40B4-BE49-F238E27FC236}">
                <a16:creationId xmlns:a16="http://schemas.microsoft.com/office/drawing/2014/main" id="{F55E9B47-B573-E32F-A20B-40740F561D2F}"/>
              </a:ext>
            </a:extLst>
          </p:cNvPr>
          <p:cNvSpPr txBox="1">
            <a:spLocks/>
          </p:cNvSpPr>
          <p:nvPr/>
        </p:nvSpPr>
        <p:spPr>
          <a:xfrm>
            <a:off x="768351" y="1655998"/>
            <a:ext cx="10655300" cy="4554001"/>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a:buChar char="•"/>
              <a:defRPr sz="2400" kern="1200" baseline="0">
                <a:solidFill>
                  <a:schemeClr val="tx1"/>
                </a:solidFill>
                <a:latin typeface="Arial" charset="0"/>
                <a:ea typeface="+mn-ea"/>
                <a:cs typeface="+mn-cs"/>
              </a:defRPr>
            </a:lvl1pPr>
            <a:lvl2pPr marL="685800" indent="-228600" algn="l" defTabSz="914400" rtl="0" eaLnBrk="1" latinLnBrk="0" hangingPunct="1">
              <a:lnSpc>
                <a:spcPct val="100000"/>
              </a:lnSpc>
              <a:spcBef>
                <a:spcPts val="500"/>
              </a:spcBef>
              <a:buFont typeface="Arial"/>
              <a:buChar char="•"/>
              <a:defRPr sz="2400" kern="1200" baseline="0">
                <a:solidFill>
                  <a:schemeClr val="tx1"/>
                </a:solidFill>
                <a:latin typeface="Arial" charset="0"/>
                <a:ea typeface="+mn-ea"/>
                <a:cs typeface="+mn-cs"/>
              </a:defRPr>
            </a:lvl2pPr>
            <a:lvl3pPr marL="1143000" indent="-228600" algn="l" defTabSz="914400" rtl="0" eaLnBrk="1" latinLnBrk="0" hangingPunct="1">
              <a:lnSpc>
                <a:spcPct val="100000"/>
              </a:lnSpc>
              <a:spcBef>
                <a:spcPts val="500"/>
              </a:spcBef>
              <a:buFont typeface="Arial"/>
              <a:buChar char="•"/>
              <a:defRPr sz="2000" kern="1200" baseline="0">
                <a:solidFill>
                  <a:schemeClr val="tx1"/>
                </a:solidFill>
                <a:latin typeface="Arial" charset="0"/>
                <a:ea typeface="+mn-ea"/>
                <a:cs typeface="+mn-cs"/>
              </a:defRPr>
            </a:lvl3pPr>
            <a:lvl4pPr marL="1600200" indent="-228600" algn="l" defTabSz="914400" rtl="0" eaLnBrk="1" latinLnBrk="0" hangingPunct="1">
              <a:lnSpc>
                <a:spcPct val="100000"/>
              </a:lnSpc>
              <a:spcBef>
                <a:spcPts val="500"/>
              </a:spcBef>
              <a:buFont typeface="Arial"/>
              <a:buChar char="•"/>
              <a:defRPr sz="1800" kern="1200" baseline="0">
                <a:solidFill>
                  <a:schemeClr val="tx1"/>
                </a:solidFill>
                <a:latin typeface="Arial" charset="0"/>
                <a:ea typeface="+mn-ea"/>
                <a:cs typeface="+mn-cs"/>
              </a:defRPr>
            </a:lvl4pPr>
            <a:lvl5pPr marL="2057400" indent="-228600" algn="l" defTabSz="914400" rtl="0" eaLnBrk="1" latinLnBrk="0" hangingPunct="1">
              <a:lnSpc>
                <a:spcPct val="100000"/>
              </a:lnSpc>
              <a:spcBef>
                <a:spcPts val="500"/>
              </a:spcBef>
              <a:buFont typeface="Arial"/>
              <a:buChar char="•"/>
              <a:defRPr sz="1800" kern="1200" baseline="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endParaRPr lang="nl-BE" b="1"/>
          </a:p>
        </p:txBody>
      </p:sp>
      <p:sp>
        <p:nvSpPr>
          <p:cNvPr id="8" name="Tijdelijke aanduiding voor inhoud 7">
            <a:extLst>
              <a:ext uri="{FF2B5EF4-FFF2-40B4-BE49-F238E27FC236}">
                <a16:creationId xmlns:a16="http://schemas.microsoft.com/office/drawing/2014/main" id="{B554B9A3-64A8-1A0C-5B74-7C683A009918}"/>
              </a:ext>
            </a:extLst>
          </p:cNvPr>
          <p:cNvSpPr>
            <a:spLocks noGrp="1"/>
          </p:cNvSpPr>
          <p:nvPr>
            <p:ph sz="quarter" idx="13"/>
          </p:nvPr>
        </p:nvSpPr>
        <p:spPr>
          <a:xfrm>
            <a:off x="768351" y="1655998"/>
            <a:ext cx="10655300" cy="4647525"/>
          </a:xfrm>
        </p:spPr>
        <p:txBody>
          <a:bodyPr>
            <a:normAutofit/>
          </a:bodyPr>
          <a:lstStyle/>
          <a:p>
            <a:pPr marL="0" indent="0">
              <a:buNone/>
            </a:pPr>
            <a:r>
              <a:rPr lang="nl-BE" sz="2000" b="1">
                <a:ea typeface="Calibri" panose="020F0502020204030204" pitchFamily="34" charset="0"/>
                <a:cs typeface="Times New Roman" panose="02020603050405020304" pitchFamily="18" charset="0"/>
                <a:sym typeface="Wingdings" panose="05000000000000000000" pitchFamily="2" charset="2"/>
              </a:rPr>
              <a:t>Behandeling van vrijgestelde VI als CFC (art. 185/2 WIB 92)</a:t>
            </a:r>
          </a:p>
          <a:p>
            <a:pPr marL="457200" lvl="1" indent="0">
              <a:buNone/>
            </a:pPr>
            <a:endParaRPr lang="nl-BE" sz="1500"/>
          </a:p>
          <a:p>
            <a:pPr lvl="1"/>
            <a:r>
              <a:rPr lang="nl-NL" sz="1700" err="1"/>
              <a:t>Quid</a:t>
            </a:r>
            <a:r>
              <a:rPr lang="nl-NL" sz="1700"/>
              <a:t> verliezen van VI CFC? (niet-)aftrekbaar? Proportioneel aftrekbaar?</a:t>
            </a:r>
          </a:p>
          <a:p>
            <a:pPr lvl="2"/>
            <a:r>
              <a:rPr lang="nl-BE" sz="1400"/>
              <a:t>Nieuwe CFC-regel treft enkel de ‘passieve inkomsten’ (doorgaans geen volledige niet-vrijstelling)</a:t>
            </a:r>
          </a:p>
          <a:p>
            <a:pPr lvl="2"/>
            <a:r>
              <a:rPr lang="nl-BE" sz="1400"/>
              <a:t>Maar: proportionele verliesaftrek in principe enkel bij ‘vermindering’ van belasting in België </a:t>
            </a:r>
            <a:r>
              <a:rPr lang="nl-BE" sz="1400" err="1"/>
              <a:t>obv</a:t>
            </a:r>
            <a:r>
              <a:rPr lang="nl-BE" sz="1400"/>
              <a:t>. DBV</a:t>
            </a:r>
          </a:p>
          <a:p>
            <a:pPr marL="457200" lvl="1" indent="0">
              <a:buNone/>
            </a:pPr>
            <a:endParaRPr lang="nl-BE" sz="1700"/>
          </a:p>
          <a:p>
            <a:pPr lvl="1"/>
            <a:r>
              <a:rPr lang="nl-BE" sz="1700"/>
              <a:t>Specifiek voor CFC-verliezen: impact art. 8(1) ATAD</a:t>
            </a:r>
          </a:p>
          <a:p>
            <a:pPr lvl="2"/>
            <a:r>
              <a:rPr lang="nl-NL" sz="1300"/>
              <a:t>enkel voorwaartse verrekening van verliezen </a:t>
            </a:r>
            <a:r>
              <a:rPr lang="nl-NL" sz="1300" b="1" i="1"/>
              <a:t>tegen latere CFC-inkomsten </a:t>
            </a:r>
            <a:r>
              <a:rPr lang="nl-NL" sz="1300"/>
              <a:t>mogelijk :“</a:t>
            </a:r>
            <a:r>
              <a:rPr lang="nl-NL" sz="1300" i="1"/>
              <a:t>Verliezen van de entiteit of vaste inrichting </a:t>
            </a:r>
            <a:r>
              <a:rPr lang="nl-NL" sz="1300" i="1" u="sng"/>
              <a:t>worden niet in de belastinggrondslag begrepen </a:t>
            </a:r>
            <a:r>
              <a:rPr lang="nl-NL" sz="1300" i="1"/>
              <a:t>maar kunnen, in overeenstemming met het nationale recht, voorwaarts worden verrekend</a:t>
            </a:r>
            <a:r>
              <a:rPr lang="nl-NL" sz="1300"/>
              <a:t>”</a:t>
            </a:r>
            <a:endParaRPr lang="nl-BE" sz="1300"/>
          </a:p>
          <a:p>
            <a:pPr lvl="1"/>
            <a:endParaRPr lang="nl-BE" sz="1700"/>
          </a:p>
          <a:p>
            <a:pPr lvl="1"/>
            <a:r>
              <a:rPr lang="nl-BE" sz="1700"/>
              <a:t>Impact rechtspraak </a:t>
            </a:r>
            <a:r>
              <a:rPr lang="nl-BE" sz="1700" err="1"/>
              <a:t>HvJ</a:t>
            </a:r>
            <a:r>
              <a:rPr lang="nl-BE" sz="1700"/>
              <a:t> (bijv. </a:t>
            </a:r>
            <a:r>
              <a:rPr lang="nl-BE" sz="1700" i="1"/>
              <a:t>Nordea Bank</a:t>
            </a:r>
            <a:r>
              <a:rPr lang="nl-BE" sz="1700"/>
              <a:t>) voor intra-EER VI?</a:t>
            </a:r>
          </a:p>
          <a:p>
            <a:pPr lvl="2"/>
            <a:r>
              <a:rPr lang="nl-BE" sz="1300"/>
              <a:t>Toepassing CFC-regel is gebaseerd op rechtvaardigingsgrond voor bestrijden van misbruik</a:t>
            </a:r>
          </a:p>
          <a:p>
            <a:pPr lvl="2"/>
            <a:r>
              <a:rPr lang="nl-BE" sz="1300"/>
              <a:t>Zelfde rechtvaardiging voor niet-aftrek verliezen?</a:t>
            </a:r>
            <a:endParaRPr lang="nl-BE" sz="2100"/>
          </a:p>
          <a:p>
            <a:pPr marL="0" indent="0">
              <a:buNone/>
            </a:pPr>
            <a:endParaRPr lang="nl-BE"/>
          </a:p>
          <a:p>
            <a:pPr marL="0" indent="0">
              <a:buNone/>
            </a:pPr>
            <a:endParaRPr lang="nl-BE"/>
          </a:p>
        </p:txBody>
      </p:sp>
    </p:spTree>
    <p:extLst>
      <p:ext uri="{BB962C8B-B14F-4D97-AF65-F5344CB8AC3E}">
        <p14:creationId xmlns:p14="http://schemas.microsoft.com/office/powerpoint/2010/main" val="20949128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17471BE3-E48F-426E-BD0A-2968DC1AEBE3}"/>
              </a:ext>
            </a:extLst>
          </p:cNvPr>
          <p:cNvSpPr>
            <a:spLocks noGrp="1"/>
          </p:cNvSpPr>
          <p:nvPr>
            <p:ph type="dt" sz="half" idx="10"/>
          </p:nvPr>
        </p:nvSpPr>
        <p:spPr/>
        <p:txBody>
          <a:bodyPr/>
          <a:lstStyle/>
          <a:p>
            <a:fld id="{FDE6A117-D91B-4B23-AB2C-CFB746FAC19E}" type="datetime1">
              <a:rPr lang="nl-BE" smtClean="0"/>
              <a:t>4/07/2024</a:t>
            </a:fld>
            <a:endParaRPr lang="nl-NL"/>
          </a:p>
        </p:txBody>
      </p:sp>
      <p:sp>
        <p:nvSpPr>
          <p:cNvPr id="3" name="Tijdelijke aanduiding voor voettekst 2">
            <a:extLst>
              <a:ext uri="{FF2B5EF4-FFF2-40B4-BE49-F238E27FC236}">
                <a16:creationId xmlns:a16="http://schemas.microsoft.com/office/drawing/2014/main" id="{62B7AEAD-F04B-4338-8B2D-56B7A3E545D6}"/>
              </a:ext>
            </a:extLst>
          </p:cNvPr>
          <p:cNvSpPr>
            <a:spLocks noGrp="1"/>
          </p:cNvSpPr>
          <p:nvPr>
            <p:ph type="ftr" sz="quarter" idx="11"/>
          </p:nvPr>
        </p:nvSpPr>
        <p:spPr/>
        <p:txBody>
          <a:bodyPr/>
          <a:lstStyle/>
          <a:p>
            <a:r>
              <a:rPr lang="nl-NL"/>
              <a:t>Instituut voor Fiscaal Recht</a:t>
            </a:r>
          </a:p>
        </p:txBody>
      </p:sp>
      <p:sp>
        <p:nvSpPr>
          <p:cNvPr id="4" name="Tijdelijke aanduiding voor dianummer 3">
            <a:extLst>
              <a:ext uri="{FF2B5EF4-FFF2-40B4-BE49-F238E27FC236}">
                <a16:creationId xmlns:a16="http://schemas.microsoft.com/office/drawing/2014/main" id="{67E0986D-C82F-4970-834F-1934EAF00E3C}"/>
              </a:ext>
            </a:extLst>
          </p:cNvPr>
          <p:cNvSpPr>
            <a:spLocks noGrp="1"/>
          </p:cNvSpPr>
          <p:nvPr>
            <p:ph type="sldNum" sz="quarter" idx="12"/>
          </p:nvPr>
        </p:nvSpPr>
        <p:spPr/>
        <p:txBody>
          <a:bodyPr/>
          <a:lstStyle/>
          <a:p>
            <a:fld id="{0A297500-7527-634B-90F4-69D0994C32B4}" type="slidenum">
              <a:rPr lang="nl-NL" smtClean="0"/>
              <a:pPr/>
              <a:t>36</a:t>
            </a:fld>
            <a:endParaRPr lang="nl-NL"/>
          </a:p>
        </p:txBody>
      </p:sp>
      <p:sp>
        <p:nvSpPr>
          <p:cNvPr id="6" name="Titel 5">
            <a:extLst>
              <a:ext uri="{FF2B5EF4-FFF2-40B4-BE49-F238E27FC236}">
                <a16:creationId xmlns:a16="http://schemas.microsoft.com/office/drawing/2014/main" id="{65A9C2A8-7D32-4BEB-B349-3BFE3EDB4DE4}"/>
              </a:ext>
            </a:extLst>
          </p:cNvPr>
          <p:cNvSpPr>
            <a:spLocks noGrp="1"/>
          </p:cNvSpPr>
          <p:nvPr>
            <p:ph type="title"/>
          </p:nvPr>
        </p:nvSpPr>
        <p:spPr/>
        <p:txBody>
          <a:bodyPr>
            <a:normAutofit/>
          </a:bodyPr>
          <a:lstStyle/>
          <a:p>
            <a:r>
              <a:rPr lang="nl-BE"/>
              <a:t>Groepsbijdrage en definitieve verliezen</a:t>
            </a:r>
          </a:p>
        </p:txBody>
      </p:sp>
      <p:sp>
        <p:nvSpPr>
          <p:cNvPr id="5" name="Tijdelijke aanduiding voor inhoud 6">
            <a:extLst>
              <a:ext uri="{FF2B5EF4-FFF2-40B4-BE49-F238E27FC236}">
                <a16:creationId xmlns:a16="http://schemas.microsoft.com/office/drawing/2014/main" id="{F55E9B47-B573-E32F-A20B-40740F561D2F}"/>
              </a:ext>
            </a:extLst>
          </p:cNvPr>
          <p:cNvSpPr txBox="1">
            <a:spLocks/>
          </p:cNvSpPr>
          <p:nvPr/>
        </p:nvSpPr>
        <p:spPr>
          <a:xfrm>
            <a:off x="768351" y="1655998"/>
            <a:ext cx="10655300" cy="4554001"/>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a:buChar char="•"/>
              <a:defRPr sz="2400" kern="1200" baseline="0">
                <a:solidFill>
                  <a:schemeClr val="tx1"/>
                </a:solidFill>
                <a:latin typeface="Arial" charset="0"/>
                <a:ea typeface="+mn-ea"/>
                <a:cs typeface="+mn-cs"/>
              </a:defRPr>
            </a:lvl1pPr>
            <a:lvl2pPr marL="685800" indent="-228600" algn="l" defTabSz="914400" rtl="0" eaLnBrk="1" latinLnBrk="0" hangingPunct="1">
              <a:lnSpc>
                <a:spcPct val="100000"/>
              </a:lnSpc>
              <a:spcBef>
                <a:spcPts val="500"/>
              </a:spcBef>
              <a:buFont typeface="Arial"/>
              <a:buChar char="•"/>
              <a:defRPr sz="2400" kern="1200" baseline="0">
                <a:solidFill>
                  <a:schemeClr val="tx1"/>
                </a:solidFill>
                <a:latin typeface="Arial" charset="0"/>
                <a:ea typeface="+mn-ea"/>
                <a:cs typeface="+mn-cs"/>
              </a:defRPr>
            </a:lvl2pPr>
            <a:lvl3pPr marL="1143000" indent="-228600" algn="l" defTabSz="914400" rtl="0" eaLnBrk="1" latinLnBrk="0" hangingPunct="1">
              <a:lnSpc>
                <a:spcPct val="100000"/>
              </a:lnSpc>
              <a:spcBef>
                <a:spcPts val="500"/>
              </a:spcBef>
              <a:buFont typeface="Arial"/>
              <a:buChar char="•"/>
              <a:defRPr sz="2000" kern="1200" baseline="0">
                <a:solidFill>
                  <a:schemeClr val="tx1"/>
                </a:solidFill>
                <a:latin typeface="Arial" charset="0"/>
                <a:ea typeface="+mn-ea"/>
                <a:cs typeface="+mn-cs"/>
              </a:defRPr>
            </a:lvl3pPr>
            <a:lvl4pPr marL="1600200" indent="-228600" algn="l" defTabSz="914400" rtl="0" eaLnBrk="1" latinLnBrk="0" hangingPunct="1">
              <a:lnSpc>
                <a:spcPct val="100000"/>
              </a:lnSpc>
              <a:spcBef>
                <a:spcPts val="500"/>
              </a:spcBef>
              <a:buFont typeface="Arial"/>
              <a:buChar char="•"/>
              <a:defRPr sz="1800" kern="1200" baseline="0">
                <a:solidFill>
                  <a:schemeClr val="tx1"/>
                </a:solidFill>
                <a:latin typeface="Arial" charset="0"/>
                <a:ea typeface="+mn-ea"/>
                <a:cs typeface="+mn-cs"/>
              </a:defRPr>
            </a:lvl4pPr>
            <a:lvl5pPr marL="2057400" indent="-228600" algn="l" defTabSz="914400" rtl="0" eaLnBrk="1" latinLnBrk="0" hangingPunct="1">
              <a:lnSpc>
                <a:spcPct val="100000"/>
              </a:lnSpc>
              <a:spcBef>
                <a:spcPts val="500"/>
              </a:spcBef>
              <a:buFont typeface="Arial"/>
              <a:buChar char="•"/>
              <a:defRPr sz="1800" kern="1200" baseline="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endParaRPr lang="nl-BE" b="1"/>
          </a:p>
        </p:txBody>
      </p:sp>
      <p:sp>
        <p:nvSpPr>
          <p:cNvPr id="8" name="Tijdelijke aanduiding voor inhoud 7">
            <a:extLst>
              <a:ext uri="{FF2B5EF4-FFF2-40B4-BE49-F238E27FC236}">
                <a16:creationId xmlns:a16="http://schemas.microsoft.com/office/drawing/2014/main" id="{B554B9A3-64A8-1A0C-5B74-7C683A009918}"/>
              </a:ext>
            </a:extLst>
          </p:cNvPr>
          <p:cNvSpPr>
            <a:spLocks noGrp="1"/>
          </p:cNvSpPr>
          <p:nvPr>
            <p:ph sz="quarter" idx="13"/>
          </p:nvPr>
        </p:nvSpPr>
        <p:spPr>
          <a:xfrm>
            <a:off x="768351" y="1655998"/>
            <a:ext cx="10655300" cy="4554001"/>
          </a:xfrm>
        </p:spPr>
        <p:txBody>
          <a:bodyPr>
            <a:normAutofit fontScale="77500" lnSpcReduction="20000"/>
          </a:bodyPr>
          <a:lstStyle/>
          <a:p>
            <a:pPr marL="0" indent="0">
              <a:buNone/>
            </a:pPr>
            <a:r>
              <a:rPr lang="nl-BE" b="1" dirty="0">
                <a:cs typeface="Times New Roman" panose="02020603050405020304" pitchFamily="18" charset="0"/>
                <a:sym typeface="Wingdings" panose="05000000000000000000" pitchFamily="2" charset="2"/>
              </a:rPr>
              <a:t>Principe (art. 205/5, § 4 WIB 92)</a:t>
            </a:r>
            <a:endParaRPr lang="nl-BE" sz="3600" dirty="0"/>
          </a:p>
          <a:p>
            <a:r>
              <a:rPr lang="nl-BE" sz="1900" dirty="0"/>
              <a:t>Verliezen van belastbaar tijdperk van buitenlandse (EER) moeder-, dochter- of zustervennootschap</a:t>
            </a:r>
          </a:p>
          <a:p>
            <a:pPr lvl="1"/>
            <a:r>
              <a:rPr lang="nl-BE" sz="1600" dirty="0"/>
              <a:t>Geen ‘vorige verliezen’ (ook geen Belgische groepsbijdrage voor vorige verliezen)</a:t>
            </a:r>
          </a:p>
          <a:p>
            <a:pPr lvl="1"/>
            <a:r>
              <a:rPr lang="nl-BE" sz="1600" dirty="0"/>
              <a:t>Berekening op grond van regels van het WIB (“</a:t>
            </a:r>
            <a:r>
              <a:rPr lang="nl-NL" sz="1600" i="1" dirty="0"/>
              <a:t>overeenkomstig de bepalingen van dit Wetboek vast te stellen</a:t>
            </a:r>
            <a:r>
              <a:rPr lang="nl-NL" sz="1600" dirty="0"/>
              <a:t>”)</a:t>
            </a:r>
            <a:endParaRPr lang="nl-BE" sz="1600" dirty="0"/>
          </a:p>
          <a:p>
            <a:r>
              <a:rPr lang="nl-BE" sz="1900" dirty="0"/>
              <a:t>Waarvan de activiteiten worden stopgezet en niet worden overgenomen door andere groepsvennootschap binnen de 3 jaar</a:t>
            </a:r>
          </a:p>
          <a:p>
            <a:pPr lvl="1"/>
            <a:r>
              <a:rPr lang="nl-BE" sz="1800" dirty="0"/>
              <a:t>Circ. 2020/C/29: ’stopzetting’ = vereffening (dus </a:t>
            </a:r>
            <a:r>
              <a:rPr lang="nl-BE" sz="1800" dirty="0" err="1"/>
              <a:t>nvt</a:t>
            </a:r>
            <a:r>
              <a:rPr lang="nl-BE" sz="1800" dirty="0"/>
              <a:t>. bij reorganisatie met ontbinding zonder vereffening) (§ 41, </a:t>
            </a:r>
            <a:r>
              <a:rPr lang="nl-BE" sz="1800" dirty="0" err="1"/>
              <a:t>vn</a:t>
            </a:r>
            <a:r>
              <a:rPr lang="nl-BE" sz="1800" dirty="0"/>
              <a:t>. 27)</a:t>
            </a:r>
          </a:p>
          <a:p>
            <a:pPr lvl="1"/>
            <a:r>
              <a:rPr lang="nl-BE" sz="1800" dirty="0"/>
              <a:t>Bij overname activiteiten binnen de 3 jaar: heropname in belastbare winst (art. 185, § 4, lid 2 WIB 92)</a:t>
            </a:r>
          </a:p>
          <a:p>
            <a:pPr lvl="1"/>
            <a:r>
              <a:rPr lang="nl-BE" sz="1800" dirty="0"/>
              <a:t>Geen tegenbewijsmogelijkheid (vgl. </a:t>
            </a:r>
            <a:r>
              <a:rPr lang="nl-BE" sz="1800" dirty="0" err="1"/>
              <a:t>recapture</a:t>
            </a:r>
            <a:r>
              <a:rPr lang="nl-BE" sz="1800" dirty="0"/>
              <a:t>-regeling bij </a:t>
            </a:r>
            <a:r>
              <a:rPr lang="nl-BE" sz="1800" dirty="0" err="1"/>
              <a:t>VI’s</a:t>
            </a:r>
            <a:r>
              <a:rPr lang="nl-BE" sz="1800" dirty="0"/>
              <a:t>)</a:t>
            </a:r>
          </a:p>
          <a:p>
            <a:r>
              <a:rPr lang="nl-BE" sz="1900" dirty="0"/>
              <a:t>Ten belope van verlies dat niet “</a:t>
            </a:r>
            <a:r>
              <a:rPr lang="nl-NL" sz="1900" i="1" dirty="0"/>
              <a:t>door de buitenlandse vennootschap of door een andere persoon in aftrek kan worden genomen</a:t>
            </a:r>
            <a:r>
              <a:rPr lang="nl-NL" sz="1900" dirty="0"/>
              <a:t>”</a:t>
            </a:r>
          </a:p>
          <a:p>
            <a:pPr lvl="1"/>
            <a:r>
              <a:rPr lang="en-GB" sz="1600" dirty="0"/>
              <a:t>“</a:t>
            </a:r>
            <a:r>
              <a:rPr lang="en-GB" sz="1600" i="1" dirty="0" err="1"/>
              <a:t>kan</a:t>
            </a:r>
            <a:r>
              <a:rPr lang="en-GB" sz="1600" i="1" dirty="0"/>
              <a:t> </a:t>
            </a:r>
            <a:r>
              <a:rPr lang="en-GB" sz="1600" i="1" dirty="0" err="1"/>
              <a:t>worden</a:t>
            </a:r>
            <a:r>
              <a:rPr lang="en-GB" sz="1600" i="1" dirty="0"/>
              <a:t> </a:t>
            </a:r>
            <a:r>
              <a:rPr lang="en-GB" sz="1600" i="1" dirty="0" err="1"/>
              <a:t>genomen</a:t>
            </a:r>
            <a:r>
              <a:rPr lang="en-GB" sz="1600" dirty="0"/>
              <a:t>” – </a:t>
            </a:r>
            <a:r>
              <a:rPr lang="en-GB" sz="1600" dirty="0" err="1"/>
              <a:t>theoretische</a:t>
            </a:r>
            <a:r>
              <a:rPr lang="en-GB" sz="1600" dirty="0"/>
              <a:t> </a:t>
            </a:r>
            <a:r>
              <a:rPr lang="en-GB" sz="1600" dirty="0" err="1"/>
              <a:t>uitputtingsmogelijkheid</a:t>
            </a:r>
            <a:endParaRPr lang="en-GB" sz="1800" dirty="0"/>
          </a:p>
          <a:p>
            <a:pPr lvl="2"/>
            <a:r>
              <a:rPr lang="nl-NL" sz="1600" dirty="0">
                <a:sym typeface="Wingdings" panose="05000000000000000000" pitchFamily="2" charset="2"/>
              </a:rPr>
              <a:t>Bijv. aftrekbaarheid minderwaarde op aandelen in dochter ten belope van verlies</a:t>
            </a:r>
          </a:p>
          <a:p>
            <a:pPr lvl="1"/>
            <a:r>
              <a:rPr lang="nl-NL" sz="1600" dirty="0">
                <a:sym typeface="Wingdings" panose="05000000000000000000" pitchFamily="2" charset="2"/>
              </a:rPr>
              <a:t>Kan ook ‘economische’ aftrek zijn : verdiscontering in verkoopprijs aan derde (</a:t>
            </a:r>
            <a:r>
              <a:rPr lang="nl-NL" sz="1600" i="1" dirty="0" err="1">
                <a:sym typeface="Wingdings" panose="05000000000000000000" pitchFamily="2" charset="2"/>
              </a:rPr>
              <a:t>Holmen</a:t>
            </a:r>
            <a:r>
              <a:rPr lang="nl-NL" sz="1600" i="1" dirty="0">
                <a:sym typeface="Wingdings" panose="05000000000000000000" pitchFamily="2" charset="2"/>
              </a:rPr>
              <a:t> AB</a:t>
            </a:r>
            <a:r>
              <a:rPr lang="nl-NL" sz="1600" dirty="0">
                <a:sym typeface="Wingdings" panose="05000000000000000000" pitchFamily="2" charset="2"/>
              </a:rPr>
              <a:t>, § 36-37; EVA-Hof E-7/23, § 27)</a:t>
            </a:r>
          </a:p>
          <a:p>
            <a:pPr lvl="1"/>
            <a:r>
              <a:rPr lang="en-GB" sz="1600" dirty="0"/>
              <a:t>“Andere </a:t>
            </a:r>
            <a:r>
              <a:rPr lang="en-GB" sz="1600" dirty="0" err="1"/>
              <a:t>persoon</a:t>
            </a:r>
            <a:r>
              <a:rPr lang="en-GB" sz="1600" dirty="0"/>
              <a:t>” </a:t>
            </a:r>
            <a:r>
              <a:rPr lang="en-GB" sz="1600" dirty="0" err="1"/>
              <a:t>moet</a:t>
            </a:r>
            <a:r>
              <a:rPr lang="en-GB" sz="1600" dirty="0"/>
              <a:t> </a:t>
            </a:r>
            <a:r>
              <a:rPr lang="en-GB" sz="1600" dirty="0" err="1"/>
              <a:t>niet</a:t>
            </a:r>
            <a:r>
              <a:rPr lang="en-GB" sz="1600" dirty="0"/>
              <a:t> in </a:t>
            </a:r>
            <a:r>
              <a:rPr lang="en-GB" sz="1600" dirty="0" err="1"/>
              <a:t>bronstaat</a:t>
            </a:r>
            <a:r>
              <a:rPr lang="en-GB" sz="1600" dirty="0"/>
              <a:t> van </a:t>
            </a:r>
            <a:r>
              <a:rPr lang="en-GB" sz="1600" dirty="0" err="1"/>
              <a:t>verlies</a:t>
            </a:r>
            <a:r>
              <a:rPr lang="en-GB" sz="1600" dirty="0"/>
              <a:t> </a:t>
            </a:r>
            <a:r>
              <a:rPr lang="en-GB" sz="1600" dirty="0" err="1"/>
              <a:t>zijn</a:t>
            </a:r>
            <a:r>
              <a:rPr lang="en-GB" sz="1600" dirty="0"/>
              <a:t> </a:t>
            </a:r>
            <a:r>
              <a:rPr lang="en-GB" sz="1600" dirty="0" err="1"/>
              <a:t>gevestigd</a:t>
            </a:r>
            <a:r>
              <a:rPr lang="en-GB" sz="1600" dirty="0"/>
              <a:t> </a:t>
            </a:r>
            <a:r>
              <a:rPr lang="en-GB" sz="1600" dirty="0">
                <a:sym typeface="Wingdings" panose="05000000000000000000" pitchFamily="2" charset="2"/>
              </a:rPr>
              <a:t> art. 185, § 3 WIB 92</a:t>
            </a:r>
          </a:p>
          <a:p>
            <a:pPr lvl="2"/>
            <a:r>
              <a:rPr lang="en-GB" sz="1600" dirty="0">
                <a:sym typeface="Wingdings" panose="05000000000000000000" pitchFamily="2" charset="2"/>
              </a:rPr>
              <a:t>Quid </a:t>
            </a:r>
            <a:r>
              <a:rPr lang="en-GB" sz="1600" dirty="0" err="1">
                <a:sym typeface="Wingdings" panose="05000000000000000000" pitchFamily="2" charset="2"/>
              </a:rPr>
              <a:t>indien</a:t>
            </a:r>
            <a:r>
              <a:rPr lang="en-GB" sz="1600" dirty="0">
                <a:sym typeface="Wingdings" panose="05000000000000000000" pitchFamily="2" charset="2"/>
              </a:rPr>
              <a:t> </a:t>
            </a:r>
            <a:r>
              <a:rPr lang="en-GB" sz="1600" dirty="0" err="1">
                <a:sym typeface="Wingdings" panose="05000000000000000000" pitchFamily="2" charset="2"/>
              </a:rPr>
              <a:t>verschillende</a:t>
            </a:r>
            <a:r>
              <a:rPr lang="en-GB" sz="1600" dirty="0">
                <a:sym typeface="Wingdings" panose="05000000000000000000" pitchFamily="2" charset="2"/>
              </a:rPr>
              <a:t> </a:t>
            </a:r>
            <a:r>
              <a:rPr lang="en-GB" sz="1600" dirty="0" err="1">
                <a:sym typeface="Wingdings" panose="05000000000000000000" pitchFamily="2" charset="2"/>
              </a:rPr>
              <a:t>landen</a:t>
            </a:r>
            <a:r>
              <a:rPr lang="en-GB" sz="1600" dirty="0">
                <a:sym typeface="Wingdings" panose="05000000000000000000" pitchFamily="2" charset="2"/>
              </a:rPr>
              <a:t> “</a:t>
            </a:r>
            <a:r>
              <a:rPr lang="en-GB" sz="1600" dirty="0" err="1">
                <a:sym typeface="Wingdings" panose="05000000000000000000" pitchFamily="2" charset="2"/>
              </a:rPr>
              <a:t>definitieve</a:t>
            </a:r>
            <a:r>
              <a:rPr lang="en-GB" sz="1600" dirty="0">
                <a:sym typeface="Wingdings" panose="05000000000000000000" pitchFamily="2" charset="2"/>
              </a:rPr>
              <a:t> </a:t>
            </a:r>
            <a:r>
              <a:rPr lang="en-GB" sz="1600" dirty="0" err="1">
                <a:sym typeface="Wingdings" panose="05000000000000000000" pitchFamily="2" charset="2"/>
              </a:rPr>
              <a:t>verliezen</a:t>
            </a:r>
            <a:r>
              <a:rPr lang="en-GB" sz="1600" dirty="0">
                <a:sym typeface="Wingdings" panose="05000000000000000000" pitchFamily="2" charset="2"/>
              </a:rPr>
              <a:t>”-</a:t>
            </a:r>
            <a:r>
              <a:rPr lang="en-GB" sz="1600" dirty="0" err="1">
                <a:sym typeface="Wingdings" panose="05000000000000000000" pitchFamily="2" charset="2"/>
              </a:rPr>
              <a:t>regeling</a:t>
            </a:r>
            <a:r>
              <a:rPr lang="en-GB" sz="1600" dirty="0">
                <a:sym typeface="Wingdings" panose="05000000000000000000" pitchFamily="2" charset="2"/>
              </a:rPr>
              <a:t> </a:t>
            </a:r>
            <a:r>
              <a:rPr lang="en-GB" sz="1600" dirty="0" err="1">
                <a:sym typeface="Wingdings" panose="05000000000000000000" pitchFamily="2" charset="2"/>
              </a:rPr>
              <a:t>kennen</a:t>
            </a:r>
            <a:r>
              <a:rPr lang="en-GB" sz="1600" dirty="0">
                <a:sym typeface="Wingdings" panose="05000000000000000000" pitchFamily="2" charset="2"/>
              </a:rPr>
              <a:t>?</a:t>
            </a:r>
          </a:p>
          <a:p>
            <a:r>
              <a:rPr lang="nl-BE" sz="1900" dirty="0"/>
              <a:t>‘vergoeding’ te betalen voor belastingvoordeel, </a:t>
            </a:r>
            <a:r>
              <a:rPr lang="nl-BE" sz="1900" dirty="0" err="1"/>
              <a:t>cfr</a:t>
            </a:r>
            <a:r>
              <a:rPr lang="nl-BE" sz="1900" dirty="0"/>
              <a:t>. groepsbijdrageregeling</a:t>
            </a:r>
          </a:p>
          <a:p>
            <a:pPr lvl="1"/>
            <a:r>
              <a:rPr lang="nl-BE" sz="1700" dirty="0"/>
              <a:t>Maar: niet-noodzakelijk neutraal in staat van buitenlandse vennootschap </a:t>
            </a:r>
            <a:r>
              <a:rPr lang="nl-BE" sz="1700" dirty="0">
                <a:sym typeface="Wingdings" panose="05000000000000000000" pitchFamily="2" charset="2"/>
              </a:rPr>
              <a:t> gewone groepsbijdrage</a:t>
            </a:r>
          </a:p>
          <a:p>
            <a:pPr lvl="1"/>
            <a:r>
              <a:rPr lang="nl-BE" sz="1700" dirty="0"/>
              <a:t>Ook in principe geen benadeling minderheidsaandeelhouders bij ‘definitief verlies’ </a:t>
            </a:r>
            <a:r>
              <a:rPr lang="nl-BE" sz="1700" dirty="0">
                <a:sym typeface="Wingdings" panose="05000000000000000000" pitchFamily="2" charset="2"/>
              </a:rPr>
              <a:t> gewone groepsbijdrage</a:t>
            </a:r>
            <a:endParaRPr lang="nl-BE" sz="1700" dirty="0"/>
          </a:p>
          <a:p>
            <a:pPr marL="0" indent="0">
              <a:buNone/>
            </a:pPr>
            <a:endParaRPr lang="nl-BE" dirty="0"/>
          </a:p>
        </p:txBody>
      </p:sp>
    </p:spTree>
    <p:extLst>
      <p:ext uri="{BB962C8B-B14F-4D97-AF65-F5344CB8AC3E}">
        <p14:creationId xmlns:p14="http://schemas.microsoft.com/office/powerpoint/2010/main" val="15867175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17471BE3-E48F-426E-BD0A-2968DC1AEBE3}"/>
              </a:ext>
            </a:extLst>
          </p:cNvPr>
          <p:cNvSpPr>
            <a:spLocks noGrp="1"/>
          </p:cNvSpPr>
          <p:nvPr>
            <p:ph type="dt" sz="half" idx="10"/>
          </p:nvPr>
        </p:nvSpPr>
        <p:spPr/>
        <p:txBody>
          <a:bodyPr/>
          <a:lstStyle/>
          <a:p>
            <a:fld id="{FDE6A117-D91B-4B23-AB2C-CFB746FAC19E}" type="datetime1">
              <a:rPr lang="nl-BE" smtClean="0"/>
              <a:t>4/07/2024</a:t>
            </a:fld>
            <a:endParaRPr lang="nl-NL"/>
          </a:p>
        </p:txBody>
      </p:sp>
      <p:sp>
        <p:nvSpPr>
          <p:cNvPr id="3" name="Tijdelijke aanduiding voor voettekst 2">
            <a:extLst>
              <a:ext uri="{FF2B5EF4-FFF2-40B4-BE49-F238E27FC236}">
                <a16:creationId xmlns:a16="http://schemas.microsoft.com/office/drawing/2014/main" id="{62B7AEAD-F04B-4338-8B2D-56B7A3E545D6}"/>
              </a:ext>
            </a:extLst>
          </p:cNvPr>
          <p:cNvSpPr>
            <a:spLocks noGrp="1"/>
          </p:cNvSpPr>
          <p:nvPr>
            <p:ph type="ftr" sz="quarter" idx="11"/>
          </p:nvPr>
        </p:nvSpPr>
        <p:spPr/>
        <p:txBody>
          <a:bodyPr/>
          <a:lstStyle/>
          <a:p>
            <a:r>
              <a:rPr lang="nl-NL"/>
              <a:t>Instituut voor Fiscaal Recht</a:t>
            </a:r>
          </a:p>
        </p:txBody>
      </p:sp>
      <p:sp>
        <p:nvSpPr>
          <p:cNvPr id="4" name="Tijdelijke aanduiding voor dianummer 3">
            <a:extLst>
              <a:ext uri="{FF2B5EF4-FFF2-40B4-BE49-F238E27FC236}">
                <a16:creationId xmlns:a16="http://schemas.microsoft.com/office/drawing/2014/main" id="{67E0986D-C82F-4970-834F-1934EAF00E3C}"/>
              </a:ext>
            </a:extLst>
          </p:cNvPr>
          <p:cNvSpPr>
            <a:spLocks noGrp="1"/>
          </p:cNvSpPr>
          <p:nvPr>
            <p:ph type="sldNum" sz="quarter" idx="12"/>
          </p:nvPr>
        </p:nvSpPr>
        <p:spPr/>
        <p:txBody>
          <a:bodyPr/>
          <a:lstStyle/>
          <a:p>
            <a:fld id="{0A297500-7527-634B-90F4-69D0994C32B4}" type="slidenum">
              <a:rPr lang="nl-NL" smtClean="0"/>
              <a:pPr/>
              <a:t>37</a:t>
            </a:fld>
            <a:endParaRPr lang="nl-NL"/>
          </a:p>
        </p:txBody>
      </p:sp>
      <p:sp>
        <p:nvSpPr>
          <p:cNvPr id="6" name="Titel 5">
            <a:extLst>
              <a:ext uri="{FF2B5EF4-FFF2-40B4-BE49-F238E27FC236}">
                <a16:creationId xmlns:a16="http://schemas.microsoft.com/office/drawing/2014/main" id="{65A9C2A8-7D32-4BEB-B349-3BFE3EDB4DE4}"/>
              </a:ext>
            </a:extLst>
          </p:cNvPr>
          <p:cNvSpPr>
            <a:spLocks noGrp="1"/>
          </p:cNvSpPr>
          <p:nvPr>
            <p:ph type="title"/>
          </p:nvPr>
        </p:nvSpPr>
        <p:spPr/>
        <p:txBody>
          <a:bodyPr>
            <a:normAutofit/>
          </a:bodyPr>
          <a:lstStyle/>
          <a:p>
            <a:r>
              <a:rPr lang="nl-BE"/>
              <a:t>Groepsbijdrage en definitieve verliezen</a:t>
            </a:r>
          </a:p>
        </p:txBody>
      </p:sp>
      <p:sp>
        <p:nvSpPr>
          <p:cNvPr id="5" name="Tijdelijke aanduiding voor inhoud 6">
            <a:extLst>
              <a:ext uri="{FF2B5EF4-FFF2-40B4-BE49-F238E27FC236}">
                <a16:creationId xmlns:a16="http://schemas.microsoft.com/office/drawing/2014/main" id="{F55E9B47-B573-E32F-A20B-40740F561D2F}"/>
              </a:ext>
            </a:extLst>
          </p:cNvPr>
          <p:cNvSpPr txBox="1">
            <a:spLocks/>
          </p:cNvSpPr>
          <p:nvPr/>
        </p:nvSpPr>
        <p:spPr>
          <a:xfrm>
            <a:off x="768351" y="1655998"/>
            <a:ext cx="10655300" cy="4554001"/>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a:buChar char="•"/>
              <a:defRPr sz="2400" kern="1200" baseline="0">
                <a:solidFill>
                  <a:schemeClr val="tx1"/>
                </a:solidFill>
                <a:latin typeface="Arial" charset="0"/>
                <a:ea typeface="+mn-ea"/>
                <a:cs typeface="+mn-cs"/>
              </a:defRPr>
            </a:lvl1pPr>
            <a:lvl2pPr marL="685800" indent="-228600" algn="l" defTabSz="914400" rtl="0" eaLnBrk="1" latinLnBrk="0" hangingPunct="1">
              <a:lnSpc>
                <a:spcPct val="100000"/>
              </a:lnSpc>
              <a:spcBef>
                <a:spcPts val="500"/>
              </a:spcBef>
              <a:buFont typeface="Arial"/>
              <a:buChar char="•"/>
              <a:defRPr sz="2400" kern="1200" baseline="0">
                <a:solidFill>
                  <a:schemeClr val="tx1"/>
                </a:solidFill>
                <a:latin typeface="Arial" charset="0"/>
                <a:ea typeface="+mn-ea"/>
                <a:cs typeface="+mn-cs"/>
              </a:defRPr>
            </a:lvl2pPr>
            <a:lvl3pPr marL="1143000" indent="-228600" algn="l" defTabSz="914400" rtl="0" eaLnBrk="1" latinLnBrk="0" hangingPunct="1">
              <a:lnSpc>
                <a:spcPct val="100000"/>
              </a:lnSpc>
              <a:spcBef>
                <a:spcPts val="500"/>
              </a:spcBef>
              <a:buFont typeface="Arial"/>
              <a:buChar char="•"/>
              <a:defRPr sz="2000" kern="1200" baseline="0">
                <a:solidFill>
                  <a:schemeClr val="tx1"/>
                </a:solidFill>
                <a:latin typeface="Arial" charset="0"/>
                <a:ea typeface="+mn-ea"/>
                <a:cs typeface="+mn-cs"/>
              </a:defRPr>
            </a:lvl3pPr>
            <a:lvl4pPr marL="1600200" indent="-228600" algn="l" defTabSz="914400" rtl="0" eaLnBrk="1" latinLnBrk="0" hangingPunct="1">
              <a:lnSpc>
                <a:spcPct val="100000"/>
              </a:lnSpc>
              <a:spcBef>
                <a:spcPts val="500"/>
              </a:spcBef>
              <a:buFont typeface="Arial"/>
              <a:buChar char="•"/>
              <a:defRPr sz="1800" kern="1200" baseline="0">
                <a:solidFill>
                  <a:schemeClr val="tx1"/>
                </a:solidFill>
                <a:latin typeface="Arial" charset="0"/>
                <a:ea typeface="+mn-ea"/>
                <a:cs typeface="+mn-cs"/>
              </a:defRPr>
            </a:lvl4pPr>
            <a:lvl5pPr marL="2057400" indent="-228600" algn="l" defTabSz="914400" rtl="0" eaLnBrk="1" latinLnBrk="0" hangingPunct="1">
              <a:lnSpc>
                <a:spcPct val="100000"/>
              </a:lnSpc>
              <a:spcBef>
                <a:spcPts val="500"/>
              </a:spcBef>
              <a:buFont typeface="Arial"/>
              <a:buChar char="•"/>
              <a:defRPr sz="1800" kern="1200" baseline="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endParaRPr lang="nl-BE" b="1"/>
          </a:p>
        </p:txBody>
      </p:sp>
      <p:sp>
        <p:nvSpPr>
          <p:cNvPr id="8" name="Tijdelijke aanduiding voor inhoud 7">
            <a:extLst>
              <a:ext uri="{FF2B5EF4-FFF2-40B4-BE49-F238E27FC236}">
                <a16:creationId xmlns:a16="http://schemas.microsoft.com/office/drawing/2014/main" id="{B554B9A3-64A8-1A0C-5B74-7C683A009918}"/>
              </a:ext>
            </a:extLst>
          </p:cNvPr>
          <p:cNvSpPr>
            <a:spLocks noGrp="1"/>
          </p:cNvSpPr>
          <p:nvPr>
            <p:ph sz="quarter" idx="13"/>
          </p:nvPr>
        </p:nvSpPr>
        <p:spPr>
          <a:xfrm>
            <a:off x="768351" y="1655998"/>
            <a:ext cx="10655300" cy="4859102"/>
          </a:xfrm>
        </p:spPr>
        <p:txBody>
          <a:bodyPr>
            <a:normAutofit/>
          </a:bodyPr>
          <a:lstStyle/>
          <a:p>
            <a:pPr marL="0" indent="0">
              <a:buNone/>
            </a:pPr>
            <a:r>
              <a:rPr lang="nl-BE" b="1">
                <a:cs typeface="Times New Roman" panose="02020603050405020304" pitchFamily="18" charset="0"/>
                <a:sym typeface="Wingdings" panose="05000000000000000000" pitchFamily="2" charset="2"/>
              </a:rPr>
              <a:t>Principe (art. 205/5, § 4 WIB 92)</a:t>
            </a:r>
            <a:endParaRPr lang="nl-BE" sz="3600"/>
          </a:p>
          <a:p>
            <a:pPr marL="0" indent="0">
              <a:buNone/>
            </a:pPr>
            <a:r>
              <a:rPr lang="en-GB" sz="2000" err="1"/>
              <a:t>Voorbeeld</a:t>
            </a:r>
            <a:r>
              <a:rPr lang="en-GB" sz="2000"/>
              <a:t>: </a:t>
            </a:r>
            <a:r>
              <a:rPr lang="en-GB" sz="2000" err="1"/>
              <a:t>circulariteit</a:t>
            </a:r>
            <a:r>
              <a:rPr lang="en-GB" sz="2000"/>
              <a:t> van </a:t>
            </a:r>
            <a:r>
              <a:rPr lang="en-GB" sz="2000" err="1"/>
              <a:t>definities</a:t>
            </a:r>
            <a:r>
              <a:rPr lang="en-GB" sz="2000"/>
              <a:t> ‘</a:t>
            </a:r>
            <a:r>
              <a:rPr lang="en-GB" sz="2000" err="1"/>
              <a:t>definitieve</a:t>
            </a:r>
            <a:r>
              <a:rPr lang="en-GB" sz="2000"/>
              <a:t> </a:t>
            </a:r>
            <a:r>
              <a:rPr lang="en-GB" sz="2000" err="1"/>
              <a:t>verliezen</a:t>
            </a:r>
            <a:r>
              <a:rPr lang="en-GB" sz="2000"/>
              <a:t>’ in </a:t>
            </a:r>
            <a:r>
              <a:rPr lang="en-GB" sz="2000" err="1"/>
              <a:t>verschillende</a:t>
            </a:r>
            <a:r>
              <a:rPr lang="en-GB" sz="2000"/>
              <a:t> </a:t>
            </a:r>
            <a:r>
              <a:rPr lang="en-GB" sz="2000" err="1"/>
              <a:t>staten</a:t>
            </a:r>
            <a:endParaRPr lang="en-GB" sz="2000"/>
          </a:p>
          <a:p>
            <a:pPr marL="0" indent="0">
              <a:buNone/>
            </a:pPr>
            <a:endParaRPr lang="nl-BE"/>
          </a:p>
          <a:p>
            <a:pPr marL="0" indent="0">
              <a:buNone/>
            </a:pPr>
            <a:endParaRPr lang="nl-BE"/>
          </a:p>
        </p:txBody>
      </p:sp>
      <p:sp>
        <p:nvSpPr>
          <p:cNvPr id="7" name="Rechthoek 6">
            <a:extLst>
              <a:ext uri="{FF2B5EF4-FFF2-40B4-BE49-F238E27FC236}">
                <a16:creationId xmlns:a16="http://schemas.microsoft.com/office/drawing/2014/main" id="{AD00F17E-03AD-047F-32A9-C35300210CD3}"/>
              </a:ext>
            </a:extLst>
          </p:cNvPr>
          <p:cNvSpPr/>
          <p:nvPr/>
        </p:nvSpPr>
        <p:spPr>
          <a:xfrm>
            <a:off x="2232297" y="4298252"/>
            <a:ext cx="1655545" cy="84702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BE"/>
              <a:t>BE</a:t>
            </a:r>
          </a:p>
        </p:txBody>
      </p:sp>
      <p:sp>
        <p:nvSpPr>
          <p:cNvPr id="10" name="Rechthoek 9">
            <a:extLst>
              <a:ext uri="{FF2B5EF4-FFF2-40B4-BE49-F238E27FC236}">
                <a16:creationId xmlns:a16="http://schemas.microsoft.com/office/drawing/2014/main" id="{77814624-5A33-FA58-4D79-224137BE00EA}"/>
              </a:ext>
            </a:extLst>
          </p:cNvPr>
          <p:cNvSpPr/>
          <p:nvPr/>
        </p:nvSpPr>
        <p:spPr>
          <a:xfrm>
            <a:off x="7897840" y="4322193"/>
            <a:ext cx="1655545" cy="84702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BE"/>
              <a:t>FR</a:t>
            </a:r>
          </a:p>
        </p:txBody>
      </p:sp>
      <p:cxnSp>
        <p:nvCxnSpPr>
          <p:cNvPr id="12" name="Rechte verbindingslijn 11">
            <a:extLst>
              <a:ext uri="{FF2B5EF4-FFF2-40B4-BE49-F238E27FC236}">
                <a16:creationId xmlns:a16="http://schemas.microsoft.com/office/drawing/2014/main" id="{4405457F-7E99-2F0A-C7B1-C417561EEEA0}"/>
              </a:ext>
            </a:extLst>
          </p:cNvPr>
          <p:cNvCxnSpPr>
            <a:cxnSpLocks/>
            <a:stCxn id="26" idx="2"/>
            <a:endCxn id="7" idx="0"/>
          </p:cNvCxnSpPr>
          <p:nvPr/>
        </p:nvCxnSpPr>
        <p:spPr>
          <a:xfrm flipH="1">
            <a:off x="3060070" y="3590467"/>
            <a:ext cx="2887142" cy="707785"/>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Rechte verbindingslijn 12">
            <a:extLst>
              <a:ext uri="{FF2B5EF4-FFF2-40B4-BE49-F238E27FC236}">
                <a16:creationId xmlns:a16="http://schemas.microsoft.com/office/drawing/2014/main" id="{CA89A578-43A6-E381-6139-A6FE1AB31E03}"/>
              </a:ext>
            </a:extLst>
          </p:cNvPr>
          <p:cNvCxnSpPr>
            <a:cxnSpLocks/>
            <a:stCxn id="10" idx="0"/>
            <a:endCxn id="26" idx="2"/>
          </p:cNvCxnSpPr>
          <p:nvPr/>
        </p:nvCxnSpPr>
        <p:spPr>
          <a:xfrm flipH="1" flipV="1">
            <a:off x="5947212" y="3590467"/>
            <a:ext cx="2778401" cy="731726"/>
          </a:xfrm>
          <a:prstGeom prst="line">
            <a:avLst/>
          </a:prstGeom>
        </p:spPr>
        <p:style>
          <a:lnRef idx="1">
            <a:schemeClr val="accent1"/>
          </a:lnRef>
          <a:fillRef idx="0">
            <a:schemeClr val="accent1"/>
          </a:fillRef>
          <a:effectRef idx="0">
            <a:schemeClr val="accent1"/>
          </a:effectRef>
          <a:fontRef idx="minor">
            <a:schemeClr val="tx1"/>
          </a:fontRef>
        </p:style>
      </p:cxnSp>
      <p:sp>
        <p:nvSpPr>
          <p:cNvPr id="16" name="Tijdelijke aanduiding voor inhoud 7">
            <a:extLst>
              <a:ext uri="{FF2B5EF4-FFF2-40B4-BE49-F238E27FC236}">
                <a16:creationId xmlns:a16="http://schemas.microsoft.com/office/drawing/2014/main" id="{5F27FF7F-0EC4-92D5-8F3B-484BEBCA56E0}"/>
              </a:ext>
            </a:extLst>
          </p:cNvPr>
          <p:cNvSpPr txBox="1">
            <a:spLocks/>
          </p:cNvSpPr>
          <p:nvPr/>
        </p:nvSpPr>
        <p:spPr>
          <a:xfrm>
            <a:off x="8384487" y="3790031"/>
            <a:ext cx="1066953" cy="494497"/>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a:buChar char="•"/>
              <a:defRPr sz="2400" kern="1200" baseline="0">
                <a:solidFill>
                  <a:schemeClr val="tx1"/>
                </a:solidFill>
                <a:latin typeface="Arial" charset="0"/>
                <a:ea typeface="+mn-ea"/>
                <a:cs typeface="+mn-cs"/>
              </a:defRPr>
            </a:lvl1pPr>
            <a:lvl2pPr marL="685800" indent="-228600" algn="l" defTabSz="914400" rtl="0" eaLnBrk="1" latinLnBrk="0" hangingPunct="1">
              <a:lnSpc>
                <a:spcPct val="100000"/>
              </a:lnSpc>
              <a:spcBef>
                <a:spcPts val="500"/>
              </a:spcBef>
              <a:buFont typeface="Arial"/>
              <a:buChar char="•"/>
              <a:defRPr sz="2400" kern="1200" baseline="0">
                <a:solidFill>
                  <a:schemeClr val="tx1"/>
                </a:solidFill>
                <a:latin typeface="Arial" charset="0"/>
                <a:ea typeface="+mn-ea"/>
                <a:cs typeface="+mn-cs"/>
              </a:defRPr>
            </a:lvl2pPr>
            <a:lvl3pPr marL="1143000" indent="-228600" algn="l" defTabSz="914400" rtl="0" eaLnBrk="1" latinLnBrk="0" hangingPunct="1">
              <a:lnSpc>
                <a:spcPct val="100000"/>
              </a:lnSpc>
              <a:spcBef>
                <a:spcPts val="500"/>
              </a:spcBef>
              <a:buFont typeface="Arial"/>
              <a:buChar char="•"/>
              <a:defRPr sz="2000" kern="1200" baseline="0">
                <a:solidFill>
                  <a:schemeClr val="tx1"/>
                </a:solidFill>
                <a:latin typeface="Arial" charset="0"/>
                <a:ea typeface="+mn-ea"/>
                <a:cs typeface="+mn-cs"/>
              </a:defRPr>
            </a:lvl3pPr>
            <a:lvl4pPr marL="1600200" indent="-228600" algn="l" defTabSz="914400" rtl="0" eaLnBrk="1" latinLnBrk="0" hangingPunct="1">
              <a:lnSpc>
                <a:spcPct val="100000"/>
              </a:lnSpc>
              <a:spcBef>
                <a:spcPts val="500"/>
              </a:spcBef>
              <a:buFont typeface="Arial"/>
              <a:buChar char="•"/>
              <a:defRPr sz="1800" kern="1200" baseline="0">
                <a:solidFill>
                  <a:schemeClr val="tx1"/>
                </a:solidFill>
                <a:latin typeface="Arial" charset="0"/>
                <a:ea typeface="+mn-ea"/>
                <a:cs typeface="+mn-cs"/>
              </a:defRPr>
            </a:lvl4pPr>
            <a:lvl5pPr marL="2057400" indent="-228600" algn="l" defTabSz="914400" rtl="0" eaLnBrk="1" latinLnBrk="0" hangingPunct="1">
              <a:lnSpc>
                <a:spcPct val="100000"/>
              </a:lnSpc>
              <a:spcBef>
                <a:spcPts val="500"/>
              </a:spcBef>
              <a:buFont typeface="Arial"/>
              <a:buChar char="•"/>
              <a:defRPr sz="1800" kern="1200" baseline="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GB" sz="1800">
                <a:cs typeface="Times New Roman" panose="02020603050405020304" pitchFamily="18" charset="0"/>
                <a:sym typeface="Wingdings" panose="05000000000000000000" pitchFamily="2" charset="2"/>
              </a:rPr>
              <a:t>90%</a:t>
            </a:r>
            <a:endParaRPr lang="nl-BE" sz="1800"/>
          </a:p>
        </p:txBody>
      </p:sp>
      <p:sp>
        <p:nvSpPr>
          <p:cNvPr id="17" name="Tijdelijke aanduiding voor inhoud 7">
            <a:extLst>
              <a:ext uri="{FF2B5EF4-FFF2-40B4-BE49-F238E27FC236}">
                <a16:creationId xmlns:a16="http://schemas.microsoft.com/office/drawing/2014/main" id="{D674849E-B3AD-71F5-80BF-323329B715D0}"/>
              </a:ext>
            </a:extLst>
          </p:cNvPr>
          <p:cNvSpPr txBox="1">
            <a:spLocks/>
          </p:cNvSpPr>
          <p:nvPr/>
        </p:nvSpPr>
        <p:spPr>
          <a:xfrm>
            <a:off x="3060070" y="3761300"/>
            <a:ext cx="1066953" cy="494497"/>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a:buChar char="•"/>
              <a:defRPr sz="2400" kern="1200" baseline="0">
                <a:solidFill>
                  <a:schemeClr val="tx1"/>
                </a:solidFill>
                <a:latin typeface="Arial" charset="0"/>
                <a:ea typeface="+mn-ea"/>
                <a:cs typeface="+mn-cs"/>
              </a:defRPr>
            </a:lvl1pPr>
            <a:lvl2pPr marL="685800" indent="-228600" algn="l" defTabSz="914400" rtl="0" eaLnBrk="1" latinLnBrk="0" hangingPunct="1">
              <a:lnSpc>
                <a:spcPct val="100000"/>
              </a:lnSpc>
              <a:spcBef>
                <a:spcPts val="500"/>
              </a:spcBef>
              <a:buFont typeface="Arial"/>
              <a:buChar char="•"/>
              <a:defRPr sz="2400" kern="1200" baseline="0">
                <a:solidFill>
                  <a:schemeClr val="tx1"/>
                </a:solidFill>
                <a:latin typeface="Arial" charset="0"/>
                <a:ea typeface="+mn-ea"/>
                <a:cs typeface="+mn-cs"/>
              </a:defRPr>
            </a:lvl2pPr>
            <a:lvl3pPr marL="1143000" indent="-228600" algn="l" defTabSz="914400" rtl="0" eaLnBrk="1" latinLnBrk="0" hangingPunct="1">
              <a:lnSpc>
                <a:spcPct val="100000"/>
              </a:lnSpc>
              <a:spcBef>
                <a:spcPts val="500"/>
              </a:spcBef>
              <a:buFont typeface="Arial"/>
              <a:buChar char="•"/>
              <a:defRPr sz="2000" kern="1200" baseline="0">
                <a:solidFill>
                  <a:schemeClr val="tx1"/>
                </a:solidFill>
                <a:latin typeface="Arial" charset="0"/>
                <a:ea typeface="+mn-ea"/>
                <a:cs typeface="+mn-cs"/>
              </a:defRPr>
            </a:lvl3pPr>
            <a:lvl4pPr marL="1600200" indent="-228600" algn="l" defTabSz="914400" rtl="0" eaLnBrk="1" latinLnBrk="0" hangingPunct="1">
              <a:lnSpc>
                <a:spcPct val="100000"/>
              </a:lnSpc>
              <a:spcBef>
                <a:spcPts val="500"/>
              </a:spcBef>
              <a:buFont typeface="Arial"/>
              <a:buChar char="•"/>
              <a:defRPr sz="1800" kern="1200" baseline="0">
                <a:solidFill>
                  <a:schemeClr val="tx1"/>
                </a:solidFill>
                <a:latin typeface="Arial" charset="0"/>
                <a:ea typeface="+mn-ea"/>
                <a:cs typeface="+mn-cs"/>
              </a:defRPr>
            </a:lvl4pPr>
            <a:lvl5pPr marL="2057400" indent="-228600" algn="l" defTabSz="914400" rtl="0" eaLnBrk="1" latinLnBrk="0" hangingPunct="1">
              <a:lnSpc>
                <a:spcPct val="100000"/>
              </a:lnSpc>
              <a:spcBef>
                <a:spcPts val="500"/>
              </a:spcBef>
              <a:buFont typeface="Arial"/>
              <a:buChar char="•"/>
              <a:defRPr sz="1800" kern="1200" baseline="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GB" sz="1800">
                <a:cs typeface="Times New Roman" panose="02020603050405020304" pitchFamily="18" charset="0"/>
                <a:sym typeface="Wingdings" panose="05000000000000000000" pitchFamily="2" charset="2"/>
              </a:rPr>
              <a:t>90%</a:t>
            </a:r>
            <a:endParaRPr lang="nl-BE" sz="1800"/>
          </a:p>
        </p:txBody>
      </p:sp>
      <p:cxnSp>
        <p:nvCxnSpPr>
          <p:cNvPr id="19" name="Rechte verbindingslijn 18">
            <a:extLst>
              <a:ext uri="{FF2B5EF4-FFF2-40B4-BE49-F238E27FC236}">
                <a16:creationId xmlns:a16="http://schemas.microsoft.com/office/drawing/2014/main" id="{7F17CF8D-5A5D-14B3-AE14-3F7CB7EC9E3D}"/>
              </a:ext>
            </a:extLst>
          </p:cNvPr>
          <p:cNvCxnSpPr>
            <a:cxnSpLocks/>
          </p:cNvCxnSpPr>
          <p:nvPr/>
        </p:nvCxnSpPr>
        <p:spPr>
          <a:xfrm flipH="1">
            <a:off x="7703436" y="4356002"/>
            <a:ext cx="2221867" cy="97639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Rechte verbindingslijn 19">
            <a:extLst>
              <a:ext uri="{FF2B5EF4-FFF2-40B4-BE49-F238E27FC236}">
                <a16:creationId xmlns:a16="http://schemas.microsoft.com/office/drawing/2014/main" id="{BA065588-2F34-25BE-E2F3-BCF455A984E8}"/>
              </a:ext>
            </a:extLst>
          </p:cNvPr>
          <p:cNvCxnSpPr>
            <a:cxnSpLocks/>
          </p:cNvCxnSpPr>
          <p:nvPr/>
        </p:nvCxnSpPr>
        <p:spPr>
          <a:xfrm>
            <a:off x="7611995" y="4451284"/>
            <a:ext cx="2548042" cy="103543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6" name="Rechthoek 25">
            <a:extLst>
              <a:ext uri="{FF2B5EF4-FFF2-40B4-BE49-F238E27FC236}">
                <a16:creationId xmlns:a16="http://schemas.microsoft.com/office/drawing/2014/main" id="{49F78634-FA8A-E65F-126D-D6216B3D5612}"/>
              </a:ext>
            </a:extLst>
          </p:cNvPr>
          <p:cNvSpPr/>
          <p:nvPr/>
        </p:nvSpPr>
        <p:spPr>
          <a:xfrm>
            <a:off x="5119439" y="2743444"/>
            <a:ext cx="1655545" cy="84702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BE"/>
              <a:t>FI</a:t>
            </a:r>
          </a:p>
        </p:txBody>
      </p:sp>
      <p:sp>
        <p:nvSpPr>
          <p:cNvPr id="36" name="Tijdelijke aanduiding voor inhoud 7">
            <a:extLst>
              <a:ext uri="{FF2B5EF4-FFF2-40B4-BE49-F238E27FC236}">
                <a16:creationId xmlns:a16="http://schemas.microsoft.com/office/drawing/2014/main" id="{596B4558-A1F5-988F-C5DD-E5ABD29CFFA1}"/>
              </a:ext>
            </a:extLst>
          </p:cNvPr>
          <p:cNvSpPr txBox="1">
            <a:spLocks/>
          </p:cNvSpPr>
          <p:nvPr/>
        </p:nvSpPr>
        <p:spPr>
          <a:xfrm>
            <a:off x="6928266" y="2729280"/>
            <a:ext cx="4320522" cy="1069622"/>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100000"/>
              </a:lnSpc>
              <a:spcBef>
                <a:spcPts val="1000"/>
              </a:spcBef>
              <a:buFont typeface="Arial"/>
              <a:buChar char="•"/>
              <a:defRPr sz="2400" kern="1200" baseline="0">
                <a:solidFill>
                  <a:schemeClr val="tx1"/>
                </a:solidFill>
                <a:latin typeface="Arial" charset="0"/>
                <a:ea typeface="+mn-ea"/>
                <a:cs typeface="+mn-cs"/>
              </a:defRPr>
            </a:lvl1pPr>
            <a:lvl2pPr marL="685800" indent="-228600" algn="l" defTabSz="914400" rtl="0" eaLnBrk="1" latinLnBrk="0" hangingPunct="1">
              <a:lnSpc>
                <a:spcPct val="100000"/>
              </a:lnSpc>
              <a:spcBef>
                <a:spcPts val="500"/>
              </a:spcBef>
              <a:buFont typeface="Arial"/>
              <a:buChar char="•"/>
              <a:defRPr sz="2400" kern="1200" baseline="0">
                <a:solidFill>
                  <a:schemeClr val="tx1"/>
                </a:solidFill>
                <a:latin typeface="Arial" charset="0"/>
                <a:ea typeface="+mn-ea"/>
                <a:cs typeface="+mn-cs"/>
              </a:defRPr>
            </a:lvl2pPr>
            <a:lvl3pPr marL="1143000" indent="-228600" algn="l" defTabSz="914400" rtl="0" eaLnBrk="1" latinLnBrk="0" hangingPunct="1">
              <a:lnSpc>
                <a:spcPct val="100000"/>
              </a:lnSpc>
              <a:spcBef>
                <a:spcPts val="500"/>
              </a:spcBef>
              <a:buFont typeface="Arial"/>
              <a:buChar char="•"/>
              <a:defRPr sz="2000" kern="1200" baseline="0">
                <a:solidFill>
                  <a:schemeClr val="tx1"/>
                </a:solidFill>
                <a:latin typeface="Arial" charset="0"/>
                <a:ea typeface="+mn-ea"/>
                <a:cs typeface="+mn-cs"/>
              </a:defRPr>
            </a:lvl3pPr>
            <a:lvl4pPr marL="1600200" indent="-228600" algn="l" defTabSz="914400" rtl="0" eaLnBrk="1" latinLnBrk="0" hangingPunct="1">
              <a:lnSpc>
                <a:spcPct val="100000"/>
              </a:lnSpc>
              <a:spcBef>
                <a:spcPts val="500"/>
              </a:spcBef>
              <a:buFont typeface="Arial"/>
              <a:buChar char="•"/>
              <a:defRPr sz="1800" kern="1200" baseline="0">
                <a:solidFill>
                  <a:schemeClr val="tx1"/>
                </a:solidFill>
                <a:latin typeface="Arial" charset="0"/>
                <a:ea typeface="+mn-ea"/>
                <a:cs typeface="+mn-cs"/>
              </a:defRPr>
            </a:lvl4pPr>
            <a:lvl5pPr marL="2057400" indent="-228600" algn="l" defTabSz="914400" rtl="0" eaLnBrk="1" latinLnBrk="0" hangingPunct="1">
              <a:lnSpc>
                <a:spcPct val="100000"/>
              </a:lnSpc>
              <a:spcBef>
                <a:spcPts val="500"/>
              </a:spcBef>
              <a:buFont typeface="Arial"/>
              <a:buChar char="•"/>
              <a:defRPr sz="1800" kern="1200" baseline="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Font typeface="Wingdings" panose="05000000000000000000" pitchFamily="2" charset="2"/>
              <a:buChar char="è"/>
            </a:pPr>
            <a:r>
              <a:rPr lang="en-GB" sz="1300" b="1" err="1">
                <a:sym typeface="Wingdings" panose="05000000000000000000" pitchFamily="2" charset="2"/>
              </a:rPr>
              <a:t>Mogelijkheid</a:t>
            </a:r>
            <a:r>
              <a:rPr lang="en-GB" sz="1300" b="1">
                <a:sym typeface="Wingdings" panose="05000000000000000000" pitchFamily="2" charset="2"/>
              </a:rPr>
              <a:t> </a:t>
            </a:r>
            <a:r>
              <a:rPr lang="en-GB" sz="1300" b="1" err="1">
                <a:sym typeface="Wingdings" panose="05000000000000000000" pitchFamily="2" charset="2"/>
              </a:rPr>
              <a:t>aftrek</a:t>
            </a:r>
            <a:r>
              <a:rPr lang="en-GB" sz="1300" b="1">
                <a:sym typeface="Wingdings" panose="05000000000000000000" pitchFamily="2" charset="2"/>
              </a:rPr>
              <a:t> </a:t>
            </a:r>
            <a:r>
              <a:rPr lang="en-GB" sz="1300" b="1" err="1">
                <a:sym typeface="Wingdings" panose="05000000000000000000" pitchFamily="2" charset="2"/>
              </a:rPr>
              <a:t>definitief</a:t>
            </a:r>
            <a:r>
              <a:rPr lang="en-GB" sz="1300" b="1">
                <a:sym typeface="Wingdings" panose="05000000000000000000" pitchFamily="2" charset="2"/>
              </a:rPr>
              <a:t> </a:t>
            </a:r>
            <a:r>
              <a:rPr lang="en-GB" sz="1300" b="1" err="1">
                <a:sym typeface="Wingdings" panose="05000000000000000000" pitchFamily="2" charset="2"/>
              </a:rPr>
              <a:t>verlies</a:t>
            </a:r>
            <a:r>
              <a:rPr lang="en-GB" sz="1300" b="1">
                <a:sym typeface="Wingdings" panose="05000000000000000000" pitchFamily="2" charset="2"/>
              </a:rPr>
              <a:t> in </a:t>
            </a:r>
            <a:r>
              <a:rPr lang="en-GB" sz="1300" b="1" err="1">
                <a:sym typeface="Wingdings" panose="05000000000000000000" pitchFamily="2" charset="2"/>
              </a:rPr>
              <a:t>dochter</a:t>
            </a:r>
            <a:endParaRPr lang="en-GB" sz="1300" b="1">
              <a:sym typeface="Wingdings" panose="05000000000000000000" pitchFamily="2" charset="2"/>
            </a:endParaRPr>
          </a:p>
          <a:p>
            <a:pPr marL="0" indent="0" algn="just">
              <a:buNone/>
            </a:pPr>
            <a:r>
              <a:rPr lang="nl-BE" sz="1300"/>
              <a:t>Voorwaarde: </a:t>
            </a:r>
            <a:r>
              <a:rPr lang="en-GB" sz="1300" err="1"/>
              <a:t>verliezen</a:t>
            </a:r>
            <a:r>
              <a:rPr lang="en-GB" sz="1300"/>
              <a:t> die de </a:t>
            </a:r>
            <a:r>
              <a:rPr lang="en-GB" sz="1300" err="1"/>
              <a:t>dochter</a:t>
            </a:r>
            <a:r>
              <a:rPr lang="en-GB" sz="1300"/>
              <a:t> </a:t>
            </a:r>
            <a:r>
              <a:rPr lang="en-GB" sz="1300" b="1"/>
              <a:t>of </a:t>
            </a:r>
            <a:r>
              <a:rPr lang="en-GB" sz="1300" b="1" err="1"/>
              <a:t>een</a:t>
            </a:r>
            <a:r>
              <a:rPr lang="en-GB" sz="1300" b="1"/>
              <a:t> andere </a:t>
            </a:r>
            <a:r>
              <a:rPr lang="en-GB" sz="1300" b="1" err="1"/>
              <a:t>partij</a:t>
            </a:r>
            <a:r>
              <a:rPr lang="en-GB" sz="1300" b="1"/>
              <a:t> </a:t>
            </a:r>
            <a:r>
              <a:rPr lang="en-GB" sz="1300" err="1"/>
              <a:t>niet</a:t>
            </a:r>
            <a:r>
              <a:rPr lang="en-GB" sz="1300"/>
              <a:t> </a:t>
            </a:r>
            <a:r>
              <a:rPr lang="en-GB" sz="1300" err="1"/>
              <a:t>kon</a:t>
            </a:r>
            <a:r>
              <a:rPr lang="en-GB" sz="1300"/>
              <a:t> </a:t>
            </a:r>
            <a:r>
              <a:rPr lang="en-GB" sz="1300" err="1"/>
              <a:t>gebruiken</a:t>
            </a:r>
            <a:r>
              <a:rPr lang="en-GB" sz="1300"/>
              <a:t> of </a:t>
            </a:r>
            <a:r>
              <a:rPr lang="en-GB" sz="1300" err="1"/>
              <a:t>kan</a:t>
            </a:r>
            <a:r>
              <a:rPr lang="en-GB" sz="1300"/>
              <a:t> </a:t>
            </a:r>
            <a:r>
              <a:rPr lang="en-GB" sz="1300" err="1"/>
              <a:t>gebruiken</a:t>
            </a:r>
            <a:r>
              <a:rPr lang="en-GB" sz="1300"/>
              <a:t> in de </a:t>
            </a:r>
            <a:r>
              <a:rPr lang="en-GB" sz="1300" err="1"/>
              <a:t>staat</a:t>
            </a:r>
            <a:r>
              <a:rPr lang="en-GB" sz="1300"/>
              <a:t> van de </a:t>
            </a:r>
            <a:r>
              <a:rPr lang="en-GB" sz="1300" err="1"/>
              <a:t>dochter</a:t>
            </a:r>
            <a:r>
              <a:rPr lang="en-GB" sz="1300"/>
              <a:t> </a:t>
            </a:r>
            <a:r>
              <a:rPr lang="en-GB" sz="1300" b="1"/>
              <a:t>of elders </a:t>
            </a:r>
            <a:r>
              <a:rPr lang="en-GB" sz="1300"/>
              <a:t>(</a:t>
            </a:r>
            <a:r>
              <a:rPr lang="en-GB" sz="1300" err="1"/>
              <a:t>zie</a:t>
            </a:r>
            <a:r>
              <a:rPr lang="en-GB" sz="1300"/>
              <a:t> </a:t>
            </a:r>
            <a:r>
              <a:rPr lang="en-GB" sz="1300" err="1"/>
              <a:t>Finse</a:t>
            </a:r>
            <a:r>
              <a:rPr lang="en-GB" sz="1300"/>
              <a:t> Circ. </a:t>
            </a:r>
            <a:r>
              <a:rPr lang="nl-BE" sz="1300"/>
              <a:t>VH/761/00.01.00/2021)</a:t>
            </a:r>
          </a:p>
        </p:txBody>
      </p:sp>
      <p:sp>
        <p:nvSpPr>
          <p:cNvPr id="51" name="Tijdelijke aanduiding voor inhoud 7">
            <a:extLst>
              <a:ext uri="{FF2B5EF4-FFF2-40B4-BE49-F238E27FC236}">
                <a16:creationId xmlns:a16="http://schemas.microsoft.com/office/drawing/2014/main" id="{7653C3F6-0DD5-9CE1-0A27-E8B415359BB3}"/>
              </a:ext>
            </a:extLst>
          </p:cNvPr>
          <p:cNvSpPr txBox="1">
            <a:spLocks/>
          </p:cNvSpPr>
          <p:nvPr/>
        </p:nvSpPr>
        <p:spPr>
          <a:xfrm>
            <a:off x="3979283" y="4360490"/>
            <a:ext cx="3397978" cy="1035437"/>
          </a:xfrm>
          <a:prstGeom prst="rect">
            <a:avLst/>
          </a:prstGeom>
        </p:spPr>
        <p:txBody>
          <a:bodyPr vert="horz" lIns="91440" tIns="45720" rIns="91440" bIns="45720" rtlCol="0">
            <a:normAutofit fontScale="62500" lnSpcReduction="20000"/>
          </a:bodyPr>
          <a:lstStyle>
            <a:lvl1pPr marL="228600" indent="-228600" algn="l" defTabSz="914400" rtl="0" eaLnBrk="1" latinLnBrk="0" hangingPunct="1">
              <a:lnSpc>
                <a:spcPct val="100000"/>
              </a:lnSpc>
              <a:spcBef>
                <a:spcPts val="1000"/>
              </a:spcBef>
              <a:buFont typeface="Arial"/>
              <a:buChar char="•"/>
              <a:defRPr sz="2400" kern="1200" baseline="0">
                <a:solidFill>
                  <a:schemeClr val="tx1"/>
                </a:solidFill>
                <a:latin typeface="Arial" charset="0"/>
                <a:ea typeface="+mn-ea"/>
                <a:cs typeface="+mn-cs"/>
              </a:defRPr>
            </a:lvl1pPr>
            <a:lvl2pPr marL="685800" indent="-228600" algn="l" defTabSz="914400" rtl="0" eaLnBrk="1" latinLnBrk="0" hangingPunct="1">
              <a:lnSpc>
                <a:spcPct val="100000"/>
              </a:lnSpc>
              <a:spcBef>
                <a:spcPts val="500"/>
              </a:spcBef>
              <a:buFont typeface="Arial"/>
              <a:buChar char="•"/>
              <a:defRPr sz="2400" kern="1200" baseline="0">
                <a:solidFill>
                  <a:schemeClr val="tx1"/>
                </a:solidFill>
                <a:latin typeface="Arial" charset="0"/>
                <a:ea typeface="+mn-ea"/>
                <a:cs typeface="+mn-cs"/>
              </a:defRPr>
            </a:lvl2pPr>
            <a:lvl3pPr marL="1143000" indent="-228600" algn="l" defTabSz="914400" rtl="0" eaLnBrk="1" latinLnBrk="0" hangingPunct="1">
              <a:lnSpc>
                <a:spcPct val="100000"/>
              </a:lnSpc>
              <a:spcBef>
                <a:spcPts val="500"/>
              </a:spcBef>
              <a:buFont typeface="Arial"/>
              <a:buChar char="•"/>
              <a:defRPr sz="2000" kern="1200" baseline="0">
                <a:solidFill>
                  <a:schemeClr val="tx1"/>
                </a:solidFill>
                <a:latin typeface="Arial" charset="0"/>
                <a:ea typeface="+mn-ea"/>
                <a:cs typeface="+mn-cs"/>
              </a:defRPr>
            </a:lvl3pPr>
            <a:lvl4pPr marL="1600200" indent="-228600" algn="l" defTabSz="914400" rtl="0" eaLnBrk="1" latinLnBrk="0" hangingPunct="1">
              <a:lnSpc>
                <a:spcPct val="100000"/>
              </a:lnSpc>
              <a:spcBef>
                <a:spcPts val="500"/>
              </a:spcBef>
              <a:buFont typeface="Arial"/>
              <a:buChar char="•"/>
              <a:defRPr sz="1800" kern="1200" baseline="0">
                <a:solidFill>
                  <a:schemeClr val="tx1"/>
                </a:solidFill>
                <a:latin typeface="Arial" charset="0"/>
                <a:ea typeface="+mn-ea"/>
                <a:cs typeface="+mn-cs"/>
              </a:defRPr>
            </a:lvl4pPr>
            <a:lvl5pPr marL="2057400" indent="-228600" algn="l" defTabSz="914400" rtl="0" eaLnBrk="1" latinLnBrk="0" hangingPunct="1">
              <a:lnSpc>
                <a:spcPct val="100000"/>
              </a:lnSpc>
              <a:spcBef>
                <a:spcPts val="500"/>
              </a:spcBef>
              <a:buFont typeface="Arial"/>
              <a:buChar char="•"/>
              <a:defRPr sz="1800" kern="1200" baseline="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Font typeface="Wingdings" panose="05000000000000000000" pitchFamily="2" charset="2"/>
              <a:buChar char="è"/>
            </a:pPr>
            <a:r>
              <a:rPr lang="en-GB" sz="1800" b="1" err="1">
                <a:cs typeface="Times New Roman" panose="02020603050405020304" pitchFamily="18" charset="0"/>
                <a:sym typeface="Wingdings" panose="05000000000000000000" pitchFamily="2" charset="2"/>
              </a:rPr>
              <a:t>Mogelijkheid</a:t>
            </a:r>
            <a:r>
              <a:rPr lang="en-GB" sz="1800" b="1">
                <a:cs typeface="Times New Roman" panose="02020603050405020304" pitchFamily="18" charset="0"/>
                <a:sym typeface="Wingdings" panose="05000000000000000000" pitchFamily="2" charset="2"/>
              </a:rPr>
              <a:t> </a:t>
            </a:r>
            <a:r>
              <a:rPr lang="en-GB" sz="1800" b="1" err="1">
                <a:cs typeface="Times New Roman" panose="02020603050405020304" pitchFamily="18" charset="0"/>
                <a:sym typeface="Wingdings" panose="05000000000000000000" pitchFamily="2" charset="2"/>
              </a:rPr>
              <a:t>aftrek</a:t>
            </a:r>
            <a:r>
              <a:rPr lang="en-GB" sz="1800" b="1">
                <a:cs typeface="Times New Roman" panose="02020603050405020304" pitchFamily="18" charset="0"/>
                <a:sym typeface="Wingdings" panose="05000000000000000000" pitchFamily="2" charset="2"/>
              </a:rPr>
              <a:t> </a:t>
            </a:r>
            <a:r>
              <a:rPr lang="en-GB" sz="1800" b="1" err="1">
                <a:cs typeface="Times New Roman" panose="02020603050405020304" pitchFamily="18" charset="0"/>
                <a:sym typeface="Wingdings" panose="05000000000000000000" pitchFamily="2" charset="2"/>
              </a:rPr>
              <a:t>definitief</a:t>
            </a:r>
            <a:r>
              <a:rPr lang="en-GB" sz="1800" b="1">
                <a:cs typeface="Times New Roman" panose="02020603050405020304" pitchFamily="18" charset="0"/>
                <a:sym typeface="Wingdings" panose="05000000000000000000" pitchFamily="2" charset="2"/>
              </a:rPr>
              <a:t> </a:t>
            </a:r>
            <a:r>
              <a:rPr lang="en-GB" sz="1800" b="1" err="1">
                <a:cs typeface="Times New Roman" panose="02020603050405020304" pitchFamily="18" charset="0"/>
                <a:sym typeface="Wingdings" panose="05000000000000000000" pitchFamily="2" charset="2"/>
              </a:rPr>
              <a:t>verlies</a:t>
            </a:r>
            <a:r>
              <a:rPr lang="en-GB" sz="1800" b="1">
                <a:cs typeface="Times New Roman" panose="02020603050405020304" pitchFamily="18" charset="0"/>
                <a:sym typeface="Wingdings" panose="05000000000000000000" pitchFamily="2" charset="2"/>
              </a:rPr>
              <a:t> in </a:t>
            </a:r>
            <a:r>
              <a:rPr lang="en-GB" sz="1800" b="1" err="1">
                <a:cs typeface="Times New Roman" panose="02020603050405020304" pitchFamily="18" charset="0"/>
                <a:sym typeface="Wingdings" panose="05000000000000000000" pitchFamily="2" charset="2"/>
              </a:rPr>
              <a:t>zuster</a:t>
            </a:r>
            <a:endParaRPr lang="en-GB" sz="1800" b="1">
              <a:cs typeface="Times New Roman" panose="02020603050405020304" pitchFamily="18" charset="0"/>
              <a:sym typeface="Wingdings" panose="05000000000000000000" pitchFamily="2" charset="2"/>
            </a:endParaRPr>
          </a:p>
          <a:p>
            <a:pPr marL="0" indent="0" algn="just">
              <a:buNone/>
            </a:pPr>
            <a:r>
              <a:rPr lang="nl-BE" sz="1800"/>
              <a:t>Voorwaarde: verlies kan niet door de buitenlandse vennootschap </a:t>
            </a:r>
            <a:r>
              <a:rPr lang="nl-BE" sz="1800" b="1"/>
              <a:t>of een andere persoon </a:t>
            </a:r>
            <a:r>
              <a:rPr lang="nl-BE" sz="1800"/>
              <a:t>in aanmerking worden genomen in de bronstaat </a:t>
            </a:r>
            <a:r>
              <a:rPr lang="nl-BE" sz="1800" b="1"/>
              <a:t>of elders</a:t>
            </a:r>
          </a:p>
        </p:txBody>
      </p:sp>
      <p:sp>
        <p:nvSpPr>
          <p:cNvPr id="52" name="Tijdelijke aanduiding voor inhoud 7">
            <a:extLst>
              <a:ext uri="{FF2B5EF4-FFF2-40B4-BE49-F238E27FC236}">
                <a16:creationId xmlns:a16="http://schemas.microsoft.com/office/drawing/2014/main" id="{5CA00F5A-9882-6759-7522-738C7B98ED32}"/>
              </a:ext>
            </a:extLst>
          </p:cNvPr>
          <p:cNvSpPr txBox="1">
            <a:spLocks/>
          </p:cNvSpPr>
          <p:nvPr/>
        </p:nvSpPr>
        <p:spPr>
          <a:xfrm>
            <a:off x="1884006" y="5395928"/>
            <a:ext cx="9142793" cy="851604"/>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100000"/>
              </a:lnSpc>
              <a:spcBef>
                <a:spcPts val="1000"/>
              </a:spcBef>
              <a:buFont typeface="Arial"/>
              <a:buChar char="•"/>
              <a:defRPr sz="2400" kern="1200" baseline="0">
                <a:solidFill>
                  <a:schemeClr val="tx1"/>
                </a:solidFill>
                <a:latin typeface="Arial" charset="0"/>
                <a:ea typeface="+mn-ea"/>
                <a:cs typeface="+mn-cs"/>
              </a:defRPr>
            </a:lvl1pPr>
            <a:lvl2pPr marL="685800" indent="-228600" algn="l" defTabSz="914400" rtl="0" eaLnBrk="1" latinLnBrk="0" hangingPunct="1">
              <a:lnSpc>
                <a:spcPct val="100000"/>
              </a:lnSpc>
              <a:spcBef>
                <a:spcPts val="500"/>
              </a:spcBef>
              <a:buFont typeface="Arial"/>
              <a:buChar char="•"/>
              <a:defRPr sz="2400" kern="1200" baseline="0">
                <a:solidFill>
                  <a:schemeClr val="tx1"/>
                </a:solidFill>
                <a:latin typeface="Arial" charset="0"/>
                <a:ea typeface="+mn-ea"/>
                <a:cs typeface="+mn-cs"/>
              </a:defRPr>
            </a:lvl2pPr>
            <a:lvl3pPr marL="1143000" indent="-228600" algn="l" defTabSz="914400" rtl="0" eaLnBrk="1" latinLnBrk="0" hangingPunct="1">
              <a:lnSpc>
                <a:spcPct val="100000"/>
              </a:lnSpc>
              <a:spcBef>
                <a:spcPts val="500"/>
              </a:spcBef>
              <a:buFont typeface="Arial"/>
              <a:buChar char="•"/>
              <a:defRPr sz="2000" kern="1200" baseline="0">
                <a:solidFill>
                  <a:schemeClr val="tx1"/>
                </a:solidFill>
                <a:latin typeface="Arial" charset="0"/>
                <a:ea typeface="+mn-ea"/>
                <a:cs typeface="+mn-cs"/>
              </a:defRPr>
            </a:lvl3pPr>
            <a:lvl4pPr marL="1600200" indent="-228600" algn="l" defTabSz="914400" rtl="0" eaLnBrk="1" latinLnBrk="0" hangingPunct="1">
              <a:lnSpc>
                <a:spcPct val="100000"/>
              </a:lnSpc>
              <a:spcBef>
                <a:spcPts val="500"/>
              </a:spcBef>
              <a:buFont typeface="Arial"/>
              <a:buChar char="•"/>
              <a:defRPr sz="1800" kern="1200" baseline="0">
                <a:solidFill>
                  <a:schemeClr val="tx1"/>
                </a:solidFill>
                <a:latin typeface="Arial" charset="0"/>
                <a:ea typeface="+mn-ea"/>
                <a:cs typeface="+mn-cs"/>
              </a:defRPr>
            </a:lvl4pPr>
            <a:lvl5pPr marL="2057400" indent="-228600" algn="l" defTabSz="914400" rtl="0" eaLnBrk="1" latinLnBrk="0" hangingPunct="1">
              <a:lnSpc>
                <a:spcPct val="100000"/>
              </a:lnSpc>
              <a:spcBef>
                <a:spcPts val="500"/>
              </a:spcBef>
              <a:buFont typeface="Arial"/>
              <a:buChar char="•"/>
              <a:defRPr sz="1800" kern="1200" baseline="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Font typeface="Wingdings" panose="05000000000000000000" pitchFamily="2" charset="2"/>
              <a:buChar char="è"/>
            </a:pPr>
            <a:r>
              <a:rPr lang="en-GB" sz="1800" err="1">
                <a:cs typeface="Times New Roman" panose="02020603050405020304" pitchFamily="18" charset="0"/>
                <a:sym typeface="Wingdings" panose="05000000000000000000" pitchFamily="2" charset="2"/>
              </a:rPr>
              <a:t>Waar</a:t>
            </a:r>
            <a:r>
              <a:rPr lang="en-GB" sz="1800">
                <a:cs typeface="Times New Roman" panose="02020603050405020304" pitchFamily="18" charset="0"/>
                <a:sym typeface="Wingdings" panose="05000000000000000000" pitchFamily="2" charset="2"/>
              </a:rPr>
              <a:t> </a:t>
            </a:r>
            <a:r>
              <a:rPr lang="en-GB" sz="1800" err="1">
                <a:cs typeface="Times New Roman" panose="02020603050405020304" pitchFamily="18" charset="0"/>
                <a:sym typeface="Wingdings" panose="05000000000000000000" pitchFamily="2" charset="2"/>
              </a:rPr>
              <a:t>kan</a:t>
            </a:r>
            <a:r>
              <a:rPr lang="en-GB" sz="1800">
                <a:cs typeface="Times New Roman" panose="02020603050405020304" pitchFamily="18" charset="0"/>
                <a:sym typeface="Wingdings" panose="05000000000000000000" pitchFamily="2" charset="2"/>
              </a:rPr>
              <a:t>/</a:t>
            </a:r>
            <a:r>
              <a:rPr lang="en-GB" sz="1800" err="1">
                <a:cs typeface="Times New Roman" panose="02020603050405020304" pitchFamily="18" charset="0"/>
                <a:sym typeface="Wingdings" panose="05000000000000000000" pitchFamily="2" charset="2"/>
              </a:rPr>
              <a:t>moet</a:t>
            </a:r>
            <a:r>
              <a:rPr lang="en-GB" sz="1800">
                <a:cs typeface="Times New Roman" panose="02020603050405020304" pitchFamily="18" charset="0"/>
                <a:sym typeface="Wingdings" panose="05000000000000000000" pitchFamily="2" charset="2"/>
              </a:rPr>
              <a:t> </a:t>
            </a:r>
            <a:r>
              <a:rPr lang="en-GB" sz="1800" err="1">
                <a:cs typeface="Times New Roman" panose="02020603050405020304" pitchFamily="18" charset="0"/>
                <a:sym typeface="Wingdings" panose="05000000000000000000" pitchFamily="2" charset="2"/>
              </a:rPr>
              <a:t>definitief</a:t>
            </a:r>
            <a:r>
              <a:rPr lang="en-GB" sz="1800">
                <a:cs typeface="Times New Roman" panose="02020603050405020304" pitchFamily="18" charset="0"/>
                <a:sym typeface="Wingdings" panose="05000000000000000000" pitchFamily="2" charset="2"/>
              </a:rPr>
              <a:t> </a:t>
            </a:r>
            <a:r>
              <a:rPr lang="en-GB" sz="1800" err="1">
                <a:cs typeface="Times New Roman" panose="02020603050405020304" pitchFamily="18" charset="0"/>
                <a:sym typeface="Wingdings" panose="05000000000000000000" pitchFamily="2" charset="2"/>
              </a:rPr>
              <a:t>verlies</a:t>
            </a:r>
            <a:r>
              <a:rPr lang="en-GB" sz="1800">
                <a:cs typeface="Times New Roman" panose="02020603050405020304" pitchFamily="18" charset="0"/>
                <a:sym typeface="Wingdings" panose="05000000000000000000" pitchFamily="2" charset="2"/>
              </a:rPr>
              <a:t> </a:t>
            </a:r>
            <a:r>
              <a:rPr lang="en-GB" sz="1800" err="1">
                <a:cs typeface="Times New Roman" panose="02020603050405020304" pitchFamily="18" charset="0"/>
                <a:sym typeface="Wingdings" panose="05000000000000000000" pitchFamily="2" charset="2"/>
              </a:rPr>
              <a:t>worden</a:t>
            </a:r>
            <a:r>
              <a:rPr lang="en-GB" sz="1800">
                <a:cs typeface="Times New Roman" panose="02020603050405020304" pitchFamily="18" charset="0"/>
                <a:sym typeface="Wingdings" panose="05000000000000000000" pitchFamily="2" charset="2"/>
              </a:rPr>
              <a:t> </a:t>
            </a:r>
            <a:r>
              <a:rPr lang="en-GB" sz="1800" err="1">
                <a:cs typeface="Times New Roman" panose="02020603050405020304" pitchFamily="18" charset="0"/>
                <a:sym typeface="Wingdings" panose="05000000000000000000" pitchFamily="2" charset="2"/>
              </a:rPr>
              <a:t>verrekend</a:t>
            </a:r>
            <a:r>
              <a:rPr lang="en-GB" sz="1800">
                <a:cs typeface="Times New Roman" panose="02020603050405020304" pitchFamily="18" charset="0"/>
                <a:sym typeface="Wingdings" panose="05000000000000000000" pitchFamily="2" charset="2"/>
              </a:rPr>
              <a:t>?</a:t>
            </a:r>
          </a:p>
          <a:p>
            <a:pPr>
              <a:buFont typeface="Wingdings" panose="05000000000000000000" pitchFamily="2" charset="2"/>
              <a:buChar char="è"/>
            </a:pPr>
            <a:r>
              <a:rPr lang="en-GB" sz="1800" err="1">
                <a:cs typeface="Times New Roman" panose="02020603050405020304" pitchFamily="18" charset="0"/>
                <a:sym typeface="Wingdings" panose="05000000000000000000" pitchFamily="2" charset="2"/>
              </a:rPr>
              <a:t>Rechtspraak</a:t>
            </a:r>
            <a:r>
              <a:rPr lang="en-GB" sz="1800">
                <a:cs typeface="Times New Roman" panose="02020603050405020304" pitchFamily="18" charset="0"/>
                <a:sym typeface="Wingdings" panose="05000000000000000000" pitchFamily="2" charset="2"/>
              </a:rPr>
              <a:t> </a:t>
            </a:r>
            <a:r>
              <a:rPr lang="en-GB" sz="1800" err="1">
                <a:cs typeface="Times New Roman" panose="02020603050405020304" pitchFamily="18" charset="0"/>
                <a:sym typeface="Wingdings" panose="05000000000000000000" pitchFamily="2" charset="2"/>
              </a:rPr>
              <a:t>HvJ</a:t>
            </a:r>
            <a:r>
              <a:rPr lang="en-GB" sz="1800">
                <a:cs typeface="Times New Roman" panose="02020603050405020304" pitchFamily="18" charset="0"/>
                <a:sym typeface="Wingdings" panose="05000000000000000000" pitchFamily="2" charset="2"/>
              </a:rPr>
              <a:t>/EVA-Hof </a:t>
            </a:r>
            <a:r>
              <a:rPr lang="en-GB" sz="1800" err="1">
                <a:cs typeface="Times New Roman" panose="02020603050405020304" pitchFamily="18" charset="0"/>
                <a:sym typeface="Wingdings" panose="05000000000000000000" pitchFamily="2" charset="2"/>
              </a:rPr>
              <a:t>strekt</a:t>
            </a:r>
            <a:r>
              <a:rPr lang="en-GB" sz="1800">
                <a:cs typeface="Times New Roman" panose="02020603050405020304" pitchFamily="18" charset="0"/>
                <a:sym typeface="Wingdings" panose="05000000000000000000" pitchFamily="2" charset="2"/>
              </a:rPr>
              <a:t> </a:t>
            </a:r>
            <a:r>
              <a:rPr lang="en-GB" sz="1800" err="1">
                <a:cs typeface="Times New Roman" panose="02020603050405020304" pitchFamily="18" charset="0"/>
                <a:sym typeface="Wingdings" panose="05000000000000000000" pitchFamily="2" charset="2"/>
              </a:rPr>
              <a:t>zich</a:t>
            </a:r>
            <a:r>
              <a:rPr lang="en-GB" sz="1800">
                <a:cs typeface="Times New Roman" panose="02020603050405020304" pitchFamily="18" charset="0"/>
                <a:sym typeface="Wingdings" panose="05000000000000000000" pitchFamily="2" charset="2"/>
              </a:rPr>
              <a:t> (</a:t>
            </a:r>
            <a:r>
              <a:rPr lang="en-GB" sz="1800" err="1">
                <a:cs typeface="Times New Roman" panose="02020603050405020304" pitchFamily="18" charset="0"/>
                <a:sym typeface="Wingdings" panose="05000000000000000000" pitchFamily="2" charset="2"/>
              </a:rPr>
              <a:t>voorlopig</a:t>
            </a:r>
            <a:r>
              <a:rPr lang="en-GB" sz="1800">
                <a:cs typeface="Times New Roman" panose="02020603050405020304" pitchFamily="18" charset="0"/>
                <a:sym typeface="Wingdings" panose="05000000000000000000" pitchFamily="2" charset="2"/>
              </a:rPr>
              <a:t>) </a:t>
            </a:r>
            <a:r>
              <a:rPr lang="en-GB" sz="1800" err="1">
                <a:cs typeface="Times New Roman" panose="02020603050405020304" pitchFamily="18" charset="0"/>
                <a:sym typeface="Wingdings" panose="05000000000000000000" pitchFamily="2" charset="2"/>
              </a:rPr>
              <a:t>slechts</a:t>
            </a:r>
            <a:r>
              <a:rPr lang="en-GB" sz="1800">
                <a:cs typeface="Times New Roman" panose="02020603050405020304" pitchFamily="18" charset="0"/>
                <a:sym typeface="Wingdings" panose="05000000000000000000" pitchFamily="2" charset="2"/>
              </a:rPr>
              <a:t> </a:t>
            </a:r>
            <a:r>
              <a:rPr lang="en-GB" sz="1800" err="1">
                <a:cs typeface="Times New Roman" panose="02020603050405020304" pitchFamily="18" charset="0"/>
                <a:sym typeface="Wingdings" panose="05000000000000000000" pitchFamily="2" charset="2"/>
              </a:rPr>
              <a:t>uit</a:t>
            </a:r>
            <a:r>
              <a:rPr lang="en-GB" sz="1800">
                <a:cs typeface="Times New Roman" panose="02020603050405020304" pitchFamily="18" charset="0"/>
                <a:sym typeface="Wingdings" panose="05000000000000000000" pitchFamily="2" charset="2"/>
              </a:rPr>
              <a:t> tot </a:t>
            </a:r>
            <a:r>
              <a:rPr lang="en-GB" sz="1800" err="1">
                <a:cs typeface="Times New Roman" panose="02020603050405020304" pitchFamily="18" charset="0"/>
                <a:sym typeface="Wingdings" panose="05000000000000000000" pitchFamily="2" charset="2"/>
              </a:rPr>
              <a:t>definitieve</a:t>
            </a:r>
            <a:r>
              <a:rPr lang="en-GB" sz="1800">
                <a:cs typeface="Times New Roman" panose="02020603050405020304" pitchFamily="18" charset="0"/>
                <a:sym typeface="Wingdings" panose="05000000000000000000" pitchFamily="2" charset="2"/>
              </a:rPr>
              <a:t> </a:t>
            </a:r>
            <a:r>
              <a:rPr lang="en-GB" sz="1800" err="1">
                <a:cs typeface="Times New Roman" panose="02020603050405020304" pitchFamily="18" charset="0"/>
                <a:sym typeface="Wingdings" panose="05000000000000000000" pitchFamily="2" charset="2"/>
              </a:rPr>
              <a:t>verliezen</a:t>
            </a:r>
            <a:r>
              <a:rPr lang="en-GB" sz="1800">
                <a:cs typeface="Times New Roman" panose="02020603050405020304" pitchFamily="18" charset="0"/>
                <a:sym typeface="Wingdings" panose="05000000000000000000" pitchFamily="2" charset="2"/>
              </a:rPr>
              <a:t> in (</a:t>
            </a:r>
            <a:r>
              <a:rPr lang="en-GB" sz="1800" err="1">
                <a:cs typeface="Times New Roman" panose="02020603050405020304" pitchFamily="18" charset="0"/>
                <a:sym typeface="Wingdings" panose="05000000000000000000" pitchFamily="2" charset="2"/>
              </a:rPr>
              <a:t>klein</a:t>
            </a:r>
            <a:r>
              <a:rPr lang="en-GB" sz="1800">
                <a:cs typeface="Times New Roman" panose="02020603050405020304" pitchFamily="18" charset="0"/>
                <a:sym typeface="Wingdings" panose="05000000000000000000" pitchFamily="2" charset="2"/>
              </a:rPr>
              <a:t>)</a:t>
            </a:r>
            <a:r>
              <a:rPr lang="en-GB" sz="1800" err="1">
                <a:cs typeface="Times New Roman" panose="02020603050405020304" pitchFamily="18" charset="0"/>
                <a:sym typeface="Wingdings" panose="05000000000000000000" pitchFamily="2" charset="2"/>
              </a:rPr>
              <a:t>dochterondernemingen</a:t>
            </a:r>
            <a:endParaRPr lang="nl-BE" sz="1800"/>
          </a:p>
        </p:txBody>
      </p:sp>
    </p:spTree>
    <p:extLst>
      <p:ext uri="{BB962C8B-B14F-4D97-AF65-F5344CB8AC3E}">
        <p14:creationId xmlns:p14="http://schemas.microsoft.com/office/powerpoint/2010/main" val="620410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17471BE3-E48F-426E-BD0A-2968DC1AEBE3}"/>
              </a:ext>
            </a:extLst>
          </p:cNvPr>
          <p:cNvSpPr>
            <a:spLocks noGrp="1"/>
          </p:cNvSpPr>
          <p:nvPr>
            <p:ph type="dt" sz="half" idx="10"/>
          </p:nvPr>
        </p:nvSpPr>
        <p:spPr/>
        <p:txBody>
          <a:bodyPr/>
          <a:lstStyle/>
          <a:p>
            <a:fld id="{FDE6A117-D91B-4B23-AB2C-CFB746FAC19E}" type="datetime1">
              <a:rPr lang="nl-BE" smtClean="0"/>
              <a:t>4/07/2024</a:t>
            </a:fld>
            <a:endParaRPr lang="nl-NL"/>
          </a:p>
        </p:txBody>
      </p:sp>
      <p:sp>
        <p:nvSpPr>
          <p:cNvPr id="3" name="Tijdelijke aanduiding voor voettekst 2">
            <a:extLst>
              <a:ext uri="{FF2B5EF4-FFF2-40B4-BE49-F238E27FC236}">
                <a16:creationId xmlns:a16="http://schemas.microsoft.com/office/drawing/2014/main" id="{62B7AEAD-F04B-4338-8B2D-56B7A3E545D6}"/>
              </a:ext>
            </a:extLst>
          </p:cNvPr>
          <p:cNvSpPr>
            <a:spLocks noGrp="1"/>
          </p:cNvSpPr>
          <p:nvPr>
            <p:ph type="ftr" sz="quarter" idx="11"/>
          </p:nvPr>
        </p:nvSpPr>
        <p:spPr/>
        <p:txBody>
          <a:bodyPr/>
          <a:lstStyle/>
          <a:p>
            <a:r>
              <a:rPr lang="nl-NL"/>
              <a:t>Instituut voor Fiscaal Recht</a:t>
            </a:r>
          </a:p>
        </p:txBody>
      </p:sp>
      <p:sp>
        <p:nvSpPr>
          <p:cNvPr id="4" name="Tijdelijke aanduiding voor dianummer 3">
            <a:extLst>
              <a:ext uri="{FF2B5EF4-FFF2-40B4-BE49-F238E27FC236}">
                <a16:creationId xmlns:a16="http://schemas.microsoft.com/office/drawing/2014/main" id="{67E0986D-C82F-4970-834F-1934EAF00E3C}"/>
              </a:ext>
            </a:extLst>
          </p:cNvPr>
          <p:cNvSpPr>
            <a:spLocks noGrp="1"/>
          </p:cNvSpPr>
          <p:nvPr>
            <p:ph type="sldNum" sz="quarter" idx="12"/>
          </p:nvPr>
        </p:nvSpPr>
        <p:spPr/>
        <p:txBody>
          <a:bodyPr/>
          <a:lstStyle/>
          <a:p>
            <a:fld id="{0A297500-7527-634B-90F4-69D0994C32B4}" type="slidenum">
              <a:rPr lang="nl-NL" smtClean="0"/>
              <a:pPr/>
              <a:t>38</a:t>
            </a:fld>
            <a:endParaRPr lang="nl-NL"/>
          </a:p>
        </p:txBody>
      </p:sp>
      <p:sp>
        <p:nvSpPr>
          <p:cNvPr id="6" name="Titel 5">
            <a:extLst>
              <a:ext uri="{FF2B5EF4-FFF2-40B4-BE49-F238E27FC236}">
                <a16:creationId xmlns:a16="http://schemas.microsoft.com/office/drawing/2014/main" id="{65A9C2A8-7D32-4BEB-B349-3BFE3EDB4DE4}"/>
              </a:ext>
            </a:extLst>
          </p:cNvPr>
          <p:cNvSpPr>
            <a:spLocks noGrp="1"/>
          </p:cNvSpPr>
          <p:nvPr>
            <p:ph type="title"/>
          </p:nvPr>
        </p:nvSpPr>
        <p:spPr/>
        <p:txBody>
          <a:bodyPr>
            <a:normAutofit/>
          </a:bodyPr>
          <a:lstStyle/>
          <a:p>
            <a:r>
              <a:rPr lang="nl-BE"/>
              <a:t>Groepsbijdrage en definitieve verliezen</a:t>
            </a:r>
          </a:p>
        </p:txBody>
      </p:sp>
      <p:sp>
        <p:nvSpPr>
          <p:cNvPr id="5" name="Tijdelijke aanduiding voor inhoud 6">
            <a:extLst>
              <a:ext uri="{FF2B5EF4-FFF2-40B4-BE49-F238E27FC236}">
                <a16:creationId xmlns:a16="http://schemas.microsoft.com/office/drawing/2014/main" id="{F55E9B47-B573-E32F-A20B-40740F561D2F}"/>
              </a:ext>
            </a:extLst>
          </p:cNvPr>
          <p:cNvSpPr txBox="1">
            <a:spLocks/>
          </p:cNvSpPr>
          <p:nvPr/>
        </p:nvSpPr>
        <p:spPr>
          <a:xfrm>
            <a:off x="768351" y="1655998"/>
            <a:ext cx="10655300" cy="4554001"/>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a:buChar char="•"/>
              <a:defRPr sz="2400" kern="1200" baseline="0">
                <a:solidFill>
                  <a:schemeClr val="tx1"/>
                </a:solidFill>
                <a:latin typeface="Arial" charset="0"/>
                <a:ea typeface="+mn-ea"/>
                <a:cs typeface="+mn-cs"/>
              </a:defRPr>
            </a:lvl1pPr>
            <a:lvl2pPr marL="685800" indent="-228600" algn="l" defTabSz="914400" rtl="0" eaLnBrk="1" latinLnBrk="0" hangingPunct="1">
              <a:lnSpc>
                <a:spcPct val="100000"/>
              </a:lnSpc>
              <a:spcBef>
                <a:spcPts val="500"/>
              </a:spcBef>
              <a:buFont typeface="Arial"/>
              <a:buChar char="•"/>
              <a:defRPr sz="2400" kern="1200" baseline="0">
                <a:solidFill>
                  <a:schemeClr val="tx1"/>
                </a:solidFill>
                <a:latin typeface="Arial" charset="0"/>
                <a:ea typeface="+mn-ea"/>
                <a:cs typeface="+mn-cs"/>
              </a:defRPr>
            </a:lvl2pPr>
            <a:lvl3pPr marL="1143000" indent="-228600" algn="l" defTabSz="914400" rtl="0" eaLnBrk="1" latinLnBrk="0" hangingPunct="1">
              <a:lnSpc>
                <a:spcPct val="100000"/>
              </a:lnSpc>
              <a:spcBef>
                <a:spcPts val="500"/>
              </a:spcBef>
              <a:buFont typeface="Arial"/>
              <a:buChar char="•"/>
              <a:defRPr sz="2000" kern="1200" baseline="0">
                <a:solidFill>
                  <a:schemeClr val="tx1"/>
                </a:solidFill>
                <a:latin typeface="Arial" charset="0"/>
                <a:ea typeface="+mn-ea"/>
                <a:cs typeface="+mn-cs"/>
              </a:defRPr>
            </a:lvl3pPr>
            <a:lvl4pPr marL="1600200" indent="-228600" algn="l" defTabSz="914400" rtl="0" eaLnBrk="1" latinLnBrk="0" hangingPunct="1">
              <a:lnSpc>
                <a:spcPct val="100000"/>
              </a:lnSpc>
              <a:spcBef>
                <a:spcPts val="500"/>
              </a:spcBef>
              <a:buFont typeface="Arial"/>
              <a:buChar char="•"/>
              <a:defRPr sz="1800" kern="1200" baseline="0">
                <a:solidFill>
                  <a:schemeClr val="tx1"/>
                </a:solidFill>
                <a:latin typeface="Arial" charset="0"/>
                <a:ea typeface="+mn-ea"/>
                <a:cs typeface="+mn-cs"/>
              </a:defRPr>
            </a:lvl4pPr>
            <a:lvl5pPr marL="2057400" indent="-228600" algn="l" defTabSz="914400" rtl="0" eaLnBrk="1" latinLnBrk="0" hangingPunct="1">
              <a:lnSpc>
                <a:spcPct val="100000"/>
              </a:lnSpc>
              <a:spcBef>
                <a:spcPts val="500"/>
              </a:spcBef>
              <a:buFont typeface="Arial"/>
              <a:buChar char="•"/>
              <a:defRPr sz="1800" kern="1200" baseline="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endParaRPr lang="nl-BE" b="1"/>
          </a:p>
        </p:txBody>
      </p:sp>
      <p:sp>
        <p:nvSpPr>
          <p:cNvPr id="8" name="Tijdelijke aanduiding voor inhoud 7">
            <a:extLst>
              <a:ext uri="{FF2B5EF4-FFF2-40B4-BE49-F238E27FC236}">
                <a16:creationId xmlns:a16="http://schemas.microsoft.com/office/drawing/2014/main" id="{B554B9A3-64A8-1A0C-5B74-7C683A009918}"/>
              </a:ext>
            </a:extLst>
          </p:cNvPr>
          <p:cNvSpPr>
            <a:spLocks noGrp="1"/>
          </p:cNvSpPr>
          <p:nvPr>
            <p:ph sz="quarter" idx="13"/>
          </p:nvPr>
        </p:nvSpPr>
        <p:spPr>
          <a:xfrm>
            <a:off x="768351" y="1655998"/>
            <a:ext cx="10655300" cy="4859102"/>
          </a:xfrm>
        </p:spPr>
        <p:txBody>
          <a:bodyPr>
            <a:normAutofit/>
          </a:bodyPr>
          <a:lstStyle/>
          <a:p>
            <a:pPr marL="0" indent="0">
              <a:buNone/>
            </a:pPr>
            <a:r>
              <a:rPr lang="nl-BE" b="1">
                <a:cs typeface="Times New Roman" panose="02020603050405020304" pitchFamily="18" charset="0"/>
                <a:sym typeface="Wingdings" panose="05000000000000000000" pitchFamily="2" charset="2"/>
              </a:rPr>
              <a:t>Principe (art. 205/5, § 4 WIB 92)</a:t>
            </a:r>
            <a:endParaRPr lang="nl-BE" sz="3600"/>
          </a:p>
          <a:p>
            <a:pPr marL="0" indent="0">
              <a:buNone/>
            </a:pPr>
            <a:r>
              <a:rPr lang="en-GB" sz="2000" err="1"/>
              <a:t>Voorbeeld</a:t>
            </a:r>
            <a:r>
              <a:rPr lang="en-GB" sz="2000"/>
              <a:t>: </a:t>
            </a:r>
            <a:r>
              <a:rPr lang="en-GB" sz="2000" err="1"/>
              <a:t>aftrekbaarheid</a:t>
            </a:r>
            <a:r>
              <a:rPr lang="en-GB" sz="2000"/>
              <a:t> van </a:t>
            </a:r>
            <a:r>
              <a:rPr lang="en-GB" sz="2000" err="1"/>
              <a:t>verlies</a:t>
            </a:r>
            <a:r>
              <a:rPr lang="en-GB" sz="2000"/>
              <a:t> </a:t>
            </a:r>
            <a:r>
              <a:rPr lang="en-GB" sz="2000" err="1"/>
              <a:t>buitenlandse</a:t>
            </a:r>
            <a:r>
              <a:rPr lang="en-GB" sz="2000"/>
              <a:t> </a:t>
            </a:r>
            <a:r>
              <a:rPr lang="en-GB" sz="2000" err="1"/>
              <a:t>dochter</a:t>
            </a:r>
            <a:endParaRPr lang="en-GB" sz="2000"/>
          </a:p>
          <a:p>
            <a:pPr marL="0" indent="0">
              <a:buNone/>
            </a:pPr>
            <a:endParaRPr lang="nl-BE"/>
          </a:p>
          <a:p>
            <a:pPr marL="0" indent="0">
              <a:buNone/>
            </a:pPr>
            <a:endParaRPr lang="nl-BE"/>
          </a:p>
        </p:txBody>
      </p:sp>
      <p:sp>
        <p:nvSpPr>
          <p:cNvPr id="10" name="Rechthoek 9">
            <a:extLst>
              <a:ext uri="{FF2B5EF4-FFF2-40B4-BE49-F238E27FC236}">
                <a16:creationId xmlns:a16="http://schemas.microsoft.com/office/drawing/2014/main" id="{77814624-5A33-FA58-4D79-224137BE00EA}"/>
              </a:ext>
            </a:extLst>
          </p:cNvPr>
          <p:cNvSpPr/>
          <p:nvPr/>
        </p:nvSpPr>
        <p:spPr>
          <a:xfrm>
            <a:off x="5119438" y="4380835"/>
            <a:ext cx="1655545" cy="84702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BE"/>
              <a:t>FR</a:t>
            </a:r>
          </a:p>
        </p:txBody>
      </p:sp>
      <p:cxnSp>
        <p:nvCxnSpPr>
          <p:cNvPr id="13" name="Rechte verbindingslijn 12">
            <a:extLst>
              <a:ext uri="{FF2B5EF4-FFF2-40B4-BE49-F238E27FC236}">
                <a16:creationId xmlns:a16="http://schemas.microsoft.com/office/drawing/2014/main" id="{CA89A578-43A6-E381-6139-A6FE1AB31E03}"/>
              </a:ext>
            </a:extLst>
          </p:cNvPr>
          <p:cNvCxnSpPr>
            <a:cxnSpLocks/>
            <a:stCxn id="10" idx="0"/>
            <a:endCxn id="26" idx="2"/>
          </p:cNvCxnSpPr>
          <p:nvPr/>
        </p:nvCxnSpPr>
        <p:spPr>
          <a:xfrm flipV="1">
            <a:off x="5947211" y="3590467"/>
            <a:ext cx="1" cy="790368"/>
          </a:xfrm>
          <a:prstGeom prst="line">
            <a:avLst/>
          </a:prstGeom>
        </p:spPr>
        <p:style>
          <a:lnRef idx="1">
            <a:schemeClr val="accent1"/>
          </a:lnRef>
          <a:fillRef idx="0">
            <a:schemeClr val="accent1"/>
          </a:fillRef>
          <a:effectRef idx="0">
            <a:schemeClr val="accent1"/>
          </a:effectRef>
          <a:fontRef idx="minor">
            <a:schemeClr val="tx1"/>
          </a:fontRef>
        </p:style>
      </p:cxnSp>
      <p:sp>
        <p:nvSpPr>
          <p:cNvPr id="16" name="Tijdelijke aanduiding voor inhoud 7">
            <a:extLst>
              <a:ext uri="{FF2B5EF4-FFF2-40B4-BE49-F238E27FC236}">
                <a16:creationId xmlns:a16="http://schemas.microsoft.com/office/drawing/2014/main" id="{5F27FF7F-0EC4-92D5-8F3B-484BEBCA56E0}"/>
              </a:ext>
            </a:extLst>
          </p:cNvPr>
          <p:cNvSpPr txBox="1">
            <a:spLocks/>
          </p:cNvSpPr>
          <p:nvPr/>
        </p:nvSpPr>
        <p:spPr>
          <a:xfrm>
            <a:off x="6096000" y="3715115"/>
            <a:ext cx="1066953" cy="494497"/>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a:buChar char="•"/>
              <a:defRPr sz="2400" kern="1200" baseline="0">
                <a:solidFill>
                  <a:schemeClr val="tx1"/>
                </a:solidFill>
                <a:latin typeface="Arial" charset="0"/>
                <a:ea typeface="+mn-ea"/>
                <a:cs typeface="+mn-cs"/>
              </a:defRPr>
            </a:lvl1pPr>
            <a:lvl2pPr marL="685800" indent="-228600" algn="l" defTabSz="914400" rtl="0" eaLnBrk="1" latinLnBrk="0" hangingPunct="1">
              <a:lnSpc>
                <a:spcPct val="100000"/>
              </a:lnSpc>
              <a:spcBef>
                <a:spcPts val="500"/>
              </a:spcBef>
              <a:buFont typeface="Arial"/>
              <a:buChar char="•"/>
              <a:defRPr sz="2400" kern="1200" baseline="0">
                <a:solidFill>
                  <a:schemeClr val="tx1"/>
                </a:solidFill>
                <a:latin typeface="Arial" charset="0"/>
                <a:ea typeface="+mn-ea"/>
                <a:cs typeface="+mn-cs"/>
              </a:defRPr>
            </a:lvl2pPr>
            <a:lvl3pPr marL="1143000" indent="-228600" algn="l" defTabSz="914400" rtl="0" eaLnBrk="1" latinLnBrk="0" hangingPunct="1">
              <a:lnSpc>
                <a:spcPct val="100000"/>
              </a:lnSpc>
              <a:spcBef>
                <a:spcPts val="500"/>
              </a:spcBef>
              <a:buFont typeface="Arial"/>
              <a:buChar char="•"/>
              <a:defRPr sz="2000" kern="1200" baseline="0">
                <a:solidFill>
                  <a:schemeClr val="tx1"/>
                </a:solidFill>
                <a:latin typeface="Arial" charset="0"/>
                <a:ea typeface="+mn-ea"/>
                <a:cs typeface="+mn-cs"/>
              </a:defRPr>
            </a:lvl3pPr>
            <a:lvl4pPr marL="1600200" indent="-228600" algn="l" defTabSz="914400" rtl="0" eaLnBrk="1" latinLnBrk="0" hangingPunct="1">
              <a:lnSpc>
                <a:spcPct val="100000"/>
              </a:lnSpc>
              <a:spcBef>
                <a:spcPts val="500"/>
              </a:spcBef>
              <a:buFont typeface="Arial"/>
              <a:buChar char="•"/>
              <a:defRPr sz="1800" kern="1200" baseline="0">
                <a:solidFill>
                  <a:schemeClr val="tx1"/>
                </a:solidFill>
                <a:latin typeface="Arial" charset="0"/>
                <a:ea typeface="+mn-ea"/>
                <a:cs typeface="+mn-cs"/>
              </a:defRPr>
            </a:lvl4pPr>
            <a:lvl5pPr marL="2057400" indent="-228600" algn="l" defTabSz="914400" rtl="0" eaLnBrk="1" latinLnBrk="0" hangingPunct="1">
              <a:lnSpc>
                <a:spcPct val="100000"/>
              </a:lnSpc>
              <a:spcBef>
                <a:spcPts val="500"/>
              </a:spcBef>
              <a:buFont typeface="Arial"/>
              <a:buChar char="•"/>
              <a:defRPr sz="1800" kern="1200" baseline="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GB" sz="1800">
                <a:cs typeface="Times New Roman" panose="02020603050405020304" pitchFamily="18" charset="0"/>
                <a:sym typeface="Wingdings" panose="05000000000000000000" pitchFamily="2" charset="2"/>
              </a:rPr>
              <a:t>90%</a:t>
            </a:r>
            <a:endParaRPr lang="nl-BE" sz="1800"/>
          </a:p>
        </p:txBody>
      </p:sp>
      <p:sp>
        <p:nvSpPr>
          <p:cNvPr id="26" name="Rechthoek 25">
            <a:extLst>
              <a:ext uri="{FF2B5EF4-FFF2-40B4-BE49-F238E27FC236}">
                <a16:creationId xmlns:a16="http://schemas.microsoft.com/office/drawing/2014/main" id="{49F78634-FA8A-E65F-126D-D6216B3D5612}"/>
              </a:ext>
            </a:extLst>
          </p:cNvPr>
          <p:cNvSpPr/>
          <p:nvPr/>
        </p:nvSpPr>
        <p:spPr>
          <a:xfrm>
            <a:off x="5119439" y="2743444"/>
            <a:ext cx="1655545" cy="847023"/>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BE"/>
              <a:t>BE</a:t>
            </a:r>
          </a:p>
        </p:txBody>
      </p:sp>
      <p:sp>
        <p:nvSpPr>
          <p:cNvPr id="52" name="Tijdelijke aanduiding voor inhoud 7">
            <a:extLst>
              <a:ext uri="{FF2B5EF4-FFF2-40B4-BE49-F238E27FC236}">
                <a16:creationId xmlns:a16="http://schemas.microsoft.com/office/drawing/2014/main" id="{5CA00F5A-9882-6759-7522-738C7B98ED32}"/>
              </a:ext>
            </a:extLst>
          </p:cNvPr>
          <p:cNvSpPr txBox="1">
            <a:spLocks/>
          </p:cNvSpPr>
          <p:nvPr/>
        </p:nvSpPr>
        <p:spPr>
          <a:xfrm>
            <a:off x="1440000" y="5569201"/>
            <a:ext cx="10010273" cy="832658"/>
          </a:xfrm>
          <a:prstGeom prst="rect">
            <a:avLst/>
          </a:prstGeom>
        </p:spPr>
        <p:txBody>
          <a:bodyPr vert="horz" lIns="91440" tIns="45720" rIns="91440" bIns="45720" rtlCol="0">
            <a:normAutofit fontScale="85000" lnSpcReduction="10000"/>
          </a:bodyPr>
          <a:lstStyle>
            <a:lvl1pPr marL="228600" indent="-228600" algn="l" defTabSz="914400" rtl="0" eaLnBrk="1" latinLnBrk="0" hangingPunct="1">
              <a:lnSpc>
                <a:spcPct val="100000"/>
              </a:lnSpc>
              <a:spcBef>
                <a:spcPts val="1000"/>
              </a:spcBef>
              <a:buFont typeface="Arial"/>
              <a:buChar char="•"/>
              <a:defRPr sz="2400" kern="1200" baseline="0">
                <a:solidFill>
                  <a:schemeClr val="tx1"/>
                </a:solidFill>
                <a:latin typeface="Arial" charset="0"/>
                <a:ea typeface="+mn-ea"/>
                <a:cs typeface="+mn-cs"/>
              </a:defRPr>
            </a:lvl1pPr>
            <a:lvl2pPr marL="685800" indent="-228600" algn="l" defTabSz="914400" rtl="0" eaLnBrk="1" latinLnBrk="0" hangingPunct="1">
              <a:lnSpc>
                <a:spcPct val="100000"/>
              </a:lnSpc>
              <a:spcBef>
                <a:spcPts val="500"/>
              </a:spcBef>
              <a:buFont typeface="Arial"/>
              <a:buChar char="•"/>
              <a:defRPr sz="2400" kern="1200" baseline="0">
                <a:solidFill>
                  <a:schemeClr val="tx1"/>
                </a:solidFill>
                <a:latin typeface="Arial" charset="0"/>
                <a:ea typeface="+mn-ea"/>
                <a:cs typeface="+mn-cs"/>
              </a:defRPr>
            </a:lvl2pPr>
            <a:lvl3pPr marL="1143000" indent="-228600" algn="l" defTabSz="914400" rtl="0" eaLnBrk="1" latinLnBrk="0" hangingPunct="1">
              <a:lnSpc>
                <a:spcPct val="100000"/>
              </a:lnSpc>
              <a:spcBef>
                <a:spcPts val="500"/>
              </a:spcBef>
              <a:buFont typeface="Arial"/>
              <a:buChar char="•"/>
              <a:defRPr sz="2000" kern="1200" baseline="0">
                <a:solidFill>
                  <a:schemeClr val="tx1"/>
                </a:solidFill>
                <a:latin typeface="Arial" charset="0"/>
                <a:ea typeface="+mn-ea"/>
                <a:cs typeface="+mn-cs"/>
              </a:defRPr>
            </a:lvl3pPr>
            <a:lvl4pPr marL="1600200" indent="-228600" algn="l" defTabSz="914400" rtl="0" eaLnBrk="1" latinLnBrk="0" hangingPunct="1">
              <a:lnSpc>
                <a:spcPct val="100000"/>
              </a:lnSpc>
              <a:spcBef>
                <a:spcPts val="500"/>
              </a:spcBef>
              <a:buFont typeface="Arial"/>
              <a:buChar char="•"/>
              <a:defRPr sz="1800" kern="1200" baseline="0">
                <a:solidFill>
                  <a:schemeClr val="tx1"/>
                </a:solidFill>
                <a:latin typeface="Arial" charset="0"/>
                <a:ea typeface="+mn-ea"/>
                <a:cs typeface="+mn-cs"/>
              </a:defRPr>
            </a:lvl4pPr>
            <a:lvl5pPr marL="2057400" indent="-228600" algn="l" defTabSz="914400" rtl="0" eaLnBrk="1" latinLnBrk="0" hangingPunct="1">
              <a:lnSpc>
                <a:spcPct val="100000"/>
              </a:lnSpc>
              <a:spcBef>
                <a:spcPts val="500"/>
              </a:spcBef>
              <a:buFont typeface="Arial"/>
              <a:buChar char="•"/>
              <a:defRPr sz="1800" kern="1200" baseline="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Font typeface="Wingdings" panose="05000000000000000000" pitchFamily="2" charset="2"/>
              <a:buChar char="è"/>
            </a:pPr>
            <a:r>
              <a:rPr lang="en-GB" sz="1800" dirty="0" err="1">
                <a:cs typeface="Times New Roman" panose="02020603050405020304" pitchFamily="18" charset="0"/>
                <a:sym typeface="Wingdings" panose="05000000000000000000" pitchFamily="2" charset="2"/>
              </a:rPr>
              <a:t>Minderwaarde</a:t>
            </a:r>
            <a:r>
              <a:rPr lang="en-GB" sz="1800" dirty="0">
                <a:cs typeface="Times New Roman" panose="02020603050405020304" pitchFamily="18" charset="0"/>
                <a:sym typeface="Wingdings" panose="05000000000000000000" pitchFamily="2" charset="2"/>
              </a:rPr>
              <a:t> op </a:t>
            </a:r>
            <a:r>
              <a:rPr lang="en-GB" sz="1800" dirty="0" err="1">
                <a:cs typeface="Times New Roman" panose="02020603050405020304" pitchFamily="18" charset="0"/>
                <a:sym typeface="Wingdings" panose="05000000000000000000" pitchFamily="2" charset="2"/>
              </a:rPr>
              <a:t>deelneming</a:t>
            </a:r>
            <a:r>
              <a:rPr lang="en-GB" sz="1800" dirty="0">
                <a:cs typeface="Times New Roman" panose="02020603050405020304" pitchFamily="18" charset="0"/>
                <a:sym typeface="Wingdings" panose="05000000000000000000" pitchFamily="2" charset="2"/>
              </a:rPr>
              <a:t> reeds </a:t>
            </a:r>
            <a:r>
              <a:rPr lang="en-GB" sz="1800" dirty="0" err="1">
                <a:cs typeface="Times New Roman" panose="02020603050405020304" pitchFamily="18" charset="0"/>
                <a:sym typeface="Wingdings" panose="05000000000000000000" pitchFamily="2" charset="2"/>
              </a:rPr>
              <a:t>aftrekbaar</a:t>
            </a:r>
            <a:r>
              <a:rPr lang="en-GB" sz="1800" dirty="0">
                <a:cs typeface="Times New Roman" panose="02020603050405020304" pitchFamily="18" charset="0"/>
                <a:sym typeface="Wingdings" panose="05000000000000000000" pitchFamily="2" charset="2"/>
              </a:rPr>
              <a:t> ten </a:t>
            </a:r>
            <a:r>
              <a:rPr lang="en-GB" sz="1800" dirty="0" err="1">
                <a:cs typeface="Times New Roman" panose="02020603050405020304" pitchFamily="18" charset="0"/>
                <a:sym typeface="Wingdings" panose="05000000000000000000" pitchFamily="2" charset="2"/>
              </a:rPr>
              <a:t>belope</a:t>
            </a:r>
            <a:r>
              <a:rPr lang="en-GB" sz="1800" dirty="0">
                <a:cs typeface="Times New Roman" panose="02020603050405020304" pitchFamily="18" charset="0"/>
                <a:sym typeface="Wingdings" panose="05000000000000000000" pitchFamily="2" charset="2"/>
              </a:rPr>
              <a:t> </a:t>
            </a:r>
            <a:r>
              <a:rPr lang="en-GB" sz="1800" dirty="0" err="1">
                <a:cs typeface="Times New Roman" panose="02020603050405020304" pitchFamily="18" charset="0"/>
                <a:sym typeface="Wingdings" panose="05000000000000000000" pitchFamily="2" charset="2"/>
              </a:rPr>
              <a:t>verlies</a:t>
            </a:r>
            <a:r>
              <a:rPr lang="en-GB" sz="1800" dirty="0">
                <a:cs typeface="Times New Roman" panose="02020603050405020304" pitchFamily="18" charset="0"/>
                <a:sym typeface="Wingdings" panose="05000000000000000000" pitchFamily="2" charset="2"/>
              </a:rPr>
              <a:t> </a:t>
            </a:r>
            <a:r>
              <a:rPr lang="en-GB" sz="1800" dirty="0" err="1">
                <a:cs typeface="Times New Roman" panose="02020603050405020304" pitchFamily="18" charset="0"/>
                <a:sym typeface="Wingdings" panose="05000000000000000000" pitchFamily="2" charset="2"/>
              </a:rPr>
              <a:t>gestort</a:t>
            </a:r>
            <a:r>
              <a:rPr lang="en-GB" sz="1800" dirty="0">
                <a:cs typeface="Times New Roman" panose="02020603050405020304" pitchFamily="18" charset="0"/>
                <a:sym typeface="Wingdings" panose="05000000000000000000" pitchFamily="2" charset="2"/>
              </a:rPr>
              <a:t> </a:t>
            </a:r>
            <a:r>
              <a:rPr lang="en-GB" sz="1800" dirty="0" err="1">
                <a:cs typeface="Times New Roman" panose="02020603050405020304" pitchFamily="18" charset="0"/>
                <a:sym typeface="Wingdings" panose="05000000000000000000" pitchFamily="2" charset="2"/>
              </a:rPr>
              <a:t>kapitaal</a:t>
            </a:r>
            <a:r>
              <a:rPr lang="en-GB" sz="1800" dirty="0">
                <a:cs typeface="Times New Roman" panose="02020603050405020304" pitchFamily="18" charset="0"/>
                <a:sym typeface="Wingdings" panose="05000000000000000000" pitchFamily="2" charset="2"/>
              </a:rPr>
              <a:t> (art. 198, § 1, 7° WIB 92)</a:t>
            </a:r>
          </a:p>
          <a:p>
            <a:pPr>
              <a:buFont typeface="Wingdings" panose="05000000000000000000" pitchFamily="2" charset="2"/>
              <a:buChar char="è"/>
            </a:pPr>
            <a:r>
              <a:rPr lang="en-GB" sz="1800" dirty="0" err="1">
                <a:cs typeface="Times New Roman" panose="02020603050405020304" pitchFamily="18" charset="0"/>
                <a:sym typeface="Wingdings" panose="05000000000000000000" pitchFamily="2" charset="2"/>
              </a:rPr>
              <a:t>Enkel</a:t>
            </a:r>
            <a:r>
              <a:rPr lang="en-GB" sz="1800" dirty="0">
                <a:cs typeface="Times New Roman" panose="02020603050405020304" pitchFamily="18" charset="0"/>
                <a:sym typeface="Wingdings" panose="05000000000000000000" pitchFamily="2" charset="2"/>
              </a:rPr>
              <a:t> </a:t>
            </a:r>
            <a:r>
              <a:rPr lang="en-GB" sz="1800" dirty="0" err="1">
                <a:cs typeface="Times New Roman" panose="02020603050405020304" pitchFamily="18" charset="0"/>
                <a:sym typeface="Wingdings" panose="05000000000000000000" pitchFamily="2" charset="2"/>
              </a:rPr>
              <a:t>groepsbijdrage</a:t>
            </a:r>
            <a:r>
              <a:rPr lang="en-GB" sz="1800" dirty="0">
                <a:cs typeface="Times New Roman" panose="02020603050405020304" pitchFamily="18" charset="0"/>
                <a:sym typeface="Wingdings" panose="05000000000000000000" pitchFamily="2" charset="2"/>
              </a:rPr>
              <a:t> </a:t>
            </a:r>
            <a:r>
              <a:rPr lang="en-GB" sz="1800" dirty="0" err="1">
                <a:cs typeface="Times New Roman" panose="02020603050405020304" pitchFamily="18" charset="0"/>
                <a:sym typeface="Wingdings" panose="05000000000000000000" pitchFamily="2" charset="2"/>
              </a:rPr>
              <a:t>voor</a:t>
            </a:r>
            <a:r>
              <a:rPr lang="en-GB" sz="1800" dirty="0">
                <a:cs typeface="Times New Roman" panose="02020603050405020304" pitchFamily="18" charset="0"/>
                <a:sym typeface="Wingdings" panose="05000000000000000000" pitchFamily="2" charset="2"/>
              </a:rPr>
              <a:t> </a:t>
            </a:r>
            <a:r>
              <a:rPr lang="en-GB" sz="1800" dirty="0" err="1">
                <a:cs typeface="Times New Roman" panose="02020603050405020304" pitchFamily="18" charset="0"/>
                <a:sym typeface="Wingdings" panose="05000000000000000000" pitchFamily="2" charset="2"/>
              </a:rPr>
              <a:t>restverlies</a:t>
            </a:r>
            <a:endParaRPr lang="nl-BE" sz="1800" dirty="0"/>
          </a:p>
        </p:txBody>
      </p:sp>
      <p:sp>
        <p:nvSpPr>
          <p:cNvPr id="11" name="Tijdelijke aanduiding voor inhoud 7">
            <a:extLst>
              <a:ext uri="{FF2B5EF4-FFF2-40B4-BE49-F238E27FC236}">
                <a16:creationId xmlns:a16="http://schemas.microsoft.com/office/drawing/2014/main" id="{6432D686-F582-A66A-32CE-FAEC801B9756}"/>
              </a:ext>
            </a:extLst>
          </p:cNvPr>
          <p:cNvSpPr txBox="1">
            <a:spLocks/>
          </p:cNvSpPr>
          <p:nvPr/>
        </p:nvSpPr>
        <p:spPr>
          <a:xfrm>
            <a:off x="6923772" y="2743444"/>
            <a:ext cx="3397978" cy="1035437"/>
          </a:xfrm>
          <a:prstGeom prst="rect">
            <a:avLst/>
          </a:prstGeom>
        </p:spPr>
        <p:txBody>
          <a:bodyPr vert="horz" lIns="91440" tIns="45720" rIns="91440" bIns="45720" rtlCol="0">
            <a:normAutofit fontScale="62500" lnSpcReduction="20000"/>
          </a:bodyPr>
          <a:lstStyle>
            <a:lvl1pPr marL="228600" indent="-228600" algn="l" defTabSz="914400" rtl="0" eaLnBrk="1" latinLnBrk="0" hangingPunct="1">
              <a:lnSpc>
                <a:spcPct val="100000"/>
              </a:lnSpc>
              <a:spcBef>
                <a:spcPts val="1000"/>
              </a:spcBef>
              <a:buFont typeface="Arial"/>
              <a:buChar char="•"/>
              <a:defRPr sz="2400" kern="1200" baseline="0">
                <a:solidFill>
                  <a:schemeClr val="tx1"/>
                </a:solidFill>
                <a:latin typeface="Arial" charset="0"/>
                <a:ea typeface="+mn-ea"/>
                <a:cs typeface="+mn-cs"/>
              </a:defRPr>
            </a:lvl1pPr>
            <a:lvl2pPr marL="685800" indent="-228600" algn="l" defTabSz="914400" rtl="0" eaLnBrk="1" latinLnBrk="0" hangingPunct="1">
              <a:lnSpc>
                <a:spcPct val="100000"/>
              </a:lnSpc>
              <a:spcBef>
                <a:spcPts val="500"/>
              </a:spcBef>
              <a:buFont typeface="Arial"/>
              <a:buChar char="•"/>
              <a:defRPr sz="2400" kern="1200" baseline="0">
                <a:solidFill>
                  <a:schemeClr val="tx1"/>
                </a:solidFill>
                <a:latin typeface="Arial" charset="0"/>
                <a:ea typeface="+mn-ea"/>
                <a:cs typeface="+mn-cs"/>
              </a:defRPr>
            </a:lvl2pPr>
            <a:lvl3pPr marL="1143000" indent="-228600" algn="l" defTabSz="914400" rtl="0" eaLnBrk="1" latinLnBrk="0" hangingPunct="1">
              <a:lnSpc>
                <a:spcPct val="100000"/>
              </a:lnSpc>
              <a:spcBef>
                <a:spcPts val="500"/>
              </a:spcBef>
              <a:buFont typeface="Arial"/>
              <a:buChar char="•"/>
              <a:defRPr sz="2000" kern="1200" baseline="0">
                <a:solidFill>
                  <a:schemeClr val="tx1"/>
                </a:solidFill>
                <a:latin typeface="Arial" charset="0"/>
                <a:ea typeface="+mn-ea"/>
                <a:cs typeface="+mn-cs"/>
              </a:defRPr>
            </a:lvl3pPr>
            <a:lvl4pPr marL="1600200" indent="-228600" algn="l" defTabSz="914400" rtl="0" eaLnBrk="1" latinLnBrk="0" hangingPunct="1">
              <a:lnSpc>
                <a:spcPct val="100000"/>
              </a:lnSpc>
              <a:spcBef>
                <a:spcPts val="500"/>
              </a:spcBef>
              <a:buFont typeface="Arial"/>
              <a:buChar char="•"/>
              <a:defRPr sz="1800" kern="1200" baseline="0">
                <a:solidFill>
                  <a:schemeClr val="tx1"/>
                </a:solidFill>
                <a:latin typeface="Arial" charset="0"/>
                <a:ea typeface="+mn-ea"/>
                <a:cs typeface="+mn-cs"/>
              </a:defRPr>
            </a:lvl4pPr>
            <a:lvl5pPr marL="2057400" indent="-228600" algn="l" defTabSz="914400" rtl="0" eaLnBrk="1" latinLnBrk="0" hangingPunct="1">
              <a:lnSpc>
                <a:spcPct val="100000"/>
              </a:lnSpc>
              <a:spcBef>
                <a:spcPts val="500"/>
              </a:spcBef>
              <a:buFont typeface="Arial"/>
              <a:buChar char="•"/>
              <a:defRPr sz="1800" kern="1200" baseline="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Font typeface="Wingdings" panose="05000000000000000000" pitchFamily="2" charset="2"/>
              <a:buChar char="è"/>
            </a:pPr>
            <a:r>
              <a:rPr lang="en-GB" sz="1800" b="1" err="1">
                <a:cs typeface="Times New Roman" panose="02020603050405020304" pitchFamily="18" charset="0"/>
                <a:sym typeface="Wingdings" panose="05000000000000000000" pitchFamily="2" charset="2"/>
              </a:rPr>
              <a:t>Mogelijkheid</a:t>
            </a:r>
            <a:r>
              <a:rPr lang="en-GB" sz="1800" b="1">
                <a:cs typeface="Times New Roman" panose="02020603050405020304" pitchFamily="18" charset="0"/>
                <a:sym typeface="Wingdings" panose="05000000000000000000" pitchFamily="2" charset="2"/>
              </a:rPr>
              <a:t> </a:t>
            </a:r>
            <a:r>
              <a:rPr lang="en-GB" sz="1800" b="1" err="1">
                <a:cs typeface="Times New Roman" panose="02020603050405020304" pitchFamily="18" charset="0"/>
                <a:sym typeface="Wingdings" panose="05000000000000000000" pitchFamily="2" charset="2"/>
              </a:rPr>
              <a:t>aftrek</a:t>
            </a:r>
            <a:r>
              <a:rPr lang="en-GB" sz="1800" b="1">
                <a:cs typeface="Times New Roman" panose="02020603050405020304" pitchFamily="18" charset="0"/>
                <a:sym typeface="Wingdings" panose="05000000000000000000" pitchFamily="2" charset="2"/>
              </a:rPr>
              <a:t> </a:t>
            </a:r>
            <a:r>
              <a:rPr lang="en-GB" sz="1800" b="1" err="1">
                <a:cs typeface="Times New Roman" panose="02020603050405020304" pitchFamily="18" charset="0"/>
                <a:sym typeface="Wingdings" panose="05000000000000000000" pitchFamily="2" charset="2"/>
              </a:rPr>
              <a:t>definitief</a:t>
            </a:r>
            <a:r>
              <a:rPr lang="en-GB" sz="1800" b="1">
                <a:cs typeface="Times New Roman" panose="02020603050405020304" pitchFamily="18" charset="0"/>
                <a:sym typeface="Wingdings" panose="05000000000000000000" pitchFamily="2" charset="2"/>
              </a:rPr>
              <a:t> </a:t>
            </a:r>
            <a:r>
              <a:rPr lang="en-GB" sz="1800" b="1" err="1">
                <a:cs typeface="Times New Roman" panose="02020603050405020304" pitchFamily="18" charset="0"/>
                <a:sym typeface="Wingdings" panose="05000000000000000000" pitchFamily="2" charset="2"/>
              </a:rPr>
              <a:t>verlies</a:t>
            </a:r>
            <a:r>
              <a:rPr lang="en-GB" sz="1800" b="1">
                <a:cs typeface="Times New Roman" panose="02020603050405020304" pitchFamily="18" charset="0"/>
                <a:sym typeface="Wingdings" panose="05000000000000000000" pitchFamily="2" charset="2"/>
              </a:rPr>
              <a:t> in </a:t>
            </a:r>
            <a:r>
              <a:rPr lang="en-GB" sz="1800" b="1" err="1">
                <a:cs typeface="Times New Roman" panose="02020603050405020304" pitchFamily="18" charset="0"/>
                <a:sym typeface="Wingdings" panose="05000000000000000000" pitchFamily="2" charset="2"/>
              </a:rPr>
              <a:t>dochter</a:t>
            </a:r>
            <a:endParaRPr lang="en-GB" sz="1800" b="1">
              <a:cs typeface="Times New Roman" panose="02020603050405020304" pitchFamily="18" charset="0"/>
              <a:sym typeface="Wingdings" panose="05000000000000000000" pitchFamily="2" charset="2"/>
            </a:endParaRPr>
          </a:p>
          <a:p>
            <a:pPr marL="0" indent="0" algn="just">
              <a:buNone/>
            </a:pPr>
            <a:r>
              <a:rPr lang="nl-BE" sz="1800"/>
              <a:t>Voorwaarde: verlies kan niet door de buitenlandse vennootschap </a:t>
            </a:r>
            <a:r>
              <a:rPr lang="nl-BE" sz="1800" b="1"/>
              <a:t>of een andere persoon </a:t>
            </a:r>
            <a:r>
              <a:rPr lang="nl-BE" sz="1800"/>
              <a:t>in aanmerking worden genomen in de bronstaat </a:t>
            </a:r>
            <a:r>
              <a:rPr lang="nl-BE" sz="1800" b="1"/>
              <a:t>of elders</a:t>
            </a:r>
          </a:p>
        </p:txBody>
      </p:sp>
      <p:cxnSp>
        <p:nvCxnSpPr>
          <p:cNvPr id="14" name="Rechte verbindingslijn 13">
            <a:extLst>
              <a:ext uri="{FF2B5EF4-FFF2-40B4-BE49-F238E27FC236}">
                <a16:creationId xmlns:a16="http://schemas.microsoft.com/office/drawing/2014/main" id="{6C5A95BB-7C51-17DB-3619-C2727092EE57}"/>
              </a:ext>
            </a:extLst>
          </p:cNvPr>
          <p:cNvCxnSpPr>
            <a:cxnSpLocks/>
          </p:cNvCxnSpPr>
          <p:nvPr/>
        </p:nvCxnSpPr>
        <p:spPr>
          <a:xfrm flipH="1">
            <a:off x="4913420" y="4438482"/>
            <a:ext cx="2221867" cy="97639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Rechte verbindingslijn 14">
            <a:extLst>
              <a:ext uri="{FF2B5EF4-FFF2-40B4-BE49-F238E27FC236}">
                <a16:creationId xmlns:a16="http://schemas.microsoft.com/office/drawing/2014/main" id="{6557370A-0C74-4F83-83B8-A005E31A5736}"/>
              </a:ext>
            </a:extLst>
          </p:cNvPr>
          <p:cNvCxnSpPr>
            <a:cxnSpLocks/>
          </p:cNvCxnSpPr>
          <p:nvPr/>
        </p:nvCxnSpPr>
        <p:spPr>
          <a:xfrm>
            <a:off x="4821979" y="4533764"/>
            <a:ext cx="2548042" cy="103543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Tijdelijke aanduiding voor inhoud 7">
            <a:extLst>
              <a:ext uri="{FF2B5EF4-FFF2-40B4-BE49-F238E27FC236}">
                <a16:creationId xmlns:a16="http://schemas.microsoft.com/office/drawing/2014/main" id="{3D0DD70D-8819-CDD1-E470-CB4AE8E39DAE}"/>
              </a:ext>
            </a:extLst>
          </p:cNvPr>
          <p:cNvSpPr txBox="1">
            <a:spLocks/>
          </p:cNvSpPr>
          <p:nvPr/>
        </p:nvSpPr>
        <p:spPr>
          <a:xfrm>
            <a:off x="-1785032" y="3513204"/>
            <a:ext cx="3397978" cy="1035437"/>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a:buChar char="•"/>
              <a:defRPr sz="2400" kern="1200" baseline="0">
                <a:solidFill>
                  <a:schemeClr val="tx1"/>
                </a:solidFill>
                <a:latin typeface="Arial" charset="0"/>
                <a:ea typeface="+mn-ea"/>
                <a:cs typeface="+mn-cs"/>
              </a:defRPr>
            </a:lvl1pPr>
            <a:lvl2pPr marL="685800" indent="-228600" algn="l" defTabSz="914400" rtl="0" eaLnBrk="1" latinLnBrk="0" hangingPunct="1">
              <a:lnSpc>
                <a:spcPct val="100000"/>
              </a:lnSpc>
              <a:spcBef>
                <a:spcPts val="500"/>
              </a:spcBef>
              <a:buFont typeface="Arial"/>
              <a:buChar char="•"/>
              <a:defRPr sz="2400" kern="1200" baseline="0">
                <a:solidFill>
                  <a:schemeClr val="tx1"/>
                </a:solidFill>
                <a:latin typeface="Arial" charset="0"/>
                <a:ea typeface="+mn-ea"/>
                <a:cs typeface="+mn-cs"/>
              </a:defRPr>
            </a:lvl2pPr>
            <a:lvl3pPr marL="1143000" indent="-228600" algn="l" defTabSz="914400" rtl="0" eaLnBrk="1" latinLnBrk="0" hangingPunct="1">
              <a:lnSpc>
                <a:spcPct val="100000"/>
              </a:lnSpc>
              <a:spcBef>
                <a:spcPts val="500"/>
              </a:spcBef>
              <a:buFont typeface="Arial"/>
              <a:buChar char="•"/>
              <a:defRPr sz="2000" kern="1200" baseline="0">
                <a:solidFill>
                  <a:schemeClr val="tx1"/>
                </a:solidFill>
                <a:latin typeface="Arial" charset="0"/>
                <a:ea typeface="+mn-ea"/>
                <a:cs typeface="+mn-cs"/>
              </a:defRPr>
            </a:lvl3pPr>
            <a:lvl4pPr marL="1600200" indent="-228600" algn="l" defTabSz="914400" rtl="0" eaLnBrk="1" latinLnBrk="0" hangingPunct="1">
              <a:lnSpc>
                <a:spcPct val="100000"/>
              </a:lnSpc>
              <a:spcBef>
                <a:spcPts val="500"/>
              </a:spcBef>
              <a:buFont typeface="Arial"/>
              <a:buChar char="•"/>
              <a:defRPr sz="1800" kern="1200" baseline="0">
                <a:solidFill>
                  <a:schemeClr val="tx1"/>
                </a:solidFill>
                <a:latin typeface="Arial" charset="0"/>
                <a:ea typeface="+mn-ea"/>
                <a:cs typeface="+mn-cs"/>
              </a:defRPr>
            </a:lvl4pPr>
            <a:lvl5pPr marL="2057400" indent="-228600" algn="l" defTabSz="914400" rtl="0" eaLnBrk="1" latinLnBrk="0" hangingPunct="1">
              <a:lnSpc>
                <a:spcPct val="100000"/>
              </a:lnSpc>
              <a:spcBef>
                <a:spcPts val="500"/>
              </a:spcBef>
              <a:buFont typeface="Arial"/>
              <a:buChar char="•"/>
              <a:defRPr sz="1800" kern="1200" baseline="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endParaRPr lang="nl-BE" sz="1800"/>
          </a:p>
          <a:p>
            <a:pPr marL="0" indent="0">
              <a:buNone/>
            </a:pPr>
            <a:endParaRPr lang="nl-BE" sz="1800"/>
          </a:p>
        </p:txBody>
      </p:sp>
    </p:spTree>
    <p:extLst>
      <p:ext uri="{BB962C8B-B14F-4D97-AF65-F5344CB8AC3E}">
        <p14:creationId xmlns:p14="http://schemas.microsoft.com/office/powerpoint/2010/main" val="336857352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17471BE3-E48F-426E-BD0A-2968DC1AEBE3}"/>
              </a:ext>
            </a:extLst>
          </p:cNvPr>
          <p:cNvSpPr>
            <a:spLocks noGrp="1"/>
          </p:cNvSpPr>
          <p:nvPr>
            <p:ph type="dt" sz="half" idx="10"/>
          </p:nvPr>
        </p:nvSpPr>
        <p:spPr/>
        <p:txBody>
          <a:bodyPr/>
          <a:lstStyle/>
          <a:p>
            <a:fld id="{FDE6A117-D91B-4B23-AB2C-CFB746FAC19E}" type="datetime1">
              <a:rPr lang="nl-BE" smtClean="0"/>
              <a:t>4/07/2024</a:t>
            </a:fld>
            <a:endParaRPr lang="nl-NL"/>
          </a:p>
        </p:txBody>
      </p:sp>
      <p:sp>
        <p:nvSpPr>
          <p:cNvPr id="3" name="Tijdelijke aanduiding voor voettekst 2">
            <a:extLst>
              <a:ext uri="{FF2B5EF4-FFF2-40B4-BE49-F238E27FC236}">
                <a16:creationId xmlns:a16="http://schemas.microsoft.com/office/drawing/2014/main" id="{62B7AEAD-F04B-4338-8B2D-56B7A3E545D6}"/>
              </a:ext>
            </a:extLst>
          </p:cNvPr>
          <p:cNvSpPr>
            <a:spLocks noGrp="1"/>
          </p:cNvSpPr>
          <p:nvPr>
            <p:ph type="ftr" sz="quarter" idx="11"/>
          </p:nvPr>
        </p:nvSpPr>
        <p:spPr/>
        <p:txBody>
          <a:bodyPr/>
          <a:lstStyle/>
          <a:p>
            <a:r>
              <a:rPr lang="nl-NL"/>
              <a:t>Instituut voor Fiscaal Recht</a:t>
            </a:r>
          </a:p>
        </p:txBody>
      </p:sp>
      <p:sp>
        <p:nvSpPr>
          <p:cNvPr id="4" name="Tijdelijke aanduiding voor dianummer 3">
            <a:extLst>
              <a:ext uri="{FF2B5EF4-FFF2-40B4-BE49-F238E27FC236}">
                <a16:creationId xmlns:a16="http://schemas.microsoft.com/office/drawing/2014/main" id="{67E0986D-C82F-4970-834F-1934EAF00E3C}"/>
              </a:ext>
            </a:extLst>
          </p:cNvPr>
          <p:cNvSpPr>
            <a:spLocks noGrp="1"/>
          </p:cNvSpPr>
          <p:nvPr>
            <p:ph type="sldNum" sz="quarter" idx="12"/>
          </p:nvPr>
        </p:nvSpPr>
        <p:spPr/>
        <p:txBody>
          <a:bodyPr/>
          <a:lstStyle/>
          <a:p>
            <a:fld id="{0A297500-7527-634B-90F4-69D0994C32B4}" type="slidenum">
              <a:rPr lang="nl-NL" smtClean="0"/>
              <a:pPr/>
              <a:t>39</a:t>
            </a:fld>
            <a:endParaRPr lang="nl-NL"/>
          </a:p>
        </p:txBody>
      </p:sp>
      <p:sp>
        <p:nvSpPr>
          <p:cNvPr id="6" name="Titel 5">
            <a:extLst>
              <a:ext uri="{FF2B5EF4-FFF2-40B4-BE49-F238E27FC236}">
                <a16:creationId xmlns:a16="http://schemas.microsoft.com/office/drawing/2014/main" id="{65A9C2A8-7D32-4BEB-B349-3BFE3EDB4DE4}"/>
              </a:ext>
            </a:extLst>
          </p:cNvPr>
          <p:cNvSpPr>
            <a:spLocks noGrp="1"/>
          </p:cNvSpPr>
          <p:nvPr>
            <p:ph type="title"/>
          </p:nvPr>
        </p:nvSpPr>
        <p:spPr/>
        <p:txBody>
          <a:bodyPr>
            <a:normAutofit/>
          </a:bodyPr>
          <a:lstStyle/>
          <a:p>
            <a:r>
              <a:rPr lang="nl-BE" err="1"/>
              <a:t>Inbound</a:t>
            </a:r>
            <a:r>
              <a:rPr lang="nl-BE"/>
              <a:t> zetelverplaatsingen</a:t>
            </a:r>
          </a:p>
        </p:txBody>
      </p:sp>
      <p:sp>
        <p:nvSpPr>
          <p:cNvPr id="5" name="Tijdelijke aanduiding voor inhoud 6">
            <a:extLst>
              <a:ext uri="{FF2B5EF4-FFF2-40B4-BE49-F238E27FC236}">
                <a16:creationId xmlns:a16="http://schemas.microsoft.com/office/drawing/2014/main" id="{F55E9B47-B573-E32F-A20B-40740F561D2F}"/>
              </a:ext>
            </a:extLst>
          </p:cNvPr>
          <p:cNvSpPr txBox="1">
            <a:spLocks/>
          </p:cNvSpPr>
          <p:nvPr/>
        </p:nvSpPr>
        <p:spPr>
          <a:xfrm>
            <a:off x="768351" y="1655998"/>
            <a:ext cx="10655300" cy="4554001"/>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a:buChar char="•"/>
              <a:defRPr sz="2400" kern="1200" baseline="0">
                <a:solidFill>
                  <a:schemeClr val="tx1"/>
                </a:solidFill>
                <a:latin typeface="Arial" charset="0"/>
                <a:ea typeface="+mn-ea"/>
                <a:cs typeface="+mn-cs"/>
              </a:defRPr>
            </a:lvl1pPr>
            <a:lvl2pPr marL="685800" indent="-228600" algn="l" defTabSz="914400" rtl="0" eaLnBrk="1" latinLnBrk="0" hangingPunct="1">
              <a:lnSpc>
                <a:spcPct val="100000"/>
              </a:lnSpc>
              <a:spcBef>
                <a:spcPts val="500"/>
              </a:spcBef>
              <a:buFont typeface="Arial"/>
              <a:buChar char="•"/>
              <a:defRPr sz="2400" kern="1200" baseline="0">
                <a:solidFill>
                  <a:schemeClr val="tx1"/>
                </a:solidFill>
                <a:latin typeface="Arial" charset="0"/>
                <a:ea typeface="+mn-ea"/>
                <a:cs typeface="+mn-cs"/>
              </a:defRPr>
            </a:lvl2pPr>
            <a:lvl3pPr marL="1143000" indent="-228600" algn="l" defTabSz="914400" rtl="0" eaLnBrk="1" latinLnBrk="0" hangingPunct="1">
              <a:lnSpc>
                <a:spcPct val="100000"/>
              </a:lnSpc>
              <a:spcBef>
                <a:spcPts val="500"/>
              </a:spcBef>
              <a:buFont typeface="Arial"/>
              <a:buChar char="•"/>
              <a:defRPr sz="2000" kern="1200" baseline="0">
                <a:solidFill>
                  <a:schemeClr val="tx1"/>
                </a:solidFill>
                <a:latin typeface="Arial" charset="0"/>
                <a:ea typeface="+mn-ea"/>
                <a:cs typeface="+mn-cs"/>
              </a:defRPr>
            </a:lvl3pPr>
            <a:lvl4pPr marL="1600200" indent="-228600" algn="l" defTabSz="914400" rtl="0" eaLnBrk="1" latinLnBrk="0" hangingPunct="1">
              <a:lnSpc>
                <a:spcPct val="100000"/>
              </a:lnSpc>
              <a:spcBef>
                <a:spcPts val="500"/>
              </a:spcBef>
              <a:buFont typeface="Arial"/>
              <a:buChar char="•"/>
              <a:defRPr sz="1800" kern="1200" baseline="0">
                <a:solidFill>
                  <a:schemeClr val="tx1"/>
                </a:solidFill>
                <a:latin typeface="Arial" charset="0"/>
                <a:ea typeface="+mn-ea"/>
                <a:cs typeface="+mn-cs"/>
              </a:defRPr>
            </a:lvl4pPr>
            <a:lvl5pPr marL="2057400" indent="-228600" algn="l" defTabSz="914400" rtl="0" eaLnBrk="1" latinLnBrk="0" hangingPunct="1">
              <a:lnSpc>
                <a:spcPct val="100000"/>
              </a:lnSpc>
              <a:spcBef>
                <a:spcPts val="500"/>
              </a:spcBef>
              <a:buFont typeface="Arial"/>
              <a:buChar char="•"/>
              <a:defRPr sz="1800" kern="1200" baseline="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endParaRPr lang="nl-BE" b="1"/>
          </a:p>
        </p:txBody>
      </p:sp>
      <p:sp>
        <p:nvSpPr>
          <p:cNvPr id="8" name="Tijdelijke aanduiding voor inhoud 7">
            <a:extLst>
              <a:ext uri="{FF2B5EF4-FFF2-40B4-BE49-F238E27FC236}">
                <a16:creationId xmlns:a16="http://schemas.microsoft.com/office/drawing/2014/main" id="{B554B9A3-64A8-1A0C-5B74-7C683A009918}"/>
              </a:ext>
            </a:extLst>
          </p:cNvPr>
          <p:cNvSpPr>
            <a:spLocks noGrp="1"/>
          </p:cNvSpPr>
          <p:nvPr>
            <p:ph sz="quarter" idx="13"/>
          </p:nvPr>
        </p:nvSpPr>
        <p:spPr>
          <a:xfrm>
            <a:off x="768351" y="1655998"/>
            <a:ext cx="10655300" cy="4554002"/>
          </a:xfrm>
        </p:spPr>
        <p:txBody>
          <a:bodyPr>
            <a:normAutofit fontScale="85000" lnSpcReduction="20000"/>
          </a:bodyPr>
          <a:lstStyle/>
          <a:p>
            <a:pPr marL="0" indent="0">
              <a:buNone/>
            </a:pPr>
            <a:r>
              <a:rPr lang="nl-BE" b="1" dirty="0">
                <a:cs typeface="Times New Roman" panose="02020603050405020304" pitchFamily="18" charset="0"/>
                <a:sym typeface="Wingdings" panose="05000000000000000000" pitchFamily="2" charset="2"/>
              </a:rPr>
              <a:t>Zaak</a:t>
            </a:r>
            <a:r>
              <a:rPr lang="nl-BE" b="1" i="1" dirty="0">
                <a:cs typeface="Times New Roman" panose="02020603050405020304" pitchFamily="18" charset="0"/>
                <a:sym typeface="Wingdings" panose="05000000000000000000" pitchFamily="2" charset="2"/>
              </a:rPr>
              <a:t> VP </a:t>
            </a:r>
            <a:r>
              <a:rPr lang="nl-BE" b="1" i="1" dirty="0" err="1">
                <a:cs typeface="Times New Roman" panose="02020603050405020304" pitchFamily="18" charset="0"/>
                <a:sym typeface="Wingdings" panose="05000000000000000000" pitchFamily="2" charset="2"/>
              </a:rPr>
              <a:t>Capital</a:t>
            </a:r>
            <a:r>
              <a:rPr lang="nl-BE" b="1" i="1" dirty="0">
                <a:cs typeface="Times New Roman" panose="02020603050405020304" pitchFamily="18" charset="0"/>
                <a:sym typeface="Wingdings" panose="05000000000000000000" pitchFamily="2" charset="2"/>
              </a:rPr>
              <a:t> </a:t>
            </a:r>
            <a:r>
              <a:rPr lang="nl-BE" b="1" dirty="0">
                <a:cs typeface="Times New Roman" panose="02020603050405020304" pitchFamily="18" charset="0"/>
                <a:sym typeface="Wingdings" panose="05000000000000000000" pitchFamily="2" charset="2"/>
              </a:rPr>
              <a:t>(</a:t>
            </a:r>
            <a:r>
              <a:rPr lang="nl-BE" b="1" dirty="0" err="1">
                <a:cs typeface="Times New Roman" panose="02020603050405020304" pitchFamily="18" charset="0"/>
                <a:sym typeface="Wingdings" panose="05000000000000000000" pitchFamily="2" charset="2"/>
              </a:rPr>
              <a:t>Cass</a:t>
            </a:r>
            <a:r>
              <a:rPr lang="nl-BE" b="1" dirty="0">
                <a:cs typeface="Times New Roman" panose="02020603050405020304" pitchFamily="18" charset="0"/>
                <a:sym typeface="Wingdings" panose="05000000000000000000" pitchFamily="2" charset="2"/>
              </a:rPr>
              <a:t>. 25.06.2021 (F.19.0132.N) – </a:t>
            </a:r>
            <a:r>
              <a:rPr lang="nl-BE" b="1" dirty="0" err="1">
                <a:cs typeface="Times New Roman" panose="02020603050405020304" pitchFamily="18" charset="0"/>
                <a:sym typeface="Wingdings" panose="05000000000000000000" pitchFamily="2" charset="2"/>
              </a:rPr>
              <a:t>HvJ</a:t>
            </a:r>
            <a:r>
              <a:rPr lang="nl-BE" b="1" dirty="0">
                <a:cs typeface="Times New Roman" panose="02020603050405020304" pitchFamily="18" charset="0"/>
                <a:sym typeface="Wingdings" panose="05000000000000000000" pitchFamily="2" charset="2"/>
              </a:rPr>
              <a:t> 10.11.2022 (C-414/21)</a:t>
            </a:r>
          </a:p>
          <a:p>
            <a:r>
              <a:rPr lang="nl-BE" sz="1800" dirty="0"/>
              <a:t>Lux. vennootschap boekt waardevermindering aandelen: aftrek in Lux., toegevoegd aan overgedragen verliezen</a:t>
            </a:r>
          </a:p>
          <a:p>
            <a:r>
              <a:rPr lang="nl-BE" sz="1800" dirty="0"/>
              <a:t>Zetelverplaatsing naar België: overgedragen Lux. verliezen gaan verloren</a:t>
            </a:r>
          </a:p>
          <a:p>
            <a:r>
              <a:rPr lang="nl-BE" sz="1800" dirty="0"/>
              <a:t>Waardestijging aandelen: terugname waardevermindering wordt belast </a:t>
            </a:r>
          </a:p>
          <a:p>
            <a:pPr lvl="1"/>
            <a:r>
              <a:rPr lang="nl-BE" sz="1600" dirty="0"/>
              <a:t>vrijstelling uitgedrukte meerwaarde bij onaantastbaarheidsvoorwaarde (art. 190, lid 2 WIB 92) i.c. niet voldaan</a:t>
            </a:r>
          </a:p>
          <a:p>
            <a:r>
              <a:rPr lang="nl-BE" sz="1800" dirty="0">
                <a:sym typeface="Wingdings" panose="05000000000000000000" pitchFamily="2" charset="2"/>
              </a:rPr>
              <a:t>Belgische vennootschap die zetel niet heeft verplaatst: verwerping bij aanleg – terugname onbelast (art. 198, § 1, 7° WIB 92 </a:t>
            </a:r>
            <a:r>
              <a:rPr lang="nl-BE" sz="1800" i="1" dirty="0" err="1">
                <a:sym typeface="Wingdings" panose="05000000000000000000" pitchFamily="2" charset="2"/>
              </a:rPr>
              <a:t>io</a:t>
            </a:r>
            <a:r>
              <a:rPr lang="nl-BE" sz="1800" i="1" dirty="0">
                <a:sym typeface="Wingdings" panose="05000000000000000000" pitchFamily="2" charset="2"/>
              </a:rPr>
              <a:t> </a:t>
            </a:r>
            <a:r>
              <a:rPr lang="nl-BE" sz="1800" dirty="0">
                <a:sym typeface="Wingdings" panose="05000000000000000000" pitchFamily="2" charset="2"/>
              </a:rPr>
              <a:t>art. 74, lid 2, 1°, 3</a:t>
            </a:r>
            <a:r>
              <a:rPr lang="nl-BE" sz="1800" baseline="30000" dirty="0">
                <a:sym typeface="Wingdings" panose="05000000000000000000" pitchFamily="2" charset="2"/>
              </a:rPr>
              <a:t>e</a:t>
            </a:r>
            <a:r>
              <a:rPr lang="nl-BE" sz="1800" dirty="0">
                <a:sym typeface="Wingdings" panose="05000000000000000000" pitchFamily="2" charset="2"/>
              </a:rPr>
              <a:t> streepje KB/WIB 92)</a:t>
            </a:r>
          </a:p>
          <a:p>
            <a:pPr lvl="1"/>
            <a:r>
              <a:rPr lang="nl-BE" sz="1800" dirty="0">
                <a:sym typeface="Wingdings" panose="05000000000000000000" pitchFamily="2" charset="2"/>
              </a:rPr>
              <a:t>Geen onaantastbaarheidsvoorwaarde in dit geval</a:t>
            </a:r>
          </a:p>
          <a:p>
            <a:r>
              <a:rPr lang="nl-BE" sz="1800" b="1" dirty="0"/>
              <a:t>Prejudiciële vraag </a:t>
            </a:r>
            <a:r>
              <a:rPr lang="nl-BE" sz="1800" b="1" dirty="0" err="1"/>
              <a:t>Cass</a:t>
            </a:r>
            <a:r>
              <a:rPr lang="nl-BE" sz="1800" b="1" dirty="0"/>
              <a:t>. 25.06.2021: </a:t>
            </a:r>
            <a:r>
              <a:rPr lang="nl-BE" sz="1800" dirty="0"/>
              <a:t>schending vrij verkeer? (eiseres: </a:t>
            </a:r>
            <a:r>
              <a:rPr lang="nl-BE" sz="1800" i="1" dirty="0" err="1"/>
              <a:t>Aures</a:t>
            </a:r>
            <a:r>
              <a:rPr lang="nl-BE" sz="1800" i="1" dirty="0"/>
              <a:t> Holdings</a:t>
            </a:r>
            <a:r>
              <a:rPr lang="nl-BE" sz="1800" dirty="0"/>
              <a:t> </a:t>
            </a:r>
            <a:r>
              <a:rPr lang="nl-BE" sz="1800" dirty="0">
                <a:sym typeface="Wingdings" panose="05000000000000000000" pitchFamily="2" charset="2"/>
              </a:rPr>
              <a:t> </a:t>
            </a:r>
            <a:r>
              <a:rPr lang="nl-BE" sz="1800" dirty="0"/>
              <a:t>Grote Kamerarrest </a:t>
            </a:r>
            <a:r>
              <a:rPr lang="nl-BE" sz="1800" i="1" dirty="0" err="1"/>
              <a:t>Bevola</a:t>
            </a:r>
            <a:r>
              <a:rPr lang="nl-BE" sz="1800" dirty="0"/>
              <a:t>)</a:t>
            </a:r>
            <a:endParaRPr lang="nl-BE" sz="1800" b="1" dirty="0"/>
          </a:p>
          <a:p>
            <a:r>
              <a:rPr lang="nl-BE" sz="1800" b="1" dirty="0" err="1"/>
              <a:t>HvJ</a:t>
            </a:r>
            <a:r>
              <a:rPr lang="nl-BE" sz="1800" b="1" dirty="0"/>
              <a:t> (9</a:t>
            </a:r>
            <a:r>
              <a:rPr lang="nl-BE" sz="1800" b="1" baseline="30000" dirty="0"/>
              <a:t>e</a:t>
            </a:r>
            <a:r>
              <a:rPr lang="nl-BE" sz="1800" b="1" dirty="0"/>
              <a:t> kamer) 10.11.2021: </a:t>
            </a:r>
            <a:r>
              <a:rPr lang="nl-BE" sz="1800" dirty="0"/>
              <a:t>geen schending (toepassing </a:t>
            </a:r>
            <a:r>
              <a:rPr lang="nl-BE" sz="1800" i="1" dirty="0" err="1"/>
              <a:t>Aures</a:t>
            </a:r>
            <a:r>
              <a:rPr lang="nl-BE" sz="1800" i="1" dirty="0"/>
              <a:t> Holdings</a:t>
            </a:r>
            <a:r>
              <a:rPr lang="nl-BE" sz="1800" dirty="0"/>
              <a:t>) – in wezen wilde vennootschap de Lux. verliezen in België laten verrekenen</a:t>
            </a:r>
          </a:p>
          <a:p>
            <a:r>
              <a:rPr lang="nl-BE" sz="1800" dirty="0"/>
              <a:t>Maar, ontbrekend element in deze arresten? Belgische regels (vóór W 25.12.2017) waren niet volkomen symmetrisch!</a:t>
            </a:r>
          </a:p>
          <a:p>
            <a:pPr lvl="1"/>
            <a:r>
              <a:rPr lang="nl-BE" sz="1400" dirty="0"/>
              <a:t>boekwaarde als startbasis staat toe om buitenlandse latente </a:t>
            </a:r>
            <a:r>
              <a:rPr lang="nl-BE" sz="1400" dirty="0" err="1"/>
              <a:t>meerwaarden</a:t>
            </a:r>
            <a:r>
              <a:rPr lang="nl-BE" sz="1400" dirty="0"/>
              <a:t> in België te belasten na verhuis</a:t>
            </a:r>
          </a:p>
          <a:p>
            <a:pPr lvl="1"/>
            <a:r>
              <a:rPr lang="nl-BE" sz="1400" dirty="0"/>
              <a:t>Zie </a:t>
            </a:r>
            <a:r>
              <a:rPr lang="nl-BE" sz="1400" b="1" dirty="0" err="1"/>
              <a:t>caveat</a:t>
            </a:r>
            <a:r>
              <a:rPr lang="nl-BE" sz="1400" b="1" dirty="0"/>
              <a:t> in </a:t>
            </a:r>
            <a:r>
              <a:rPr lang="nl-BE" sz="1400" b="1" dirty="0" err="1"/>
              <a:t>HvJ</a:t>
            </a:r>
            <a:r>
              <a:rPr lang="nl-BE" sz="1400" b="1" dirty="0"/>
              <a:t> C-414/21, § 24</a:t>
            </a:r>
            <a:r>
              <a:rPr lang="nl-BE" sz="1400" dirty="0"/>
              <a:t>: “</a:t>
            </a:r>
            <a:r>
              <a:rPr lang="nl-NL" sz="1400" i="1" dirty="0"/>
              <a:t>Waar het gaat om maatregelen die door een lidstaat worden genomen om de verdeling van de heffingsbevoegdheid tussen de lidstaten te handhaven, zoals – </a:t>
            </a:r>
            <a:r>
              <a:rPr lang="nl-NL" sz="1400" b="1" i="1" u="sng" dirty="0"/>
              <a:t>onder voorbehoud van verificatie door de verwijzende rechter </a:t>
            </a:r>
            <a:r>
              <a:rPr lang="nl-NL" sz="1400" i="1" dirty="0"/>
              <a:t>– het geval is bij de in het hoofdgeding aan de orde zijnde regeling bevindt een vennootschap die [...] zich in beginsel niet in een vergelijkbare situatie</a:t>
            </a:r>
            <a:r>
              <a:rPr lang="nl-NL" sz="1400" dirty="0"/>
              <a:t> </a:t>
            </a:r>
            <a:r>
              <a:rPr lang="nl-NL" sz="1400" i="1" dirty="0"/>
              <a:t>als […]”</a:t>
            </a:r>
            <a:r>
              <a:rPr lang="nl-NL" sz="1400" dirty="0"/>
              <a:t>.</a:t>
            </a:r>
            <a:endParaRPr lang="nl-BE" sz="1400" dirty="0"/>
          </a:p>
          <a:p>
            <a:r>
              <a:rPr lang="nl-BE" sz="1800" dirty="0"/>
              <a:t>Nog geen eindarrest (hangende voor cassatie)</a:t>
            </a:r>
          </a:p>
          <a:p>
            <a:pPr marL="0" indent="0">
              <a:buNone/>
            </a:pPr>
            <a:endParaRPr lang="nl-BE" dirty="0"/>
          </a:p>
        </p:txBody>
      </p:sp>
    </p:spTree>
    <p:extLst>
      <p:ext uri="{BB962C8B-B14F-4D97-AF65-F5344CB8AC3E}">
        <p14:creationId xmlns:p14="http://schemas.microsoft.com/office/powerpoint/2010/main" val="29437689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ijdelijke aanduiding voor inhoud 5">
            <a:extLst>
              <a:ext uri="{FF2B5EF4-FFF2-40B4-BE49-F238E27FC236}">
                <a16:creationId xmlns:a16="http://schemas.microsoft.com/office/drawing/2014/main" id="{66378B0A-6AB7-9DBA-0E6F-F6776C88C833}"/>
              </a:ext>
            </a:extLst>
          </p:cNvPr>
          <p:cNvGraphicFramePr>
            <a:graphicFrameLocks noGrp="1"/>
          </p:cNvGraphicFramePr>
          <p:nvPr>
            <p:ph idx="1"/>
            <p:extLst>
              <p:ext uri="{D42A27DB-BD31-4B8C-83A1-F6EECF244321}">
                <p14:modId xmlns:p14="http://schemas.microsoft.com/office/powerpoint/2010/main" val="913860990"/>
              </p:ext>
            </p:extLst>
          </p:nvPr>
        </p:nvGraphicFramePr>
        <p:xfrm>
          <a:off x="576263" y="1655763"/>
          <a:ext cx="11041062" cy="44640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jdelijke aanduiding voor voettekst 2">
            <a:extLst>
              <a:ext uri="{FF2B5EF4-FFF2-40B4-BE49-F238E27FC236}">
                <a16:creationId xmlns:a16="http://schemas.microsoft.com/office/drawing/2014/main" id="{F783598E-113E-28C5-1022-CC40041B29B7}"/>
              </a:ext>
            </a:extLst>
          </p:cNvPr>
          <p:cNvSpPr>
            <a:spLocks noGrp="1"/>
          </p:cNvSpPr>
          <p:nvPr>
            <p:ph type="ftr" sz="quarter" idx="11"/>
          </p:nvPr>
        </p:nvSpPr>
        <p:spPr/>
        <p:txBody>
          <a:bodyPr/>
          <a:lstStyle/>
          <a:p>
            <a:r>
              <a:rPr lang="nl-BE"/>
              <a:t>Instituut voor Fiscaal Recht, KU Leuven</a:t>
            </a:r>
            <a:endParaRPr lang="nl-NL"/>
          </a:p>
        </p:txBody>
      </p:sp>
      <p:sp>
        <p:nvSpPr>
          <p:cNvPr id="4" name="Tijdelijke aanduiding voor dianummer 3">
            <a:extLst>
              <a:ext uri="{FF2B5EF4-FFF2-40B4-BE49-F238E27FC236}">
                <a16:creationId xmlns:a16="http://schemas.microsoft.com/office/drawing/2014/main" id="{485C2A1C-4FA3-001F-0331-54CBB0F64CA8}"/>
              </a:ext>
            </a:extLst>
          </p:cNvPr>
          <p:cNvSpPr>
            <a:spLocks noGrp="1"/>
          </p:cNvSpPr>
          <p:nvPr>
            <p:ph type="sldNum" sz="quarter" idx="12"/>
          </p:nvPr>
        </p:nvSpPr>
        <p:spPr/>
        <p:txBody>
          <a:bodyPr/>
          <a:lstStyle/>
          <a:p>
            <a:fld id="{0A297500-7527-634B-90F4-69D0994C32B4}" type="slidenum">
              <a:rPr lang="nl-NL" smtClean="0"/>
              <a:t>4</a:t>
            </a:fld>
            <a:endParaRPr lang="nl-NL"/>
          </a:p>
        </p:txBody>
      </p:sp>
      <p:sp>
        <p:nvSpPr>
          <p:cNvPr id="5" name="Titel 4">
            <a:extLst>
              <a:ext uri="{FF2B5EF4-FFF2-40B4-BE49-F238E27FC236}">
                <a16:creationId xmlns:a16="http://schemas.microsoft.com/office/drawing/2014/main" id="{A8301E15-6D28-6CB8-CF8C-FD38BA8B3C26}"/>
              </a:ext>
            </a:extLst>
          </p:cNvPr>
          <p:cNvSpPr>
            <a:spLocks noGrp="1"/>
          </p:cNvSpPr>
          <p:nvPr>
            <p:ph type="title"/>
          </p:nvPr>
        </p:nvSpPr>
        <p:spPr/>
        <p:txBody>
          <a:bodyPr/>
          <a:lstStyle/>
          <a:p>
            <a:r>
              <a:rPr lang="nl-BE" sz="4000"/>
              <a:t>A. Omwenteling in Europese rechtspraak</a:t>
            </a:r>
            <a:endParaRPr lang="nl-BE"/>
          </a:p>
        </p:txBody>
      </p:sp>
    </p:spTree>
    <p:extLst>
      <p:ext uri="{BB962C8B-B14F-4D97-AF65-F5344CB8AC3E}">
        <p14:creationId xmlns:p14="http://schemas.microsoft.com/office/powerpoint/2010/main" val="11806754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17471BE3-E48F-426E-BD0A-2968DC1AEBE3}"/>
              </a:ext>
            </a:extLst>
          </p:cNvPr>
          <p:cNvSpPr>
            <a:spLocks noGrp="1"/>
          </p:cNvSpPr>
          <p:nvPr>
            <p:ph type="dt" sz="half" idx="10"/>
          </p:nvPr>
        </p:nvSpPr>
        <p:spPr/>
        <p:txBody>
          <a:bodyPr/>
          <a:lstStyle/>
          <a:p>
            <a:fld id="{FDE6A117-D91B-4B23-AB2C-CFB746FAC19E}" type="datetime1">
              <a:rPr lang="nl-BE" smtClean="0"/>
              <a:t>4/07/2024</a:t>
            </a:fld>
            <a:endParaRPr lang="nl-NL"/>
          </a:p>
        </p:txBody>
      </p:sp>
      <p:sp>
        <p:nvSpPr>
          <p:cNvPr id="3" name="Tijdelijke aanduiding voor voettekst 2">
            <a:extLst>
              <a:ext uri="{FF2B5EF4-FFF2-40B4-BE49-F238E27FC236}">
                <a16:creationId xmlns:a16="http://schemas.microsoft.com/office/drawing/2014/main" id="{62B7AEAD-F04B-4338-8B2D-56B7A3E545D6}"/>
              </a:ext>
            </a:extLst>
          </p:cNvPr>
          <p:cNvSpPr>
            <a:spLocks noGrp="1"/>
          </p:cNvSpPr>
          <p:nvPr>
            <p:ph type="ftr" sz="quarter" idx="11"/>
          </p:nvPr>
        </p:nvSpPr>
        <p:spPr/>
        <p:txBody>
          <a:bodyPr/>
          <a:lstStyle/>
          <a:p>
            <a:r>
              <a:rPr lang="nl-NL"/>
              <a:t>Instituut voor Fiscaal Recht</a:t>
            </a:r>
          </a:p>
        </p:txBody>
      </p:sp>
      <p:sp>
        <p:nvSpPr>
          <p:cNvPr id="4" name="Tijdelijke aanduiding voor dianummer 3">
            <a:extLst>
              <a:ext uri="{FF2B5EF4-FFF2-40B4-BE49-F238E27FC236}">
                <a16:creationId xmlns:a16="http://schemas.microsoft.com/office/drawing/2014/main" id="{67E0986D-C82F-4970-834F-1934EAF00E3C}"/>
              </a:ext>
            </a:extLst>
          </p:cNvPr>
          <p:cNvSpPr>
            <a:spLocks noGrp="1"/>
          </p:cNvSpPr>
          <p:nvPr>
            <p:ph type="sldNum" sz="quarter" idx="12"/>
          </p:nvPr>
        </p:nvSpPr>
        <p:spPr/>
        <p:txBody>
          <a:bodyPr/>
          <a:lstStyle/>
          <a:p>
            <a:fld id="{0A297500-7527-634B-90F4-69D0994C32B4}" type="slidenum">
              <a:rPr lang="nl-NL" smtClean="0"/>
              <a:pPr/>
              <a:t>40</a:t>
            </a:fld>
            <a:endParaRPr lang="nl-NL"/>
          </a:p>
        </p:txBody>
      </p:sp>
      <p:sp>
        <p:nvSpPr>
          <p:cNvPr id="6" name="Titel 5">
            <a:extLst>
              <a:ext uri="{FF2B5EF4-FFF2-40B4-BE49-F238E27FC236}">
                <a16:creationId xmlns:a16="http://schemas.microsoft.com/office/drawing/2014/main" id="{65A9C2A8-7D32-4BEB-B349-3BFE3EDB4DE4}"/>
              </a:ext>
            </a:extLst>
          </p:cNvPr>
          <p:cNvSpPr>
            <a:spLocks noGrp="1"/>
          </p:cNvSpPr>
          <p:nvPr>
            <p:ph type="title"/>
          </p:nvPr>
        </p:nvSpPr>
        <p:spPr/>
        <p:txBody>
          <a:bodyPr>
            <a:normAutofit/>
          </a:bodyPr>
          <a:lstStyle/>
          <a:p>
            <a:r>
              <a:rPr lang="nl-BE" err="1"/>
              <a:t>Inbound</a:t>
            </a:r>
            <a:r>
              <a:rPr lang="nl-BE"/>
              <a:t> reorganisaties en definitieve verliezen</a:t>
            </a:r>
          </a:p>
        </p:txBody>
      </p:sp>
      <p:sp>
        <p:nvSpPr>
          <p:cNvPr id="5" name="Tijdelijke aanduiding voor inhoud 6">
            <a:extLst>
              <a:ext uri="{FF2B5EF4-FFF2-40B4-BE49-F238E27FC236}">
                <a16:creationId xmlns:a16="http://schemas.microsoft.com/office/drawing/2014/main" id="{F55E9B47-B573-E32F-A20B-40740F561D2F}"/>
              </a:ext>
            </a:extLst>
          </p:cNvPr>
          <p:cNvSpPr txBox="1">
            <a:spLocks/>
          </p:cNvSpPr>
          <p:nvPr/>
        </p:nvSpPr>
        <p:spPr>
          <a:xfrm>
            <a:off x="768351" y="1655998"/>
            <a:ext cx="10655300" cy="4554001"/>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1000"/>
              </a:spcBef>
              <a:buFont typeface="Arial"/>
              <a:buChar char="•"/>
              <a:defRPr sz="2400" kern="1200" baseline="0">
                <a:solidFill>
                  <a:schemeClr val="tx1"/>
                </a:solidFill>
                <a:latin typeface="Arial" charset="0"/>
                <a:ea typeface="+mn-ea"/>
                <a:cs typeface="+mn-cs"/>
              </a:defRPr>
            </a:lvl1pPr>
            <a:lvl2pPr marL="685800" indent="-228600" algn="l" defTabSz="914400" rtl="0" eaLnBrk="1" latinLnBrk="0" hangingPunct="1">
              <a:lnSpc>
                <a:spcPct val="100000"/>
              </a:lnSpc>
              <a:spcBef>
                <a:spcPts val="500"/>
              </a:spcBef>
              <a:buFont typeface="Arial"/>
              <a:buChar char="•"/>
              <a:defRPr sz="2400" kern="1200" baseline="0">
                <a:solidFill>
                  <a:schemeClr val="tx1"/>
                </a:solidFill>
                <a:latin typeface="Arial" charset="0"/>
                <a:ea typeface="+mn-ea"/>
                <a:cs typeface="+mn-cs"/>
              </a:defRPr>
            </a:lvl2pPr>
            <a:lvl3pPr marL="1143000" indent="-228600" algn="l" defTabSz="914400" rtl="0" eaLnBrk="1" latinLnBrk="0" hangingPunct="1">
              <a:lnSpc>
                <a:spcPct val="100000"/>
              </a:lnSpc>
              <a:spcBef>
                <a:spcPts val="500"/>
              </a:spcBef>
              <a:buFont typeface="Arial"/>
              <a:buChar char="•"/>
              <a:defRPr sz="2000" kern="1200" baseline="0">
                <a:solidFill>
                  <a:schemeClr val="tx1"/>
                </a:solidFill>
                <a:latin typeface="Arial" charset="0"/>
                <a:ea typeface="+mn-ea"/>
                <a:cs typeface="+mn-cs"/>
              </a:defRPr>
            </a:lvl3pPr>
            <a:lvl4pPr marL="1600200" indent="-228600" algn="l" defTabSz="914400" rtl="0" eaLnBrk="1" latinLnBrk="0" hangingPunct="1">
              <a:lnSpc>
                <a:spcPct val="100000"/>
              </a:lnSpc>
              <a:spcBef>
                <a:spcPts val="500"/>
              </a:spcBef>
              <a:buFont typeface="Arial"/>
              <a:buChar char="•"/>
              <a:defRPr sz="1800" kern="1200" baseline="0">
                <a:solidFill>
                  <a:schemeClr val="tx1"/>
                </a:solidFill>
                <a:latin typeface="Arial" charset="0"/>
                <a:ea typeface="+mn-ea"/>
                <a:cs typeface="+mn-cs"/>
              </a:defRPr>
            </a:lvl4pPr>
            <a:lvl5pPr marL="2057400" indent="-228600" algn="l" defTabSz="914400" rtl="0" eaLnBrk="1" latinLnBrk="0" hangingPunct="1">
              <a:lnSpc>
                <a:spcPct val="100000"/>
              </a:lnSpc>
              <a:spcBef>
                <a:spcPts val="500"/>
              </a:spcBef>
              <a:buFont typeface="Arial"/>
              <a:buChar char="•"/>
              <a:defRPr sz="1800" kern="1200" baseline="0">
                <a:solidFill>
                  <a:schemeClr val="tx1"/>
                </a:solidFill>
                <a:latin typeface="Arial"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endParaRPr lang="nl-BE" b="1"/>
          </a:p>
        </p:txBody>
      </p:sp>
      <p:sp>
        <p:nvSpPr>
          <p:cNvPr id="8" name="Tijdelijke aanduiding voor inhoud 7">
            <a:extLst>
              <a:ext uri="{FF2B5EF4-FFF2-40B4-BE49-F238E27FC236}">
                <a16:creationId xmlns:a16="http://schemas.microsoft.com/office/drawing/2014/main" id="{B554B9A3-64A8-1A0C-5B74-7C683A009918}"/>
              </a:ext>
            </a:extLst>
          </p:cNvPr>
          <p:cNvSpPr>
            <a:spLocks noGrp="1"/>
          </p:cNvSpPr>
          <p:nvPr>
            <p:ph sz="quarter" idx="13"/>
          </p:nvPr>
        </p:nvSpPr>
        <p:spPr>
          <a:xfrm>
            <a:off x="768351" y="1655998"/>
            <a:ext cx="10655300" cy="4859102"/>
          </a:xfrm>
        </p:spPr>
        <p:txBody>
          <a:bodyPr>
            <a:normAutofit/>
          </a:bodyPr>
          <a:lstStyle/>
          <a:p>
            <a:pPr marL="0" indent="0">
              <a:buNone/>
            </a:pPr>
            <a:r>
              <a:rPr lang="nl-BE" sz="1600" b="1" dirty="0" err="1">
                <a:cs typeface="Times New Roman" panose="02020603050405020304" pitchFamily="18" charset="0"/>
                <a:sym typeface="Wingdings" panose="05000000000000000000" pitchFamily="2" charset="2"/>
              </a:rPr>
              <a:t>Inbound</a:t>
            </a:r>
            <a:r>
              <a:rPr lang="nl-BE" sz="1600" b="1" dirty="0">
                <a:cs typeface="Times New Roman" panose="02020603050405020304" pitchFamily="18" charset="0"/>
                <a:sym typeface="Wingdings" panose="05000000000000000000" pitchFamily="2" charset="2"/>
              </a:rPr>
              <a:t>-reorganisaties en niet-aftrek definitieve verliezen</a:t>
            </a:r>
            <a:endParaRPr lang="nl-BE" dirty="0"/>
          </a:p>
          <a:p>
            <a:r>
              <a:rPr lang="nl-BE" sz="1800" dirty="0"/>
              <a:t>Geen overdracht van buitenlandse verliezen</a:t>
            </a:r>
          </a:p>
          <a:p>
            <a:pPr lvl="1"/>
            <a:r>
              <a:rPr lang="nl-BE" sz="1600" dirty="0"/>
              <a:t>Geen groepsbijdrage </a:t>
            </a:r>
            <a:r>
              <a:rPr lang="nl-BE" sz="1600" dirty="0" err="1"/>
              <a:t>mbt</a:t>
            </a:r>
            <a:r>
              <a:rPr lang="nl-BE" sz="1600" dirty="0"/>
              <a:t>. </a:t>
            </a:r>
            <a:r>
              <a:rPr lang="nl-BE" sz="1600"/>
              <a:t>definitief verlies </a:t>
            </a:r>
            <a:r>
              <a:rPr lang="nl-BE" sz="1600" dirty="0"/>
              <a:t>bij reorganisatie met ontbinding zonder vereffening (</a:t>
            </a:r>
            <a:r>
              <a:rPr lang="nn-NO" sz="1600" dirty="0"/>
              <a:t>Circ. nr. 2020/C/29, randnr. 41 (vn. 27)</a:t>
            </a:r>
            <a:endParaRPr lang="nl-BE" sz="1600" dirty="0"/>
          </a:p>
          <a:p>
            <a:pPr marL="0" indent="0">
              <a:buNone/>
            </a:pPr>
            <a:r>
              <a:rPr lang="nl-BE" sz="1800" dirty="0">
                <a:sym typeface="Wingdings" panose="05000000000000000000" pitchFamily="2" charset="2"/>
              </a:rPr>
              <a:t> </a:t>
            </a:r>
            <a:r>
              <a:rPr lang="nl-BE" sz="1800" dirty="0"/>
              <a:t>Wel (gedeeltelijke) overdracht verliezen bij Belgische reorganisatie (art. 206, § 2 WIB 92)</a:t>
            </a:r>
          </a:p>
          <a:p>
            <a:r>
              <a:rPr lang="nl-BE" sz="1800" i="1" dirty="0"/>
              <a:t>A </a:t>
            </a:r>
            <a:r>
              <a:rPr lang="nl-BE" sz="1800" i="1" dirty="0" err="1"/>
              <a:t>Oy</a:t>
            </a:r>
            <a:r>
              <a:rPr lang="nl-BE" sz="1800" i="1" dirty="0"/>
              <a:t>/</a:t>
            </a:r>
            <a:r>
              <a:rPr lang="nl-BE" sz="1800" i="1" dirty="0" err="1"/>
              <a:t>Memira</a:t>
            </a:r>
            <a:r>
              <a:rPr lang="nl-BE" sz="1800" i="1" dirty="0"/>
              <a:t> Holding</a:t>
            </a:r>
            <a:r>
              <a:rPr lang="nl-BE" sz="1800" dirty="0"/>
              <a:t>: noodzaak tot gelijkaardige overdracht verliezen (klein)dochtervennootschap?</a:t>
            </a:r>
          </a:p>
          <a:p>
            <a:pPr lvl="1"/>
            <a:endParaRPr lang="nl-BE" sz="1800" dirty="0"/>
          </a:p>
          <a:p>
            <a:endParaRPr lang="nl-BE" dirty="0"/>
          </a:p>
          <a:p>
            <a:pPr marL="0" indent="0">
              <a:buNone/>
            </a:pPr>
            <a:endParaRPr lang="nl-BE" dirty="0"/>
          </a:p>
        </p:txBody>
      </p:sp>
    </p:spTree>
    <p:extLst>
      <p:ext uri="{BB962C8B-B14F-4D97-AF65-F5344CB8AC3E}">
        <p14:creationId xmlns:p14="http://schemas.microsoft.com/office/powerpoint/2010/main" val="35890396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529D95-F662-44EA-AD89-3D97F9EF463B}"/>
              </a:ext>
            </a:extLst>
          </p:cNvPr>
          <p:cNvSpPr>
            <a:spLocks noGrp="1"/>
          </p:cNvSpPr>
          <p:nvPr>
            <p:ph type="title"/>
          </p:nvPr>
        </p:nvSpPr>
        <p:spPr>
          <a:xfrm>
            <a:off x="1463494" y="2962216"/>
            <a:ext cx="9265012" cy="933567"/>
          </a:xfrm>
        </p:spPr>
        <p:txBody>
          <a:bodyPr vert="horz" lIns="91440" tIns="45720" rIns="91440" bIns="45720" rtlCol="0" anchor="b">
            <a:normAutofit/>
          </a:bodyPr>
          <a:lstStyle/>
          <a:p>
            <a:pPr>
              <a:lnSpc>
                <a:spcPct val="90000"/>
              </a:lnSpc>
            </a:pPr>
            <a:r>
              <a:rPr lang="nl-BE">
                <a:solidFill>
                  <a:srgbClr val="FFFFFF"/>
                </a:solidFill>
                <a:latin typeface="+mj-lt"/>
              </a:rPr>
              <a:t>Vragen?</a:t>
            </a:r>
            <a:endParaRPr lang="nl-BE" kern="1200">
              <a:solidFill>
                <a:srgbClr val="FFFFFF"/>
              </a:solidFill>
              <a:latin typeface="+mj-lt"/>
              <a:ea typeface="+mj-ea"/>
              <a:cs typeface="+mj-cs"/>
            </a:endParaRPr>
          </a:p>
        </p:txBody>
      </p:sp>
      <p:sp>
        <p:nvSpPr>
          <p:cNvPr id="3" name="Tijdelijke aanduiding voor voettekst 2">
            <a:extLst>
              <a:ext uri="{FF2B5EF4-FFF2-40B4-BE49-F238E27FC236}">
                <a16:creationId xmlns:a16="http://schemas.microsoft.com/office/drawing/2014/main" id="{126BDC92-61F5-4E2B-93B5-16DF71DD00BE}"/>
              </a:ext>
            </a:extLst>
          </p:cNvPr>
          <p:cNvSpPr>
            <a:spLocks noGrp="1"/>
          </p:cNvSpPr>
          <p:nvPr>
            <p:ph type="ftr" sz="quarter" idx="11"/>
          </p:nvPr>
        </p:nvSpPr>
        <p:spPr>
          <a:xfrm>
            <a:off x="3888658" y="6356350"/>
            <a:ext cx="4414684" cy="365125"/>
          </a:xfrm>
        </p:spPr>
        <p:txBody>
          <a:bodyPr vert="horz" lIns="91440" tIns="45720" rIns="91440" bIns="45720" rtlCol="0" anchor="ctr">
            <a:normAutofit/>
          </a:bodyPr>
          <a:lstStyle/>
          <a:p>
            <a:pPr algn="ctr">
              <a:spcAft>
                <a:spcPts val="600"/>
              </a:spcAft>
            </a:pPr>
            <a:r>
              <a:rPr lang="en-US" sz="1200" kern="1200">
                <a:solidFill>
                  <a:prstClr val="white"/>
                </a:solidFill>
                <a:latin typeface="+mn-lt"/>
                <a:ea typeface="+mn-ea"/>
                <a:cs typeface="+mn-cs"/>
              </a:rPr>
              <a:t>Instituut Fiscaal Recht, KU Leuven</a:t>
            </a:r>
          </a:p>
        </p:txBody>
      </p:sp>
    </p:spTree>
    <p:extLst>
      <p:ext uri="{BB962C8B-B14F-4D97-AF65-F5344CB8AC3E}">
        <p14:creationId xmlns:p14="http://schemas.microsoft.com/office/powerpoint/2010/main" val="29578051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voettekst 2">
            <a:extLst>
              <a:ext uri="{FF2B5EF4-FFF2-40B4-BE49-F238E27FC236}">
                <a16:creationId xmlns:a16="http://schemas.microsoft.com/office/drawing/2014/main" id="{F783598E-113E-28C5-1022-CC40041B29B7}"/>
              </a:ext>
            </a:extLst>
          </p:cNvPr>
          <p:cNvSpPr>
            <a:spLocks noGrp="1"/>
          </p:cNvSpPr>
          <p:nvPr>
            <p:ph type="ftr" sz="quarter" idx="11"/>
          </p:nvPr>
        </p:nvSpPr>
        <p:spPr/>
        <p:txBody>
          <a:bodyPr/>
          <a:lstStyle/>
          <a:p>
            <a:r>
              <a:rPr lang="nl-BE"/>
              <a:t>Instituut voor Fiscaal Recht, KU Leuven</a:t>
            </a:r>
            <a:endParaRPr lang="nl-NL"/>
          </a:p>
        </p:txBody>
      </p:sp>
      <p:sp>
        <p:nvSpPr>
          <p:cNvPr id="4" name="Tijdelijke aanduiding voor dianummer 3">
            <a:extLst>
              <a:ext uri="{FF2B5EF4-FFF2-40B4-BE49-F238E27FC236}">
                <a16:creationId xmlns:a16="http://schemas.microsoft.com/office/drawing/2014/main" id="{485C2A1C-4FA3-001F-0331-54CBB0F64CA8}"/>
              </a:ext>
            </a:extLst>
          </p:cNvPr>
          <p:cNvSpPr>
            <a:spLocks noGrp="1"/>
          </p:cNvSpPr>
          <p:nvPr>
            <p:ph type="sldNum" sz="quarter" idx="12"/>
          </p:nvPr>
        </p:nvSpPr>
        <p:spPr/>
        <p:txBody>
          <a:bodyPr/>
          <a:lstStyle/>
          <a:p>
            <a:fld id="{0A297500-7527-634B-90F4-69D0994C32B4}" type="slidenum">
              <a:rPr lang="nl-NL" smtClean="0"/>
              <a:t>5</a:t>
            </a:fld>
            <a:endParaRPr lang="nl-NL"/>
          </a:p>
        </p:txBody>
      </p:sp>
      <p:sp>
        <p:nvSpPr>
          <p:cNvPr id="5" name="Titel 4">
            <a:extLst>
              <a:ext uri="{FF2B5EF4-FFF2-40B4-BE49-F238E27FC236}">
                <a16:creationId xmlns:a16="http://schemas.microsoft.com/office/drawing/2014/main" id="{A8301E15-6D28-6CB8-CF8C-FD38BA8B3C26}"/>
              </a:ext>
            </a:extLst>
          </p:cNvPr>
          <p:cNvSpPr>
            <a:spLocks noGrp="1"/>
          </p:cNvSpPr>
          <p:nvPr>
            <p:ph type="title"/>
          </p:nvPr>
        </p:nvSpPr>
        <p:spPr/>
        <p:txBody>
          <a:bodyPr>
            <a:normAutofit/>
          </a:bodyPr>
          <a:lstStyle/>
          <a:p>
            <a:r>
              <a:rPr lang="nl-BE" sz="4000"/>
              <a:t>A. Omwenteling in Europese rechtspraak</a:t>
            </a:r>
            <a:endParaRPr lang="nl-BE"/>
          </a:p>
        </p:txBody>
      </p:sp>
      <p:sp>
        <p:nvSpPr>
          <p:cNvPr id="6" name="Rechthoek: afgeronde hoeken 5">
            <a:extLst>
              <a:ext uri="{FF2B5EF4-FFF2-40B4-BE49-F238E27FC236}">
                <a16:creationId xmlns:a16="http://schemas.microsoft.com/office/drawing/2014/main" id="{79D025FD-85FE-D19E-3E7A-A59D3B1DCA31}"/>
              </a:ext>
            </a:extLst>
          </p:cNvPr>
          <p:cNvSpPr/>
          <p:nvPr/>
        </p:nvSpPr>
        <p:spPr>
          <a:xfrm>
            <a:off x="831668" y="1529761"/>
            <a:ext cx="10528663" cy="83602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BE" b="1"/>
              <a:t>Fase 1: Invoering</a:t>
            </a:r>
          </a:p>
        </p:txBody>
      </p:sp>
      <p:sp>
        <p:nvSpPr>
          <p:cNvPr id="7" name="Tekstvak 6">
            <a:extLst>
              <a:ext uri="{FF2B5EF4-FFF2-40B4-BE49-F238E27FC236}">
                <a16:creationId xmlns:a16="http://schemas.microsoft.com/office/drawing/2014/main" id="{179C41D4-773D-1EFE-67EF-9914FCB2B27F}"/>
              </a:ext>
            </a:extLst>
          </p:cNvPr>
          <p:cNvSpPr txBox="1"/>
          <p:nvPr/>
        </p:nvSpPr>
        <p:spPr>
          <a:xfrm>
            <a:off x="687993" y="2718231"/>
            <a:ext cx="10691212" cy="3416320"/>
          </a:xfrm>
          <a:prstGeom prst="rect">
            <a:avLst/>
          </a:prstGeom>
          <a:noFill/>
        </p:spPr>
        <p:txBody>
          <a:bodyPr wrap="square" rtlCol="0">
            <a:spAutoFit/>
          </a:bodyPr>
          <a:lstStyle/>
          <a:p>
            <a:pPr algn="ctr"/>
            <a:r>
              <a:rPr lang="nl-BE" b="1" err="1"/>
              <a:t>HvJ</a:t>
            </a:r>
            <a:r>
              <a:rPr lang="nl-BE" b="1"/>
              <a:t> 13 december 2005, </a:t>
            </a:r>
            <a:r>
              <a:rPr lang="nl-BE" b="1" i="1"/>
              <a:t>Marks &amp; Spencer</a:t>
            </a:r>
          </a:p>
          <a:p>
            <a:pPr algn="ctr"/>
            <a:endParaRPr lang="nl-BE" b="1" i="1"/>
          </a:p>
          <a:p>
            <a:pPr marL="285750" indent="-285750" algn="just">
              <a:buFont typeface="Arial" panose="020B0604020202020204" pitchFamily="34" charset="0"/>
              <a:buChar char="•"/>
            </a:pPr>
            <a:r>
              <a:rPr lang="nl-BE"/>
              <a:t>UK regeling laat louter verrekening verliezen binnenlandse dochter bij binnenlandse moeder toe.</a:t>
            </a:r>
          </a:p>
          <a:p>
            <a:pPr marL="285750" indent="-285750" algn="just">
              <a:buFont typeface="Arial" panose="020B0604020202020204" pitchFamily="34" charset="0"/>
              <a:buChar char="•"/>
            </a:pPr>
            <a:r>
              <a:rPr lang="nl-BE"/>
              <a:t>UK Moedervennootschap met buitenlandse dochter die verlieslatend is.</a:t>
            </a:r>
          </a:p>
          <a:p>
            <a:pPr marL="285750" indent="-285750" algn="just">
              <a:buFont typeface="Arial" panose="020B0604020202020204" pitchFamily="34" charset="0"/>
              <a:buChar char="•"/>
            </a:pPr>
            <a:endParaRPr lang="nl-BE"/>
          </a:p>
          <a:p>
            <a:pPr marL="285750" indent="-285750" algn="just">
              <a:buFont typeface="Arial" panose="020B0604020202020204" pitchFamily="34" charset="0"/>
              <a:buChar char="•"/>
            </a:pPr>
            <a:r>
              <a:rPr lang="nl-BE" err="1"/>
              <a:t>HvJ</a:t>
            </a:r>
            <a:r>
              <a:rPr lang="nl-BE"/>
              <a:t>: Schending vrijheid van vestiging </a:t>
            </a:r>
            <a:r>
              <a:rPr lang="nl-BE" i="1"/>
              <a:t>“in een situatie waarin de niet-ingezeten dochtervennootschap de in haar vestigingsstaat bestaande mogelijkheden van verliesverrekening heeft uitgeput voor het belastingjaar waarvoor het verzoek om een belastingaftrek is ingediend, alsmede voor vroegere belastingjaren, en er geen mogelijkheid bestaat dat het verlies van de buitenlandse dochtervennootschap in toekomstige belastingjaren in de vestigingsstaat wordt verrekend, hetzij door de dochtervennootschap zelf, hetzij door een derde, met name ingeval de dochtervennootschap aan een derde is verkocht.” = </a:t>
            </a:r>
            <a:r>
              <a:rPr lang="nl-BE" b="1"/>
              <a:t>definitieve verliesdoctrine of </a:t>
            </a:r>
            <a:r>
              <a:rPr lang="nl-BE" b="1" i="1" err="1"/>
              <a:t>final</a:t>
            </a:r>
            <a:r>
              <a:rPr lang="nl-BE" b="1" i="1"/>
              <a:t> </a:t>
            </a:r>
            <a:r>
              <a:rPr lang="nl-BE" b="1" i="1" err="1"/>
              <a:t>loss</a:t>
            </a:r>
            <a:r>
              <a:rPr lang="nl-BE" b="1" i="1"/>
              <a:t> doctrine</a:t>
            </a:r>
            <a:endParaRPr lang="nl-BE" sz="1700" i="1"/>
          </a:p>
        </p:txBody>
      </p:sp>
    </p:spTree>
    <p:extLst>
      <p:ext uri="{BB962C8B-B14F-4D97-AF65-F5344CB8AC3E}">
        <p14:creationId xmlns:p14="http://schemas.microsoft.com/office/powerpoint/2010/main" val="5449028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voettekst 2">
            <a:extLst>
              <a:ext uri="{FF2B5EF4-FFF2-40B4-BE49-F238E27FC236}">
                <a16:creationId xmlns:a16="http://schemas.microsoft.com/office/drawing/2014/main" id="{F783598E-113E-28C5-1022-CC40041B29B7}"/>
              </a:ext>
            </a:extLst>
          </p:cNvPr>
          <p:cNvSpPr>
            <a:spLocks noGrp="1"/>
          </p:cNvSpPr>
          <p:nvPr>
            <p:ph type="ftr" sz="quarter" idx="11"/>
          </p:nvPr>
        </p:nvSpPr>
        <p:spPr/>
        <p:txBody>
          <a:bodyPr/>
          <a:lstStyle/>
          <a:p>
            <a:r>
              <a:rPr lang="nl-BE"/>
              <a:t>Instituut voor Fiscaal Recht, KU Leuven</a:t>
            </a:r>
            <a:endParaRPr lang="nl-NL"/>
          </a:p>
        </p:txBody>
      </p:sp>
      <p:sp>
        <p:nvSpPr>
          <p:cNvPr id="4" name="Tijdelijke aanduiding voor dianummer 3">
            <a:extLst>
              <a:ext uri="{FF2B5EF4-FFF2-40B4-BE49-F238E27FC236}">
                <a16:creationId xmlns:a16="http://schemas.microsoft.com/office/drawing/2014/main" id="{485C2A1C-4FA3-001F-0331-54CBB0F64CA8}"/>
              </a:ext>
            </a:extLst>
          </p:cNvPr>
          <p:cNvSpPr>
            <a:spLocks noGrp="1"/>
          </p:cNvSpPr>
          <p:nvPr>
            <p:ph type="sldNum" sz="quarter" idx="12"/>
          </p:nvPr>
        </p:nvSpPr>
        <p:spPr/>
        <p:txBody>
          <a:bodyPr/>
          <a:lstStyle/>
          <a:p>
            <a:fld id="{0A297500-7527-634B-90F4-69D0994C32B4}" type="slidenum">
              <a:rPr lang="nl-NL" smtClean="0"/>
              <a:t>6</a:t>
            </a:fld>
            <a:endParaRPr lang="nl-NL"/>
          </a:p>
        </p:txBody>
      </p:sp>
      <p:sp>
        <p:nvSpPr>
          <p:cNvPr id="5" name="Titel 4">
            <a:extLst>
              <a:ext uri="{FF2B5EF4-FFF2-40B4-BE49-F238E27FC236}">
                <a16:creationId xmlns:a16="http://schemas.microsoft.com/office/drawing/2014/main" id="{A8301E15-6D28-6CB8-CF8C-FD38BA8B3C26}"/>
              </a:ext>
            </a:extLst>
          </p:cNvPr>
          <p:cNvSpPr>
            <a:spLocks noGrp="1"/>
          </p:cNvSpPr>
          <p:nvPr>
            <p:ph type="title"/>
          </p:nvPr>
        </p:nvSpPr>
        <p:spPr/>
        <p:txBody>
          <a:bodyPr>
            <a:normAutofit/>
          </a:bodyPr>
          <a:lstStyle/>
          <a:p>
            <a:r>
              <a:rPr lang="nl-BE" sz="4000"/>
              <a:t>A. Omwenteling in Europese rechtspraak</a:t>
            </a:r>
            <a:endParaRPr lang="nl-BE"/>
          </a:p>
        </p:txBody>
      </p:sp>
      <p:sp>
        <p:nvSpPr>
          <p:cNvPr id="6" name="Rechthoek: afgeronde hoeken 5">
            <a:extLst>
              <a:ext uri="{FF2B5EF4-FFF2-40B4-BE49-F238E27FC236}">
                <a16:creationId xmlns:a16="http://schemas.microsoft.com/office/drawing/2014/main" id="{79D025FD-85FE-D19E-3E7A-A59D3B1DCA31}"/>
              </a:ext>
            </a:extLst>
          </p:cNvPr>
          <p:cNvSpPr/>
          <p:nvPr/>
        </p:nvSpPr>
        <p:spPr>
          <a:xfrm>
            <a:off x="831668" y="1529761"/>
            <a:ext cx="10528663" cy="83602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BE" b="1"/>
              <a:t>Fase 1: Invoering</a:t>
            </a:r>
          </a:p>
        </p:txBody>
      </p:sp>
      <p:sp>
        <p:nvSpPr>
          <p:cNvPr id="2" name="Tekstvak 1">
            <a:extLst>
              <a:ext uri="{FF2B5EF4-FFF2-40B4-BE49-F238E27FC236}">
                <a16:creationId xmlns:a16="http://schemas.microsoft.com/office/drawing/2014/main" id="{4968A89F-650B-F3BB-DD24-1058DD233FBA}"/>
              </a:ext>
            </a:extLst>
          </p:cNvPr>
          <p:cNvSpPr txBox="1"/>
          <p:nvPr/>
        </p:nvSpPr>
        <p:spPr>
          <a:xfrm>
            <a:off x="687993" y="2665977"/>
            <a:ext cx="10691212" cy="3354765"/>
          </a:xfrm>
          <a:prstGeom prst="rect">
            <a:avLst/>
          </a:prstGeom>
          <a:noFill/>
        </p:spPr>
        <p:txBody>
          <a:bodyPr wrap="square" rtlCol="0">
            <a:spAutoFit/>
          </a:bodyPr>
          <a:lstStyle/>
          <a:p>
            <a:pPr algn="just"/>
            <a:r>
              <a:rPr lang="nl-BE" b="1"/>
              <a:t>Wat is een definitief verlies?</a:t>
            </a:r>
          </a:p>
          <a:p>
            <a:pPr marL="285750" indent="-285750" algn="just">
              <a:buFont typeface="Arial" panose="020B0604020202020204" pitchFamily="34" charset="0"/>
              <a:buChar char="•"/>
            </a:pPr>
            <a:endParaRPr lang="nl-BE" sz="1600"/>
          </a:p>
          <a:p>
            <a:pPr marL="285750" indent="-285750" algn="just">
              <a:buFont typeface="Arial" panose="020B0604020202020204" pitchFamily="34" charset="0"/>
              <a:buChar char="•"/>
            </a:pPr>
            <a:r>
              <a:rPr lang="nl-BE" err="1"/>
              <a:t>HvJ</a:t>
            </a:r>
            <a:r>
              <a:rPr lang="nl-BE"/>
              <a:t> 3 februari 2015, </a:t>
            </a:r>
            <a:r>
              <a:rPr lang="nl-BE" i="1"/>
              <a:t>Commissie t. VK (M&amp;S II)</a:t>
            </a:r>
            <a:r>
              <a:rPr lang="nl-BE"/>
              <a:t>: enkel feitelijk definitieve verliezen </a:t>
            </a:r>
            <a:r>
              <a:rPr lang="nl-BE">
                <a:sym typeface="Wingdings" panose="05000000000000000000" pitchFamily="2" charset="2"/>
              </a:rPr>
              <a:t> juridisch definitief</a:t>
            </a:r>
            <a:endParaRPr lang="nl-BE"/>
          </a:p>
          <a:p>
            <a:pPr marL="742950" lvl="1" indent="-285750" algn="just">
              <a:buFont typeface="Arial" panose="020B0604020202020204" pitchFamily="34" charset="0"/>
              <a:buChar char="•"/>
            </a:pPr>
            <a:r>
              <a:rPr lang="nl-BE"/>
              <a:t>Feitelijk = “</a:t>
            </a:r>
            <a:r>
              <a:rPr lang="nl-BE" i="1"/>
              <a:t>indien deze onderneming geen inkomsten meer heeft in de lidstaat waar zij is gevestigd. Zolang deze dochteronderneming – zelfs maar minieme – inkomsten blijft ontvangen, bestaat immers een mogelijkheid dat de geleden verliezen nog kunnen worden verrekend met toekomstige winst die wordt geboekt in de lidstaat waar deze onderneming is gevestigd”</a:t>
            </a:r>
          </a:p>
          <a:p>
            <a:pPr marL="742950" lvl="1" indent="-285750" algn="just">
              <a:buFont typeface="Arial" panose="020B0604020202020204" pitchFamily="34" charset="0"/>
              <a:buChar char="•"/>
            </a:pPr>
            <a:endParaRPr lang="nl-BE" sz="1600" i="1"/>
          </a:p>
          <a:p>
            <a:pPr marL="742950" lvl="1" indent="-285750" algn="just">
              <a:buFont typeface="Arial" panose="020B0604020202020204" pitchFamily="34" charset="0"/>
              <a:buChar char="•"/>
            </a:pPr>
            <a:r>
              <a:rPr lang="nl-BE"/>
              <a:t>Ratio? </a:t>
            </a:r>
            <a:r>
              <a:rPr lang="nl-BE" i="1"/>
              <a:t>“een lidstaat [kan er] niet [toe] worden verplicht, bij de toepassing van zijn fiscale wettelijke regeling rekening te houden met de eventueel ongunstige gevolgen voortvloeiende uit de bijzonderheden van een regeling van een andere staat” </a:t>
            </a:r>
            <a:r>
              <a:rPr lang="nl-BE"/>
              <a:t>(</a:t>
            </a:r>
            <a:r>
              <a:rPr lang="nl-BE" err="1"/>
              <a:t>HvJ</a:t>
            </a:r>
            <a:r>
              <a:rPr lang="nl-BE"/>
              <a:t> 23 oktober 2008, </a:t>
            </a:r>
            <a:r>
              <a:rPr lang="nl-BE" i="1" err="1"/>
              <a:t>Krankenheim</a:t>
            </a:r>
            <a:r>
              <a:rPr lang="nl-BE" i="1"/>
              <a:t>)</a:t>
            </a:r>
            <a:r>
              <a:rPr lang="nl-BE"/>
              <a:t> </a:t>
            </a:r>
          </a:p>
        </p:txBody>
      </p:sp>
    </p:spTree>
    <p:extLst>
      <p:ext uri="{BB962C8B-B14F-4D97-AF65-F5344CB8AC3E}">
        <p14:creationId xmlns:p14="http://schemas.microsoft.com/office/powerpoint/2010/main" val="9484190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voettekst 2">
            <a:extLst>
              <a:ext uri="{FF2B5EF4-FFF2-40B4-BE49-F238E27FC236}">
                <a16:creationId xmlns:a16="http://schemas.microsoft.com/office/drawing/2014/main" id="{F783598E-113E-28C5-1022-CC40041B29B7}"/>
              </a:ext>
            </a:extLst>
          </p:cNvPr>
          <p:cNvSpPr>
            <a:spLocks noGrp="1"/>
          </p:cNvSpPr>
          <p:nvPr>
            <p:ph type="ftr" sz="quarter" idx="11"/>
          </p:nvPr>
        </p:nvSpPr>
        <p:spPr/>
        <p:txBody>
          <a:bodyPr/>
          <a:lstStyle/>
          <a:p>
            <a:r>
              <a:rPr lang="nl-BE"/>
              <a:t>Instituut voor Fiscaal Recht, KU Leuven</a:t>
            </a:r>
            <a:endParaRPr lang="nl-NL"/>
          </a:p>
        </p:txBody>
      </p:sp>
      <p:sp>
        <p:nvSpPr>
          <p:cNvPr id="4" name="Tijdelijke aanduiding voor dianummer 3">
            <a:extLst>
              <a:ext uri="{FF2B5EF4-FFF2-40B4-BE49-F238E27FC236}">
                <a16:creationId xmlns:a16="http://schemas.microsoft.com/office/drawing/2014/main" id="{485C2A1C-4FA3-001F-0331-54CBB0F64CA8}"/>
              </a:ext>
            </a:extLst>
          </p:cNvPr>
          <p:cNvSpPr>
            <a:spLocks noGrp="1"/>
          </p:cNvSpPr>
          <p:nvPr>
            <p:ph type="sldNum" sz="quarter" idx="12"/>
          </p:nvPr>
        </p:nvSpPr>
        <p:spPr/>
        <p:txBody>
          <a:bodyPr/>
          <a:lstStyle/>
          <a:p>
            <a:fld id="{0A297500-7527-634B-90F4-69D0994C32B4}" type="slidenum">
              <a:rPr lang="nl-NL" smtClean="0"/>
              <a:t>7</a:t>
            </a:fld>
            <a:endParaRPr lang="nl-NL"/>
          </a:p>
        </p:txBody>
      </p:sp>
      <p:sp>
        <p:nvSpPr>
          <p:cNvPr id="5" name="Titel 4">
            <a:extLst>
              <a:ext uri="{FF2B5EF4-FFF2-40B4-BE49-F238E27FC236}">
                <a16:creationId xmlns:a16="http://schemas.microsoft.com/office/drawing/2014/main" id="{A8301E15-6D28-6CB8-CF8C-FD38BA8B3C26}"/>
              </a:ext>
            </a:extLst>
          </p:cNvPr>
          <p:cNvSpPr>
            <a:spLocks noGrp="1"/>
          </p:cNvSpPr>
          <p:nvPr>
            <p:ph type="title"/>
          </p:nvPr>
        </p:nvSpPr>
        <p:spPr/>
        <p:txBody>
          <a:bodyPr>
            <a:normAutofit/>
          </a:bodyPr>
          <a:lstStyle/>
          <a:p>
            <a:r>
              <a:rPr lang="nl-BE" sz="4000"/>
              <a:t>A. Omwenteling in Europese rechtspraak</a:t>
            </a:r>
            <a:endParaRPr lang="nl-BE"/>
          </a:p>
        </p:txBody>
      </p:sp>
      <p:sp>
        <p:nvSpPr>
          <p:cNvPr id="6" name="Rechthoek: afgeronde hoeken 5">
            <a:extLst>
              <a:ext uri="{FF2B5EF4-FFF2-40B4-BE49-F238E27FC236}">
                <a16:creationId xmlns:a16="http://schemas.microsoft.com/office/drawing/2014/main" id="{79D025FD-85FE-D19E-3E7A-A59D3B1DCA31}"/>
              </a:ext>
            </a:extLst>
          </p:cNvPr>
          <p:cNvSpPr/>
          <p:nvPr/>
        </p:nvSpPr>
        <p:spPr>
          <a:xfrm>
            <a:off x="831668" y="1529761"/>
            <a:ext cx="10528663" cy="83602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BE" b="1"/>
              <a:t>Fase 1: Invoering</a:t>
            </a:r>
          </a:p>
        </p:txBody>
      </p:sp>
      <p:sp>
        <p:nvSpPr>
          <p:cNvPr id="2" name="Tekstvak 1">
            <a:extLst>
              <a:ext uri="{FF2B5EF4-FFF2-40B4-BE49-F238E27FC236}">
                <a16:creationId xmlns:a16="http://schemas.microsoft.com/office/drawing/2014/main" id="{4968A89F-650B-F3BB-DD24-1058DD233FBA}"/>
              </a:ext>
            </a:extLst>
          </p:cNvPr>
          <p:cNvSpPr txBox="1"/>
          <p:nvPr/>
        </p:nvSpPr>
        <p:spPr>
          <a:xfrm>
            <a:off x="687993" y="2665977"/>
            <a:ext cx="10691212" cy="3108543"/>
          </a:xfrm>
          <a:prstGeom prst="rect">
            <a:avLst/>
          </a:prstGeom>
          <a:noFill/>
        </p:spPr>
        <p:txBody>
          <a:bodyPr wrap="square" lIns="91440" tIns="45720" rIns="91440" bIns="45720" rtlCol="0" anchor="t">
            <a:spAutoFit/>
          </a:bodyPr>
          <a:lstStyle/>
          <a:p>
            <a:pPr algn="just"/>
            <a:r>
              <a:rPr lang="nl-BE" b="1"/>
              <a:t>Wat is een definitief verlies?</a:t>
            </a:r>
          </a:p>
          <a:p>
            <a:pPr marL="285750" indent="-285750" algn="just">
              <a:buFont typeface="Arial" panose="020B0604020202020204" pitchFamily="34" charset="0"/>
              <a:buChar char="•"/>
            </a:pPr>
            <a:endParaRPr lang="nl-BE" sz="1600"/>
          </a:p>
          <a:p>
            <a:pPr marL="285750" indent="-285750" algn="just">
              <a:buFont typeface="Arial" panose="020B0604020202020204" pitchFamily="34" charset="0"/>
              <a:buChar char="•"/>
            </a:pPr>
            <a:r>
              <a:rPr lang="nl-BE"/>
              <a:t>Grens tussen feitelijk en juridisch verlies is niet altijd duidelijk</a:t>
            </a:r>
            <a:endParaRPr lang="nl-BE">
              <a:cs typeface="Arial"/>
            </a:endParaRPr>
          </a:p>
          <a:p>
            <a:pPr marL="742950" lvl="1" indent="-285750" algn="just">
              <a:buFont typeface="Arial" panose="020B0604020202020204" pitchFamily="34" charset="0"/>
              <a:buChar char="•"/>
            </a:pPr>
            <a:r>
              <a:rPr lang="nl-BE"/>
              <a:t>Bijvoorbeeld: wat indien vennootschap activiteiten stopzet, maar tegelijkertijd verlies niet kan overdragen aan een derde partij door wettelijke overdrachtsbeperking?</a:t>
            </a:r>
            <a:endParaRPr lang="nl-BE">
              <a:cs typeface="Arial"/>
            </a:endParaRPr>
          </a:p>
          <a:p>
            <a:pPr marL="742950" lvl="1" indent="-285750" algn="just">
              <a:buFont typeface="Arial" panose="020B0604020202020204" pitchFamily="34" charset="0"/>
              <a:buChar char="•"/>
            </a:pPr>
            <a:endParaRPr lang="nl-BE"/>
          </a:p>
          <a:p>
            <a:pPr marL="285750" lvl="1" indent="-285750" algn="just">
              <a:buFont typeface="Arial" panose="020B0604020202020204" pitchFamily="34" charset="0"/>
              <a:buChar char="•"/>
            </a:pPr>
            <a:r>
              <a:rPr lang="nl-BE"/>
              <a:t>Inkomsten dienen niet noodzakelijk voort te komen uit activiteit die aanleiding geeft tot verlies: zolang er nog zelfs minieme inkomsten verdiend worden = geen definitief verlies.</a:t>
            </a:r>
            <a:endParaRPr lang="nl-BE">
              <a:cs typeface="Arial"/>
            </a:endParaRPr>
          </a:p>
          <a:p>
            <a:pPr marL="285750" lvl="1" indent="-285750" algn="just">
              <a:buFont typeface="Arial" panose="020B0604020202020204" pitchFamily="34" charset="0"/>
              <a:buChar char="•"/>
            </a:pPr>
            <a:r>
              <a:rPr lang="nl-BE"/>
              <a:t>Rekening houden met mogelijkheid om ze economisch te benutten (bijvoorbeeld doorrekening in overnameprijs)</a:t>
            </a:r>
            <a:endParaRPr lang="nl-BE">
              <a:cs typeface="Arial"/>
            </a:endParaRPr>
          </a:p>
          <a:p>
            <a:pPr marL="285750" lvl="1" indent="-285750" algn="just">
              <a:buFont typeface="Arial" panose="020B0604020202020204" pitchFamily="34" charset="0"/>
              <a:buChar char="•"/>
            </a:pPr>
            <a:endParaRPr lang="nl-BE"/>
          </a:p>
        </p:txBody>
      </p:sp>
    </p:spTree>
    <p:extLst>
      <p:ext uri="{BB962C8B-B14F-4D97-AF65-F5344CB8AC3E}">
        <p14:creationId xmlns:p14="http://schemas.microsoft.com/office/powerpoint/2010/main" val="13590774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voettekst 2">
            <a:extLst>
              <a:ext uri="{FF2B5EF4-FFF2-40B4-BE49-F238E27FC236}">
                <a16:creationId xmlns:a16="http://schemas.microsoft.com/office/drawing/2014/main" id="{F783598E-113E-28C5-1022-CC40041B29B7}"/>
              </a:ext>
            </a:extLst>
          </p:cNvPr>
          <p:cNvSpPr>
            <a:spLocks noGrp="1"/>
          </p:cNvSpPr>
          <p:nvPr>
            <p:ph type="ftr" sz="quarter" idx="11"/>
          </p:nvPr>
        </p:nvSpPr>
        <p:spPr/>
        <p:txBody>
          <a:bodyPr/>
          <a:lstStyle/>
          <a:p>
            <a:r>
              <a:rPr lang="nl-BE"/>
              <a:t>Instituut voor Fiscaal Recht, KU Leuven</a:t>
            </a:r>
            <a:endParaRPr lang="nl-NL"/>
          </a:p>
        </p:txBody>
      </p:sp>
      <p:sp>
        <p:nvSpPr>
          <p:cNvPr id="4" name="Tijdelijke aanduiding voor dianummer 3">
            <a:extLst>
              <a:ext uri="{FF2B5EF4-FFF2-40B4-BE49-F238E27FC236}">
                <a16:creationId xmlns:a16="http://schemas.microsoft.com/office/drawing/2014/main" id="{485C2A1C-4FA3-001F-0331-54CBB0F64CA8}"/>
              </a:ext>
            </a:extLst>
          </p:cNvPr>
          <p:cNvSpPr>
            <a:spLocks noGrp="1"/>
          </p:cNvSpPr>
          <p:nvPr>
            <p:ph type="sldNum" sz="quarter" idx="12"/>
          </p:nvPr>
        </p:nvSpPr>
        <p:spPr/>
        <p:txBody>
          <a:bodyPr/>
          <a:lstStyle/>
          <a:p>
            <a:fld id="{0A297500-7527-634B-90F4-69D0994C32B4}" type="slidenum">
              <a:rPr lang="nl-NL" smtClean="0"/>
              <a:t>8</a:t>
            </a:fld>
            <a:endParaRPr lang="nl-NL"/>
          </a:p>
        </p:txBody>
      </p:sp>
      <p:sp>
        <p:nvSpPr>
          <p:cNvPr id="5" name="Titel 4">
            <a:extLst>
              <a:ext uri="{FF2B5EF4-FFF2-40B4-BE49-F238E27FC236}">
                <a16:creationId xmlns:a16="http://schemas.microsoft.com/office/drawing/2014/main" id="{A8301E15-6D28-6CB8-CF8C-FD38BA8B3C26}"/>
              </a:ext>
            </a:extLst>
          </p:cNvPr>
          <p:cNvSpPr>
            <a:spLocks noGrp="1"/>
          </p:cNvSpPr>
          <p:nvPr>
            <p:ph type="title"/>
          </p:nvPr>
        </p:nvSpPr>
        <p:spPr/>
        <p:txBody>
          <a:bodyPr>
            <a:normAutofit/>
          </a:bodyPr>
          <a:lstStyle/>
          <a:p>
            <a:r>
              <a:rPr lang="nl-BE" sz="4000"/>
              <a:t>A. Omwenteling in Europese rechtspraak</a:t>
            </a:r>
            <a:endParaRPr lang="nl-BE"/>
          </a:p>
        </p:txBody>
      </p:sp>
      <p:sp>
        <p:nvSpPr>
          <p:cNvPr id="6" name="Rechthoek: afgeronde hoeken 5">
            <a:extLst>
              <a:ext uri="{FF2B5EF4-FFF2-40B4-BE49-F238E27FC236}">
                <a16:creationId xmlns:a16="http://schemas.microsoft.com/office/drawing/2014/main" id="{79D025FD-85FE-D19E-3E7A-A59D3B1DCA31}"/>
              </a:ext>
            </a:extLst>
          </p:cNvPr>
          <p:cNvSpPr/>
          <p:nvPr/>
        </p:nvSpPr>
        <p:spPr>
          <a:xfrm>
            <a:off x="831668" y="1529761"/>
            <a:ext cx="10528663" cy="83602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BE" b="1"/>
              <a:t>Fase 1: Invoering</a:t>
            </a:r>
          </a:p>
        </p:txBody>
      </p:sp>
      <p:sp>
        <p:nvSpPr>
          <p:cNvPr id="2" name="Tekstvak 1">
            <a:extLst>
              <a:ext uri="{FF2B5EF4-FFF2-40B4-BE49-F238E27FC236}">
                <a16:creationId xmlns:a16="http://schemas.microsoft.com/office/drawing/2014/main" id="{4968A89F-650B-F3BB-DD24-1058DD233FBA}"/>
              </a:ext>
            </a:extLst>
          </p:cNvPr>
          <p:cNvSpPr txBox="1"/>
          <p:nvPr/>
        </p:nvSpPr>
        <p:spPr>
          <a:xfrm>
            <a:off x="687993" y="2578890"/>
            <a:ext cx="10691212" cy="3539430"/>
          </a:xfrm>
          <a:prstGeom prst="rect">
            <a:avLst/>
          </a:prstGeom>
          <a:noFill/>
        </p:spPr>
        <p:txBody>
          <a:bodyPr wrap="square" rtlCol="0">
            <a:spAutoFit/>
          </a:bodyPr>
          <a:lstStyle/>
          <a:p>
            <a:pPr algn="just"/>
            <a:r>
              <a:rPr lang="nl-BE" sz="1600" b="1"/>
              <a:t>Wat is een definitief verlies?</a:t>
            </a:r>
          </a:p>
          <a:p>
            <a:pPr algn="just"/>
            <a:endParaRPr lang="nl-BE" sz="1600" b="1"/>
          </a:p>
          <a:p>
            <a:pPr marL="285750" lvl="1" indent="-285750" algn="just">
              <a:buFont typeface="Arial" panose="020B0604020202020204" pitchFamily="34" charset="0"/>
              <a:buChar char="•"/>
            </a:pPr>
            <a:r>
              <a:rPr lang="nl-BE" sz="1600"/>
              <a:t>Enkele hete hangijzers:</a:t>
            </a:r>
          </a:p>
          <a:p>
            <a:pPr marL="742950" lvl="2" indent="-285750" algn="just">
              <a:buFont typeface="Arial" panose="020B0604020202020204" pitchFamily="34" charset="0"/>
              <a:buChar char="•"/>
            </a:pPr>
            <a:r>
              <a:rPr lang="nl-BE" sz="1600"/>
              <a:t>Enkel rekening houden met feitelijke benuttingsmogelijkheden in bronstaat?</a:t>
            </a:r>
          </a:p>
          <a:p>
            <a:pPr marL="1200150" lvl="3" indent="-285750" algn="just">
              <a:buFont typeface="Arial" panose="020B0604020202020204" pitchFamily="34" charset="0"/>
              <a:buChar char="•"/>
            </a:pPr>
            <a:r>
              <a:rPr lang="nl-BE" sz="1600"/>
              <a:t>Gehanteerde zinsnede in arresten vs. onderliggende ratio</a:t>
            </a:r>
          </a:p>
          <a:p>
            <a:pPr marL="742950" lvl="2" indent="-285750" algn="just">
              <a:buFont typeface="Arial" panose="020B0604020202020204" pitchFamily="34" charset="0"/>
              <a:buChar char="•"/>
            </a:pPr>
            <a:r>
              <a:rPr lang="nl-BE" sz="1600"/>
              <a:t>Kunnen overgedragen verliezen definitief zijn?</a:t>
            </a:r>
          </a:p>
          <a:p>
            <a:pPr marL="1200150" lvl="3" indent="-285750" algn="just">
              <a:buFont typeface="Arial" panose="020B0604020202020204" pitchFamily="34" charset="0"/>
              <a:buChar char="•"/>
            </a:pPr>
            <a:r>
              <a:rPr lang="nl-BE" sz="1600"/>
              <a:t>Rechtspraak geeft geen eenduidig antwoord. </a:t>
            </a:r>
          </a:p>
          <a:p>
            <a:pPr marL="742950" lvl="4" indent="-285750" algn="just">
              <a:buFont typeface="Arial" panose="020B0604020202020204" pitchFamily="34" charset="0"/>
              <a:buChar char="•"/>
            </a:pPr>
            <a:r>
              <a:rPr lang="nl-BE" sz="1600"/>
              <a:t>Berekening omvang verlies volgens regels woonstaat of bronstaat?</a:t>
            </a:r>
          </a:p>
          <a:p>
            <a:pPr marL="1200150" lvl="3" indent="-285750" algn="just">
              <a:buFont typeface="Arial" panose="020B0604020202020204" pitchFamily="34" charset="0"/>
              <a:buChar char="•"/>
            </a:pPr>
            <a:r>
              <a:rPr lang="nl-BE" sz="1600" err="1"/>
              <a:t>HvJ</a:t>
            </a:r>
            <a:r>
              <a:rPr lang="nl-BE" sz="1600"/>
              <a:t> lijkt voorkeur te geven aan recht woonstaat.</a:t>
            </a:r>
          </a:p>
          <a:p>
            <a:pPr marL="1200150" lvl="3" indent="-285750" algn="just">
              <a:buFont typeface="Arial" panose="020B0604020202020204" pitchFamily="34" charset="0"/>
              <a:buChar char="•"/>
            </a:pPr>
            <a:endParaRPr lang="nl-BE" sz="1600"/>
          </a:p>
          <a:p>
            <a:pPr marL="285750" lvl="3" indent="-285750" algn="just">
              <a:buFont typeface="Arial" panose="020B0604020202020204" pitchFamily="34" charset="0"/>
              <a:buChar char="•"/>
            </a:pPr>
            <a:r>
              <a:rPr lang="nl-BE" sz="1600"/>
              <a:t>Recente opinie AG Collins in </a:t>
            </a:r>
            <a:r>
              <a:rPr lang="nl-BE" sz="1600" i="1"/>
              <a:t>W AG:</a:t>
            </a:r>
            <a:endParaRPr lang="nl-BE" sz="1600"/>
          </a:p>
          <a:p>
            <a:pPr marL="742950" lvl="4" indent="-285750" algn="just">
              <a:buFont typeface="Arial" panose="020B0604020202020204" pitchFamily="34" charset="0"/>
              <a:buChar char="•"/>
            </a:pPr>
            <a:r>
              <a:rPr lang="nl-BE" sz="1600"/>
              <a:t>Enkel verliezen van huidige boekjaar kunnen definitief zijn</a:t>
            </a:r>
          </a:p>
          <a:p>
            <a:pPr marL="742950" lvl="4" indent="-285750" algn="just">
              <a:buFont typeface="Arial" panose="020B0604020202020204" pitchFamily="34" charset="0"/>
              <a:buChar char="•"/>
            </a:pPr>
            <a:r>
              <a:rPr lang="nl-BE" sz="1600"/>
              <a:t>Omvang verlies = laagste bedrag op basis van regels beide staten</a:t>
            </a:r>
          </a:p>
          <a:p>
            <a:pPr marL="742950" lvl="4" indent="-285750" algn="just">
              <a:buFont typeface="Arial" panose="020B0604020202020204" pitchFamily="34" charset="0"/>
              <a:buChar char="•"/>
            </a:pPr>
            <a:r>
              <a:rPr lang="nl-BE" sz="1600" err="1"/>
              <a:t>HvJ</a:t>
            </a:r>
            <a:r>
              <a:rPr lang="nl-BE" sz="1600"/>
              <a:t> ging echter niet in op deze vragen.</a:t>
            </a:r>
          </a:p>
        </p:txBody>
      </p:sp>
    </p:spTree>
    <p:extLst>
      <p:ext uri="{BB962C8B-B14F-4D97-AF65-F5344CB8AC3E}">
        <p14:creationId xmlns:p14="http://schemas.microsoft.com/office/powerpoint/2010/main" val="11599460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voettekst 2">
            <a:extLst>
              <a:ext uri="{FF2B5EF4-FFF2-40B4-BE49-F238E27FC236}">
                <a16:creationId xmlns:a16="http://schemas.microsoft.com/office/drawing/2014/main" id="{F783598E-113E-28C5-1022-CC40041B29B7}"/>
              </a:ext>
            </a:extLst>
          </p:cNvPr>
          <p:cNvSpPr>
            <a:spLocks noGrp="1"/>
          </p:cNvSpPr>
          <p:nvPr>
            <p:ph type="ftr" sz="quarter" idx="11"/>
          </p:nvPr>
        </p:nvSpPr>
        <p:spPr/>
        <p:txBody>
          <a:bodyPr/>
          <a:lstStyle/>
          <a:p>
            <a:r>
              <a:rPr lang="nl-BE"/>
              <a:t>Instituut voor Fiscaal Recht, KU Leuven</a:t>
            </a:r>
            <a:endParaRPr lang="nl-NL"/>
          </a:p>
        </p:txBody>
      </p:sp>
      <p:sp>
        <p:nvSpPr>
          <p:cNvPr id="4" name="Tijdelijke aanduiding voor dianummer 3">
            <a:extLst>
              <a:ext uri="{FF2B5EF4-FFF2-40B4-BE49-F238E27FC236}">
                <a16:creationId xmlns:a16="http://schemas.microsoft.com/office/drawing/2014/main" id="{485C2A1C-4FA3-001F-0331-54CBB0F64CA8}"/>
              </a:ext>
            </a:extLst>
          </p:cNvPr>
          <p:cNvSpPr>
            <a:spLocks noGrp="1"/>
          </p:cNvSpPr>
          <p:nvPr>
            <p:ph type="sldNum" sz="quarter" idx="12"/>
          </p:nvPr>
        </p:nvSpPr>
        <p:spPr/>
        <p:txBody>
          <a:bodyPr/>
          <a:lstStyle/>
          <a:p>
            <a:fld id="{0A297500-7527-634B-90F4-69D0994C32B4}" type="slidenum">
              <a:rPr lang="nl-NL" smtClean="0"/>
              <a:t>9</a:t>
            </a:fld>
            <a:endParaRPr lang="nl-NL"/>
          </a:p>
        </p:txBody>
      </p:sp>
      <p:sp>
        <p:nvSpPr>
          <p:cNvPr id="5" name="Titel 4">
            <a:extLst>
              <a:ext uri="{FF2B5EF4-FFF2-40B4-BE49-F238E27FC236}">
                <a16:creationId xmlns:a16="http://schemas.microsoft.com/office/drawing/2014/main" id="{A8301E15-6D28-6CB8-CF8C-FD38BA8B3C26}"/>
              </a:ext>
            </a:extLst>
          </p:cNvPr>
          <p:cNvSpPr>
            <a:spLocks noGrp="1"/>
          </p:cNvSpPr>
          <p:nvPr>
            <p:ph type="title"/>
          </p:nvPr>
        </p:nvSpPr>
        <p:spPr/>
        <p:txBody>
          <a:bodyPr>
            <a:normAutofit/>
          </a:bodyPr>
          <a:lstStyle/>
          <a:p>
            <a:r>
              <a:rPr lang="nl-BE" sz="4000"/>
              <a:t>A. Omwenteling in Europese rechtspraak</a:t>
            </a:r>
            <a:endParaRPr lang="nl-BE"/>
          </a:p>
        </p:txBody>
      </p:sp>
      <p:sp>
        <p:nvSpPr>
          <p:cNvPr id="6" name="Rechthoek: afgeronde hoeken 5">
            <a:extLst>
              <a:ext uri="{FF2B5EF4-FFF2-40B4-BE49-F238E27FC236}">
                <a16:creationId xmlns:a16="http://schemas.microsoft.com/office/drawing/2014/main" id="{79D025FD-85FE-D19E-3E7A-A59D3B1DCA31}"/>
              </a:ext>
            </a:extLst>
          </p:cNvPr>
          <p:cNvSpPr/>
          <p:nvPr/>
        </p:nvSpPr>
        <p:spPr>
          <a:xfrm>
            <a:off x="831668" y="1529761"/>
            <a:ext cx="10528663" cy="83602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BE" b="1"/>
              <a:t>Fase 2: Uitbreiding</a:t>
            </a:r>
          </a:p>
        </p:txBody>
      </p:sp>
      <p:sp>
        <p:nvSpPr>
          <p:cNvPr id="7" name="Tekstvak 6">
            <a:extLst>
              <a:ext uri="{FF2B5EF4-FFF2-40B4-BE49-F238E27FC236}">
                <a16:creationId xmlns:a16="http://schemas.microsoft.com/office/drawing/2014/main" id="{179C41D4-773D-1EFE-67EF-9914FCB2B27F}"/>
              </a:ext>
            </a:extLst>
          </p:cNvPr>
          <p:cNvSpPr txBox="1"/>
          <p:nvPr/>
        </p:nvSpPr>
        <p:spPr>
          <a:xfrm>
            <a:off x="687993" y="2718231"/>
            <a:ext cx="10691212" cy="2308324"/>
          </a:xfrm>
          <a:prstGeom prst="rect">
            <a:avLst/>
          </a:prstGeom>
          <a:noFill/>
        </p:spPr>
        <p:txBody>
          <a:bodyPr wrap="square" rtlCol="0">
            <a:spAutoFit/>
          </a:bodyPr>
          <a:lstStyle/>
          <a:p>
            <a:pPr algn="just"/>
            <a:r>
              <a:rPr lang="nl-BE" b="1"/>
              <a:t>A. Definitieve verliezen van buitenlandse </a:t>
            </a:r>
            <a:r>
              <a:rPr lang="nl-BE" b="1" err="1"/>
              <a:t>VI’s</a:t>
            </a:r>
            <a:r>
              <a:rPr lang="nl-BE" b="1"/>
              <a:t> (</a:t>
            </a:r>
            <a:r>
              <a:rPr lang="nl-BE" b="1" err="1"/>
              <a:t>HvJ</a:t>
            </a:r>
            <a:r>
              <a:rPr lang="nl-BE" b="1"/>
              <a:t> 15 mei 2008, </a:t>
            </a:r>
            <a:r>
              <a:rPr lang="nl-BE" b="1" i="1"/>
              <a:t>Lidl Belgium</a:t>
            </a:r>
            <a:r>
              <a:rPr lang="nl-BE" b="1"/>
              <a:t>)</a:t>
            </a:r>
            <a:endParaRPr lang="nl-BE" b="1" i="1"/>
          </a:p>
          <a:p>
            <a:pPr algn="ctr"/>
            <a:endParaRPr lang="nl-BE"/>
          </a:p>
          <a:p>
            <a:pPr marL="285750" indent="-285750" algn="just">
              <a:buFont typeface="Arial" panose="020B0604020202020204" pitchFamily="34" charset="0"/>
              <a:buChar char="•"/>
            </a:pPr>
            <a:r>
              <a:rPr lang="nl-BE"/>
              <a:t>Duitse vennootschap met een vaste inrichting (VI) in Luxemburg</a:t>
            </a:r>
          </a:p>
          <a:p>
            <a:pPr marL="285750" indent="-285750" algn="just">
              <a:buFont typeface="Arial" panose="020B0604020202020204" pitchFamily="34" charset="0"/>
              <a:buChar char="•"/>
            </a:pPr>
            <a:r>
              <a:rPr lang="nl-BE"/>
              <a:t>Geen mogelijkheid om verliezen van buitenlandse VI te verrekenen bij het Duitse hoofdhuis</a:t>
            </a:r>
          </a:p>
          <a:p>
            <a:pPr marL="285750" indent="-285750" algn="just">
              <a:buFont typeface="Arial" panose="020B0604020202020204" pitchFamily="34" charset="0"/>
              <a:buChar char="•"/>
            </a:pPr>
            <a:endParaRPr lang="nl-BE"/>
          </a:p>
          <a:p>
            <a:pPr marL="285750" indent="-285750" algn="just">
              <a:buFont typeface="Arial" panose="020B0604020202020204" pitchFamily="34" charset="0"/>
              <a:buChar char="•"/>
            </a:pPr>
            <a:r>
              <a:rPr lang="nl-BE" err="1"/>
              <a:t>HvJ</a:t>
            </a:r>
            <a:r>
              <a:rPr lang="nl-BE"/>
              <a:t> trekt redenering </a:t>
            </a:r>
            <a:r>
              <a:rPr lang="nl-BE" i="1"/>
              <a:t>Marks &amp; Spencer </a:t>
            </a:r>
            <a:r>
              <a:rPr lang="nl-BE"/>
              <a:t>door naar situaties waarin een binnenlandse vennootschap een buitenlandse VI heeft die verlieslatend is: vereiste om buitenlandse definitieve verliezen te verrekenen</a:t>
            </a:r>
            <a:endParaRPr lang="nl-BE" sz="1700" i="1"/>
          </a:p>
        </p:txBody>
      </p:sp>
    </p:spTree>
    <p:extLst>
      <p:ext uri="{BB962C8B-B14F-4D97-AF65-F5344CB8AC3E}">
        <p14:creationId xmlns:p14="http://schemas.microsoft.com/office/powerpoint/2010/main" val="1737079938"/>
      </p:ext>
    </p:extLst>
  </p:cSld>
  <p:clrMapOvr>
    <a:masterClrMapping/>
  </p:clrMapOvr>
</p:sld>
</file>

<file path=ppt/theme/theme1.xml><?xml version="1.0" encoding="utf-8"?>
<a:theme xmlns:a="http://schemas.openxmlformats.org/drawingml/2006/main" name="KU Leuven">
  <a:themeElements>
    <a:clrScheme name="Custom 14">
      <a:dk1>
        <a:srgbClr val="2F4D5D"/>
      </a:dk1>
      <a:lt1>
        <a:srgbClr val="FFFFFF"/>
      </a:lt1>
      <a:dk2>
        <a:srgbClr val="1D8DB0"/>
      </a:dk2>
      <a:lt2>
        <a:srgbClr val="DCE7F0"/>
      </a:lt2>
      <a:accent1>
        <a:srgbClr val="1D8DB0"/>
      </a:accent1>
      <a:accent2>
        <a:srgbClr val="2F4D5D"/>
      </a:accent2>
      <a:accent3>
        <a:srgbClr val="52BDEC"/>
      </a:accent3>
      <a:accent4>
        <a:srgbClr val="466E87"/>
      </a:accent4>
      <a:accent5>
        <a:srgbClr val="E7B037"/>
      </a:accent5>
      <a:accent6>
        <a:srgbClr val="D4D842"/>
      </a:accent6>
      <a:hlink>
        <a:srgbClr val="466E87"/>
      </a:hlink>
      <a:folHlink>
        <a:srgbClr val="1D8DB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U Leuven Sedes">
  <a:themeElements>
    <a:clrScheme name="Custom 14">
      <a:dk1>
        <a:srgbClr val="2F4D5D"/>
      </a:dk1>
      <a:lt1>
        <a:srgbClr val="FFFFFF"/>
      </a:lt1>
      <a:dk2>
        <a:srgbClr val="1D8DB0"/>
      </a:dk2>
      <a:lt2>
        <a:srgbClr val="DCE7F0"/>
      </a:lt2>
      <a:accent1>
        <a:srgbClr val="1D8DB0"/>
      </a:accent1>
      <a:accent2>
        <a:srgbClr val="2F4D5D"/>
      </a:accent2>
      <a:accent3>
        <a:srgbClr val="52BDEC"/>
      </a:accent3>
      <a:accent4>
        <a:srgbClr val="466E87"/>
      </a:accent4>
      <a:accent5>
        <a:srgbClr val="E7B037"/>
      </a:accent5>
      <a:accent6>
        <a:srgbClr val="D4D842"/>
      </a:accent6>
      <a:hlink>
        <a:srgbClr val="466E87"/>
      </a:hlink>
      <a:folHlink>
        <a:srgbClr val="1D8DB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U Leuven" id="{BC384CAF-57B4-4083-BC3D-22218BF4A46A}" vid="{75672E21-F18C-4958-94B8-19E54344552B}"/>
    </a:ext>
  </a:extLst>
</a:theme>
</file>

<file path=ppt/theme/theme3.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793FAC06BDD704D8185C2B2D4E62BCB" ma:contentTypeVersion="8" ma:contentTypeDescription="Create a new document." ma:contentTypeScope="" ma:versionID="e31ad6f31d57fbb0d7e2d734838f4bc8">
  <xsd:schema xmlns:xsd="http://www.w3.org/2001/XMLSchema" xmlns:xs="http://www.w3.org/2001/XMLSchema" xmlns:p="http://schemas.microsoft.com/office/2006/metadata/properties" xmlns:ns3="4652e182-aa1d-4c9c-9f56-173e1fcf2a75" xmlns:ns4="341d3a05-d3f5-4f36-827d-4de06cae49fe" targetNamespace="http://schemas.microsoft.com/office/2006/metadata/properties" ma:root="true" ma:fieldsID="657e42eb66dfb0a4681e75417475e163" ns3:_="" ns4:_="">
    <xsd:import namespace="4652e182-aa1d-4c9c-9f56-173e1fcf2a75"/>
    <xsd:import namespace="341d3a05-d3f5-4f36-827d-4de06cae49fe"/>
    <xsd:element name="properties">
      <xsd:complexType>
        <xsd:sequence>
          <xsd:element name="documentManagement">
            <xsd:complexType>
              <xsd:all>
                <xsd:element ref="ns3:MediaServiceMetadata" minOccurs="0"/>
                <xsd:element ref="ns3:MediaServiceFastMetadata" minOccurs="0"/>
                <xsd:element ref="ns3:MediaServiceObjectDetectorVersions" minOccurs="0"/>
                <xsd:element ref="ns3:_activity" minOccurs="0"/>
                <xsd:element ref="ns4:SharedWithUsers" minOccurs="0"/>
                <xsd:element ref="ns4:SharedWithDetails" minOccurs="0"/>
                <xsd:element ref="ns4:SharingHintHash"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652e182-aa1d-4c9c-9f56-173e1fcf2a7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_activity" ma:index="11" nillable="true" ma:displayName="_activity" ma:hidden="true" ma:internalName="_activity">
      <xsd:simpleType>
        <xsd:restriction base="dms:Note"/>
      </xsd:simpleType>
    </xsd:element>
    <xsd:element name="MediaServiceSearchProperties" ma:index="1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41d3a05-d3f5-4f36-827d-4de06cae49fe"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4652e182-aa1d-4c9c-9f56-173e1fcf2a75" xsi:nil="true"/>
  </documentManagement>
</p:properties>
</file>

<file path=customXml/itemProps1.xml><?xml version="1.0" encoding="utf-8"?>
<ds:datastoreItem xmlns:ds="http://schemas.openxmlformats.org/officeDocument/2006/customXml" ds:itemID="{6039B6A0-2CF4-4C8C-B973-529A8C81CC06}">
  <ds:schemaRefs>
    <ds:schemaRef ds:uri="http://schemas.microsoft.com/sharepoint/v3/contenttype/forms"/>
  </ds:schemaRefs>
</ds:datastoreItem>
</file>

<file path=customXml/itemProps2.xml><?xml version="1.0" encoding="utf-8"?>
<ds:datastoreItem xmlns:ds="http://schemas.openxmlformats.org/officeDocument/2006/customXml" ds:itemID="{A7275308-6343-4DE0-870A-05F6563EA9DF}">
  <ds:schemaRefs>
    <ds:schemaRef ds:uri="341d3a05-d3f5-4f36-827d-4de06cae49fe"/>
    <ds:schemaRef ds:uri="4652e182-aa1d-4c9c-9f56-173e1fcf2a7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ECE796F0-D351-44A7-AE2E-96817D393DEF}">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4652e182-aa1d-4c9c-9f56-173e1fcf2a75"/>
    <ds:schemaRef ds:uri="http://purl.org/dc/elements/1.1/"/>
    <ds:schemaRef ds:uri="http://schemas.microsoft.com/office/2006/metadata/properties"/>
    <ds:schemaRef ds:uri="341d3a05-d3f5-4f36-827d-4de06cae49fe"/>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KU Leuven</Template>
  <TotalTime>0</TotalTime>
  <Words>5763</Words>
  <Application>Microsoft Office PowerPoint</Application>
  <PresentationFormat>Widescreen</PresentationFormat>
  <Paragraphs>586</Paragraphs>
  <Slides>41</Slides>
  <Notes>20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41</vt:i4>
      </vt:variant>
    </vt:vector>
  </HeadingPairs>
  <TitlesOfParts>
    <vt:vector size="47" baseType="lpstr">
      <vt:lpstr>Arial</vt:lpstr>
      <vt:lpstr>Calibri</vt:lpstr>
      <vt:lpstr>Times New Roman</vt:lpstr>
      <vt:lpstr>Wingdings</vt:lpstr>
      <vt:lpstr>KU Leuven</vt:lpstr>
      <vt:lpstr>KU Leuven Sedes</vt:lpstr>
      <vt:lpstr>Grensoverschrijdende verliesverrekening in België onder Europese invloed</vt:lpstr>
      <vt:lpstr>Inhoud</vt:lpstr>
      <vt:lpstr>Omwenteling in Europese rechtspraak</vt:lpstr>
      <vt:lpstr>A. Omwenteling in Europese rechtspraak</vt:lpstr>
      <vt:lpstr>A. Omwenteling in Europese rechtspraak</vt:lpstr>
      <vt:lpstr>A. Omwenteling in Europese rechtspraak</vt:lpstr>
      <vt:lpstr>A. Omwenteling in Europese rechtspraak</vt:lpstr>
      <vt:lpstr>A. Omwenteling in Europese rechtspraak</vt:lpstr>
      <vt:lpstr>A. Omwenteling in Europese rechtspraak</vt:lpstr>
      <vt:lpstr>A. Omwenteling in Europese rechtspraak</vt:lpstr>
      <vt:lpstr>A. Omwenteling in Europese rechtspraak</vt:lpstr>
      <vt:lpstr>A. Omwenteling in Europese rechtspraak</vt:lpstr>
      <vt:lpstr>A. Omwenteling in Europese rechtspraak</vt:lpstr>
      <vt:lpstr>A. Omwenteling in Europese rechtspraak</vt:lpstr>
      <vt:lpstr>A. Omwenteling in Europese rechtspraak</vt:lpstr>
      <vt:lpstr>A. Omwenteling in Europese rechtspraak</vt:lpstr>
      <vt:lpstr>A. Omwenteling in Europese rechtspraak</vt:lpstr>
      <vt:lpstr>A. Omwenteling in Europese rechtspraak</vt:lpstr>
      <vt:lpstr>A. Omwenteling in Europese rechtspraak</vt:lpstr>
      <vt:lpstr>A. Omwenteling in Europese rechtspraak</vt:lpstr>
      <vt:lpstr>A. Omwenteling in Europese rechtspraak</vt:lpstr>
      <vt:lpstr>A. Omwenteling in Europese rechtspraak</vt:lpstr>
      <vt:lpstr>Belgische regeling in vogelvlucht</vt:lpstr>
      <vt:lpstr>Verliesverrekening vaste inrichtingen (en OG)</vt:lpstr>
      <vt:lpstr>Verliesverrekening vaste inrichtingen (en OG)</vt:lpstr>
      <vt:lpstr>Verliesverrekening vaste inrichtingen (en OG)</vt:lpstr>
      <vt:lpstr>Verliesverrekening vaste inrichtingen (en OG)</vt:lpstr>
      <vt:lpstr>Verliesverrekening vaste inrichtingen (en OG)</vt:lpstr>
      <vt:lpstr>Verliesverrekening vaste inrichtingen (en OG)</vt:lpstr>
      <vt:lpstr>Verliesverrekening vaste inrichtingen (en OG)</vt:lpstr>
      <vt:lpstr>Verliesverrekening vaste inrichtingen (en OG)</vt:lpstr>
      <vt:lpstr>Verliesverrekening vaste inrichtingen (en OG)</vt:lpstr>
      <vt:lpstr>Verliesverrekening vaste inrichtingen (en OG)</vt:lpstr>
      <vt:lpstr>Verliesverrekening vaste inrichtingen (en OG)</vt:lpstr>
      <vt:lpstr>Verliesverrekening vaste inrichtingen (en OG)</vt:lpstr>
      <vt:lpstr>Groepsbijdrage en definitieve verliezen</vt:lpstr>
      <vt:lpstr>Groepsbijdrage en definitieve verliezen</vt:lpstr>
      <vt:lpstr>Groepsbijdrage en definitieve verliezen</vt:lpstr>
      <vt:lpstr>Inbound zetelverplaatsingen</vt:lpstr>
      <vt:lpstr>Inbound reorganisaties en definitieve verliezen</vt:lpstr>
      <vt:lpstr>Vragen?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Grensoverschrijdende verliesverrekening in België onder Europese invloed</dc:title>
  <dc:creator/>
  <cp:lastModifiedBy/>
  <cp:revision>1</cp:revision>
  <dcterms:created xsi:type="dcterms:W3CDTF">2017-09-13T11:47:32Z</dcterms:created>
  <dcterms:modified xsi:type="dcterms:W3CDTF">2024-07-04T11:02:50Z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0x0101004793FAC06BDD704D8185C2B2D4E62BCB</vt:lpwstr>
  </property>
</Properties>
</file>