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286" r:id="rId5"/>
    <p:sldId id="466" r:id="rId6"/>
    <p:sldId id="467" r:id="rId7"/>
    <p:sldId id="390" r:id="rId8"/>
    <p:sldId id="399" r:id="rId9"/>
    <p:sldId id="381" r:id="rId10"/>
    <p:sldId id="400" r:id="rId11"/>
    <p:sldId id="375" r:id="rId12"/>
    <p:sldId id="401" r:id="rId13"/>
    <p:sldId id="336" r:id="rId14"/>
    <p:sldId id="416" r:id="rId15"/>
    <p:sldId id="352" r:id="rId16"/>
    <p:sldId id="402" r:id="rId17"/>
    <p:sldId id="323" r:id="rId18"/>
    <p:sldId id="439" r:id="rId19"/>
    <p:sldId id="403" r:id="rId20"/>
    <p:sldId id="405" r:id="rId21"/>
    <p:sldId id="404" r:id="rId22"/>
    <p:sldId id="263" r:id="rId23"/>
    <p:sldId id="406" r:id="rId24"/>
    <p:sldId id="407" r:id="rId25"/>
    <p:sldId id="272" r:id="rId26"/>
    <p:sldId id="408" r:id="rId27"/>
    <p:sldId id="273" r:id="rId28"/>
    <p:sldId id="411" r:id="rId29"/>
    <p:sldId id="349" r:id="rId30"/>
    <p:sldId id="409" r:id="rId31"/>
    <p:sldId id="410" r:id="rId32"/>
    <p:sldId id="412" r:id="rId33"/>
    <p:sldId id="413" r:id="rId34"/>
    <p:sldId id="453" r:id="rId35"/>
    <p:sldId id="414" r:id="rId36"/>
    <p:sldId id="465" r:id="rId37"/>
    <p:sldId id="389" r:id="rId38"/>
    <p:sldId id="391" r:id="rId39"/>
    <p:sldId id="415" r:id="rId40"/>
    <p:sldId id="392" r:id="rId41"/>
    <p:sldId id="417" r:id="rId42"/>
    <p:sldId id="418" r:id="rId43"/>
    <p:sldId id="441" r:id="rId44"/>
    <p:sldId id="393" r:id="rId45"/>
    <p:sldId id="420" r:id="rId46"/>
    <p:sldId id="459" r:id="rId47"/>
    <p:sldId id="394" r:id="rId48"/>
    <p:sldId id="421" r:id="rId49"/>
    <p:sldId id="395" r:id="rId50"/>
    <p:sldId id="423" r:id="rId51"/>
    <p:sldId id="457" r:id="rId52"/>
    <p:sldId id="424" r:id="rId53"/>
    <p:sldId id="443" r:id="rId54"/>
    <p:sldId id="458" r:id="rId55"/>
    <p:sldId id="396" r:id="rId56"/>
    <p:sldId id="425" r:id="rId57"/>
    <p:sldId id="455" r:id="rId58"/>
    <p:sldId id="444" r:id="rId59"/>
    <p:sldId id="456" r:id="rId60"/>
    <p:sldId id="426" r:id="rId61"/>
    <p:sldId id="428" r:id="rId62"/>
    <p:sldId id="446" r:id="rId63"/>
    <p:sldId id="429" r:id="rId64"/>
    <p:sldId id="447" r:id="rId65"/>
    <p:sldId id="397" r:id="rId66"/>
    <p:sldId id="477" r:id="rId67"/>
    <p:sldId id="463" r:id="rId68"/>
    <p:sldId id="430" r:id="rId69"/>
    <p:sldId id="460" r:id="rId70"/>
    <p:sldId id="462" r:id="rId71"/>
    <p:sldId id="471" r:id="rId72"/>
    <p:sldId id="472" r:id="rId73"/>
    <p:sldId id="436" r:id="rId74"/>
    <p:sldId id="432" r:id="rId75"/>
    <p:sldId id="431" r:id="rId76"/>
    <p:sldId id="398" r:id="rId77"/>
    <p:sldId id="351" r:id="rId78"/>
    <p:sldId id="454" r:id="rId79"/>
    <p:sldId id="474" r:id="rId80"/>
    <p:sldId id="475" r:id="rId81"/>
    <p:sldId id="449" r:id="rId82"/>
    <p:sldId id="451" r:id="rId83"/>
    <p:sldId id="464" r:id="rId84"/>
  </p:sldIdLst>
  <p:sldSz cx="12192000" cy="6858000"/>
  <p:notesSz cx="6858000" cy="99456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86371" autoAdjust="0"/>
  </p:normalViewPr>
  <p:slideViewPr>
    <p:cSldViewPr snapToGrid="0">
      <p:cViewPr varScale="1">
        <p:scale>
          <a:sx n="56" d="100"/>
          <a:sy n="56" d="100"/>
        </p:scale>
        <p:origin x="48" y="3547"/>
      </p:cViewPr>
      <p:guideLst/>
    </p:cSldViewPr>
  </p:slideViewPr>
  <p:outlineViewPr>
    <p:cViewPr>
      <p:scale>
        <a:sx n="33" d="100"/>
        <a:sy n="33" d="100"/>
      </p:scale>
      <p:origin x="0" y="-30667"/>
    </p:cViewPr>
  </p:outlineViewPr>
  <p:notesTextViewPr>
    <p:cViewPr>
      <p:scale>
        <a:sx n="1" d="1"/>
        <a:sy n="1" d="1"/>
      </p:scale>
      <p:origin x="0" y="0"/>
    </p:cViewPr>
  </p:notesTextViewPr>
  <p:sorterViewPr>
    <p:cViewPr>
      <p:scale>
        <a:sx n="90" d="100"/>
        <a:sy n="90" d="100"/>
      </p:scale>
      <p:origin x="0" y="-16085"/>
    </p:cViewPr>
  </p:sorterViewPr>
  <p:notesViewPr>
    <p:cSldViewPr snapToGrid="0">
      <p:cViewPr varScale="1">
        <p:scale>
          <a:sx n="60" d="100"/>
          <a:sy n="60" d="100"/>
        </p:scale>
        <p:origin x="326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769063C-DF9A-4620-A94E-0F242947EE0E}"/>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CE1A3319-627D-42DE-8190-B74B2F64AF2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18C9F22F-AAF5-4DDF-A9FC-F73CD9FDEA97}" type="datetimeFigureOut">
              <a:rPr lang="nl-BE" smtClean="0"/>
              <a:t>17/01/2023</a:t>
            </a:fld>
            <a:endParaRPr lang="nl-BE"/>
          </a:p>
        </p:txBody>
      </p:sp>
      <p:sp>
        <p:nvSpPr>
          <p:cNvPr id="4" name="Tijdelijke aanduiding voor voettekst 3">
            <a:extLst>
              <a:ext uri="{FF2B5EF4-FFF2-40B4-BE49-F238E27FC236}">
                <a16:creationId xmlns:a16="http://schemas.microsoft.com/office/drawing/2014/main" id="{0FA396F1-EE27-4BAE-AA20-F0B66B7BD33C}"/>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65EDECC8-29EC-4577-A6EA-6880E2297C02}"/>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0CAD8316-88F4-4DA3-B87E-1FBF79C44F27}" type="slidenum">
              <a:rPr lang="nl-BE" smtClean="0"/>
              <a:t>‹#›</a:t>
            </a:fld>
            <a:endParaRPr lang="nl-BE"/>
          </a:p>
        </p:txBody>
      </p:sp>
    </p:spTree>
    <p:extLst>
      <p:ext uri="{BB962C8B-B14F-4D97-AF65-F5344CB8AC3E}">
        <p14:creationId xmlns:p14="http://schemas.microsoft.com/office/powerpoint/2010/main" val="30871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FD59102E-D552-4047-B35E-E51D13EAEE42}" type="datetimeFigureOut">
              <a:rPr lang="nl-BE" smtClean="0"/>
              <a:t>17/01/2023</a:t>
            </a:fld>
            <a:endParaRPr lang="nl-BE"/>
          </a:p>
        </p:txBody>
      </p:sp>
      <p:sp>
        <p:nvSpPr>
          <p:cNvPr id="4" name="Tijdelijke aanduiding voor dia-afbeelding 3"/>
          <p:cNvSpPr>
            <a:spLocks noGrp="1" noRot="1" noChangeAspect="1"/>
          </p:cNvSpPr>
          <p:nvPr>
            <p:ph type="sldImg" idx="2"/>
          </p:nvPr>
        </p:nvSpPr>
        <p:spPr>
          <a:xfrm>
            <a:off x="444500" y="1230313"/>
            <a:ext cx="5969000" cy="33575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68FE429C-373D-4FB1-87F8-645F1DE62811}" type="slidenum">
              <a:rPr lang="nl-BE" smtClean="0"/>
              <a:t>‹#›</a:t>
            </a:fld>
            <a:endParaRPr lang="nl-BE"/>
          </a:p>
        </p:txBody>
      </p:sp>
    </p:spTree>
    <p:extLst>
      <p:ext uri="{BB962C8B-B14F-4D97-AF65-F5344CB8AC3E}">
        <p14:creationId xmlns:p14="http://schemas.microsoft.com/office/powerpoint/2010/main" val="369166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1</a:t>
            </a:fld>
            <a:endParaRPr lang="nl-BE"/>
          </a:p>
        </p:txBody>
      </p:sp>
    </p:spTree>
    <p:extLst>
      <p:ext uri="{BB962C8B-B14F-4D97-AF65-F5344CB8AC3E}">
        <p14:creationId xmlns:p14="http://schemas.microsoft.com/office/powerpoint/2010/main" val="115349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26</a:t>
            </a:fld>
            <a:endParaRPr lang="nl-BE"/>
          </a:p>
        </p:txBody>
      </p:sp>
    </p:spTree>
    <p:extLst>
      <p:ext uri="{BB962C8B-B14F-4D97-AF65-F5344CB8AC3E}">
        <p14:creationId xmlns:p14="http://schemas.microsoft.com/office/powerpoint/2010/main" val="1716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34</a:t>
            </a:fld>
            <a:endParaRPr lang="nl-BE"/>
          </a:p>
        </p:txBody>
      </p:sp>
    </p:spTree>
    <p:extLst>
      <p:ext uri="{BB962C8B-B14F-4D97-AF65-F5344CB8AC3E}">
        <p14:creationId xmlns:p14="http://schemas.microsoft.com/office/powerpoint/2010/main" val="231003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6</a:t>
            </a:fld>
            <a:endParaRPr lang="nl-BE"/>
          </a:p>
        </p:txBody>
      </p:sp>
    </p:spTree>
    <p:extLst>
      <p:ext uri="{BB962C8B-B14F-4D97-AF65-F5344CB8AC3E}">
        <p14:creationId xmlns:p14="http://schemas.microsoft.com/office/powerpoint/2010/main" val="962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8</a:t>
            </a:fld>
            <a:endParaRPr lang="nl-BE"/>
          </a:p>
        </p:txBody>
      </p:sp>
    </p:spTree>
    <p:extLst>
      <p:ext uri="{BB962C8B-B14F-4D97-AF65-F5344CB8AC3E}">
        <p14:creationId xmlns:p14="http://schemas.microsoft.com/office/powerpoint/2010/main" val="279185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10</a:t>
            </a:fld>
            <a:endParaRPr lang="nl-BE"/>
          </a:p>
        </p:txBody>
      </p:sp>
    </p:spTree>
    <p:extLst>
      <p:ext uri="{BB962C8B-B14F-4D97-AF65-F5344CB8AC3E}">
        <p14:creationId xmlns:p14="http://schemas.microsoft.com/office/powerpoint/2010/main" val="348908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12</a:t>
            </a:fld>
            <a:endParaRPr lang="nl-BE"/>
          </a:p>
        </p:txBody>
      </p:sp>
    </p:spTree>
    <p:extLst>
      <p:ext uri="{BB962C8B-B14F-4D97-AF65-F5344CB8AC3E}">
        <p14:creationId xmlns:p14="http://schemas.microsoft.com/office/powerpoint/2010/main" val="245741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14</a:t>
            </a:fld>
            <a:endParaRPr lang="nl-BE"/>
          </a:p>
        </p:txBody>
      </p:sp>
    </p:spTree>
    <p:extLst>
      <p:ext uri="{BB962C8B-B14F-4D97-AF65-F5344CB8AC3E}">
        <p14:creationId xmlns:p14="http://schemas.microsoft.com/office/powerpoint/2010/main" val="39327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19</a:t>
            </a:fld>
            <a:endParaRPr lang="nl-BE"/>
          </a:p>
        </p:txBody>
      </p:sp>
    </p:spTree>
    <p:extLst>
      <p:ext uri="{BB962C8B-B14F-4D97-AF65-F5344CB8AC3E}">
        <p14:creationId xmlns:p14="http://schemas.microsoft.com/office/powerpoint/2010/main" val="89480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22</a:t>
            </a:fld>
            <a:endParaRPr lang="nl-BE"/>
          </a:p>
        </p:txBody>
      </p:sp>
    </p:spTree>
    <p:extLst>
      <p:ext uri="{BB962C8B-B14F-4D97-AF65-F5344CB8AC3E}">
        <p14:creationId xmlns:p14="http://schemas.microsoft.com/office/powerpoint/2010/main" val="319102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8FE429C-373D-4FB1-87F8-645F1DE62811}" type="slidenum">
              <a:rPr lang="nl-BE" smtClean="0"/>
              <a:t>24</a:t>
            </a:fld>
            <a:endParaRPr lang="nl-BE"/>
          </a:p>
        </p:txBody>
      </p:sp>
    </p:spTree>
    <p:extLst>
      <p:ext uri="{BB962C8B-B14F-4D97-AF65-F5344CB8AC3E}">
        <p14:creationId xmlns:p14="http://schemas.microsoft.com/office/powerpoint/2010/main" val="359134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CE0B3-5B0B-4FC4-B00A-339646F1CCA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92FFB23-2079-4C02-BE0E-7ADA6B4E7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DF598D5-08B4-43C8-A5C6-9FB13F26DE12}"/>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1B51D788-889C-4EF3-8BCB-F5FB302E68F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0D4413-456B-4B82-958D-D54990C22380}"/>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141932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1B5A1-BE0B-4659-9670-D84093D0ECA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F0B7B51-C443-4EE1-9781-57384BF8E7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C06A2E-5B8A-4FD4-9A49-C0A5E72460E7}"/>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87713031-B956-4DE9-8E81-7E0913A331A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160D12D-122E-4976-854A-DFA0AE952829}"/>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426806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3B62F8-C48D-46EA-BD48-7720B52A882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4E20848-7EE4-4EA7-AC41-E2305C46FB6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8459BF0-E3E9-47D7-B365-D14A616D8D56}"/>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AB67706C-E400-4FAB-B264-1CFA37978A3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2A62E51-448C-47B9-8CE3-FAF94913F1A7}"/>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277693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9511E-55FB-481B-9ED9-6357E711447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4B771B9-8D9B-428E-B996-7E366F5D0D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5930ED9-A9DD-445F-BF9B-B02CD2510BF5}"/>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9ABF8535-A44C-4510-BE4F-C24A8DAF40F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43F96A0-C857-4196-A019-785F98C0DCF4}"/>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371660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D6DF8-7902-4DEB-BF8A-76266A29D17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2F42292-5A43-4DDB-A152-E778EDC6E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FFB97B5-E343-4E26-A090-E2658DA142D2}"/>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3DC9E9B3-6311-4D0A-8AF3-CA53BC95C8E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779ECA0-5F2A-4689-A1EB-A461BAAA00E2}"/>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302820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68493-5244-48BA-8E38-DBF120DB04E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B0D7DDB-0805-4EDF-BA95-EE252A2506C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145A8BA-231F-4639-ACB8-90293FA3846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1D31E4E-09B4-45FC-B09A-F9AEA5FE9768}"/>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6" name="Tijdelijke aanduiding voor voettekst 5">
            <a:extLst>
              <a:ext uri="{FF2B5EF4-FFF2-40B4-BE49-F238E27FC236}">
                <a16:creationId xmlns:a16="http://schemas.microsoft.com/office/drawing/2014/main" id="{92040380-27F1-4A92-B7A2-92CF2C66D10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B89A307-75B0-46F0-8B3F-BDB9490D265F}"/>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22450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CF3BC-D88F-4405-9DF8-B8BD21AE25A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0365D69-D49F-4DA5-B303-68F641A9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DA036C-7D63-4CA4-91B3-46286BB5DCC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61196CB-CF54-4028-94FB-7A2F9653B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EB7B473-DCA5-4686-BFD0-520ED5CD162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5CAE91A-9D43-45DA-AABF-0F8DBB9423A9}"/>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8" name="Tijdelijke aanduiding voor voettekst 7">
            <a:extLst>
              <a:ext uri="{FF2B5EF4-FFF2-40B4-BE49-F238E27FC236}">
                <a16:creationId xmlns:a16="http://schemas.microsoft.com/office/drawing/2014/main" id="{ED047CBF-4D9E-494D-B96B-7FC13D2E695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B0B3648-43ED-46C7-8283-F931280E7AFF}"/>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63184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BADE3-ED83-40D9-A7EB-47991DE4D9E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B52AB01-670C-456E-BF8A-4D449175FBAF}"/>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4" name="Tijdelijke aanduiding voor voettekst 3">
            <a:extLst>
              <a:ext uri="{FF2B5EF4-FFF2-40B4-BE49-F238E27FC236}">
                <a16:creationId xmlns:a16="http://schemas.microsoft.com/office/drawing/2014/main" id="{A794FE65-82BB-480F-A44E-AA375D8B1FD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691D0F2-5240-4836-A0C4-9A8E4CB6AA94}"/>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10172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7749390-4607-4684-966D-EF498AA2ABAF}"/>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3" name="Tijdelijke aanduiding voor voettekst 2">
            <a:extLst>
              <a:ext uri="{FF2B5EF4-FFF2-40B4-BE49-F238E27FC236}">
                <a16:creationId xmlns:a16="http://schemas.microsoft.com/office/drawing/2014/main" id="{21D5F947-89EE-446E-A1C4-EA87F661BB8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4B547F5-0BAE-44B6-8F69-0955D09C0E8A}"/>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259855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EEA55-A871-4381-ACF1-EA792E3817D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B584FD-E58B-48F3-82B1-03580F643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7C5FE47-1D03-490A-B431-8DEF0A599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332C9A-574D-49DB-BE42-D8BB6040AEFD}"/>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6" name="Tijdelijke aanduiding voor voettekst 5">
            <a:extLst>
              <a:ext uri="{FF2B5EF4-FFF2-40B4-BE49-F238E27FC236}">
                <a16:creationId xmlns:a16="http://schemas.microsoft.com/office/drawing/2014/main" id="{76592D1F-D348-4569-ACE2-F128FEDFCA8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749E3AD-5D3C-422B-9159-42039B20E156}"/>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341708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B05D9-9F77-4CC8-A4A6-AC47E15545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1E1D38D-7425-4263-BAC2-B497D393C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8E82970-A071-4A77-ACB5-DFC2B06CD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09F69D-F25F-4D35-B1E1-464C823FEC68}"/>
              </a:ext>
            </a:extLst>
          </p:cNvPr>
          <p:cNvSpPr>
            <a:spLocks noGrp="1"/>
          </p:cNvSpPr>
          <p:nvPr>
            <p:ph type="dt" sz="half" idx="10"/>
          </p:nvPr>
        </p:nvSpPr>
        <p:spPr/>
        <p:txBody>
          <a:bodyPr/>
          <a:lstStyle/>
          <a:p>
            <a:fld id="{5B125A7E-5696-44C3-98F6-5C99EB023C23}" type="datetimeFigureOut">
              <a:rPr lang="nl-BE" smtClean="0"/>
              <a:t>17/01/2023</a:t>
            </a:fld>
            <a:endParaRPr lang="nl-BE"/>
          </a:p>
        </p:txBody>
      </p:sp>
      <p:sp>
        <p:nvSpPr>
          <p:cNvPr id="6" name="Tijdelijke aanduiding voor voettekst 5">
            <a:extLst>
              <a:ext uri="{FF2B5EF4-FFF2-40B4-BE49-F238E27FC236}">
                <a16:creationId xmlns:a16="http://schemas.microsoft.com/office/drawing/2014/main" id="{1B98457D-32E6-49E4-9226-1DAFF62B08E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D9A17F2-0FD7-47D4-9C30-CB94E5AE6A89}"/>
              </a:ext>
            </a:extLst>
          </p:cNvPr>
          <p:cNvSpPr>
            <a:spLocks noGrp="1"/>
          </p:cNvSpPr>
          <p:nvPr>
            <p:ph type="sldNum" sz="quarter" idx="12"/>
          </p:nvPr>
        </p:nvSpPr>
        <p:spPr/>
        <p:txBody>
          <a:bodyPr/>
          <a:lstStyle/>
          <a:p>
            <a:fld id="{8070FEA9-EF94-466C-9901-01EAC62C2AE4}" type="slidenum">
              <a:rPr lang="nl-BE" smtClean="0"/>
              <a:t>‹#›</a:t>
            </a:fld>
            <a:endParaRPr lang="nl-BE"/>
          </a:p>
        </p:txBody>
      </p:sp>
    </p:spTree>
    <p:extLst>
      <p:ext uri="{BB962C8B-B14F-4D97-AF65-F5344CB8AC3E}">
        <p14:creationId xmlns:p14="http://schemas.microsoft.com/office/powerpoint/2010/main" val="412361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D7F7782-D9DD-45A9-9FDE-532E8AA2A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9CA5350-3C06-43C3-BC44-AE5977569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AFF028-2843-4033-A82C-303BCA77B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25A7E-5696-44C3-98F6-5C99EB023C23}" type="datetimeFigureOut">
              <a:rPr lang="nl-BE" smtClean="0"/>
              <a:t>17/01/2023</a:t>
            </a:fld>
            <a:endParaRPr lang="nl-BE"/>
          </a:p>
        </p:txBody>
      </p:sp>
      <p:sp>
        <p:nvSpPr>
          <p:cNvPr id="5" name="Tijdelijke aanduiding voor voettekst 4">
            <a:extLst>
              <a:ext uri="{FF2B5EF4-FFF2-40B4-BE49-F238E27FC236}">
                <a16:creationId xmlns:a16="http://schemas.microsoft.com/office/drawing/2014/main" id="{BA018C56-1E46-4697-913F-BF789B95E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58FAF24-66DD-48EB-8B4F-A575A6FC4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0FEA9-EF94-466C-9901-01EAC62C2AE4}" type="slidenum">
              <a:rPr lang="nl-BE" smtClean="0"/>
              <a:t>‹#›</a:t>
            </a:fld>
            <a:endParaRPr lang="nl-BE"/>
          </a:p>
        </p:txBody>
      </p:sp>
    </p:spTree>
    <p:extLst>
      <p:ext uri="{BB962C8B-B14F-4D97-AF65-F5344CB8AC3E}">
        <p14:creationId xmlns:p14="http://schemas.microsoft.com/office/powerpoint/2010/main" val="299073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nl.knopspublishing.be/shop/boeken/handels-en-economisch-recht/inkomstenbelastingen-1919-2020-buitengewone-en-tijdelijke-heffing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ED776-5686-4283-B334-DD207B6375BF}"/>
              </a:ext>
            </a:extLst>
          </p:cNvPr>
          <p:cNvSpPr>
            <a:spLocks noGrp="1"/>
          </p:cNvSpPr>
          <p:nvPr>
            <p:ph type="title"/>
          </p:nvPr>
        </p:nvSpPr>
        <p:spPr>
          <a:xfrm>
            <a:off x="1033670" y="365125"/>
            <a:ext cx="10320130" cy="5021884"/>
          </a:xfrm>
        </p:spPr>
        <p:txBody>
          <a:bodyPr>
            <a:normAutofit fontScale="90000"/>
          </a:bodyPr>
          <a:lstStyle/>
          <a:p>
            <a:pPr algn="ctr"/>
            <a:r>
              <a:rPr lang="nl-NL" b="1" dirty="0">
                <a:solidFill>
                  <a:schemeClr val="accent5"/>
                </a:solidFill>
              </a:rPr>
              <a:t/>
            </a:r>
            <a:br>
              <a:rPr lang="nl-NL" b="1" dirty="0">
                <a:solidFill>
                  <a:schemeClr val="accent5"/>
                </a:solidFill>
              </a:rPr>
            </a:br>
            <a:r>
              <a:rPr lang="nl-NL" b="1" dirty="0">
                <a:solidFill>
                  <a:schemeClr val="accent5"/>
                </a:solidFill>
              </a:rPr>
              <a:t>Back </a:t>
            </a:r>
            <a:r>
              <a:rPr lang="nl-NL" b="1" dirty="0" err="1">
                <a:solidFill>
                  <a:schemeClr val="accent5"/>
                </a:solidFill>
              </a:rPr>
              <a:t>to</a:t>
            </a:r>
            <a:r>
              <a:rPr lang="nl-NL" b="1" dirty="0">
                <a:solidFill>
                  <a:schemeClr val="accent5"/>
                </a:solidFill>
              </a:rPr>
              <a:t> </a:t>
            </a:r>
            <a:r>
              <a:rPr lang="nl-NL" b="1" dirty="0" err="1">
                <a:solidFill>
                  <a:schemeClr val="accent5"/>
                </a:solidFill>
              </a:rPr>
              <a:t>the</a:t>
            </a:r>
            <a:r>
              <a:rPr lang="nl-NL" b="1" dirty="0">
                <a:solidFill>
                  <a:schemeClr val="accent5"/>
                </a:solidFill>
              </a:rPr>
              <a:t> </a:t>
            </a:r>
            <a:r>
              <a:rPr lang="nl-NL" b="1" dirty="0" err="1">
                <a:solidFill>
                  <a:schemeClr val="accent5"/>
                </a:solidFill>
              </a:rPr>
              <a:t>future</a:t>
            </a:r>
            <a:r>
              <a:rPr lang="nl-NL" b="1" dirty="0">
                <a:solidFill>
                  <a:schemeClr val="accent5"/>
                </a:solidFill>
              </a:rPr>
              <a:t> ? </a:t>
            </a:r>
            <a:br>
              <a:rPr lang="nl-NL" b="1" dirty="0">
                <a:solidFill>
                  <a:schemeClr val="accent5"/>
                </a:solidFill>
              </a:rPr>
            </a:br>
            <a:r>
              <a:rPr lang="nl-NL" b="1" dirty="0">
                <a:solidFill>
                  <a:schemeClr val="accent5"/>
                </a:solidFill>
              </a:rPr>
              <a:t>Buitengewone en tijdelijke heffingen in de inkomstenbelastingen </a:t>
            </a:r>
            <a:br>
              <a:rPr lang="nl-NL" b="1" dirty="0">
                <a:solidFill>
                  <a:schemeClr val="accent5"/>
                </a:solidFill>
              </a:rPr>
            </a:br>
            <a:r>
              <a:rPr lang="nl-NL" b="1" dirty="0">
                <a:solidFill>
                  <a:schemeClr val="accent5"/>
                </a:solidFill>
              </a:rPr>
              <a:t>(1919-2020)</a:t>
            </a:r>
            <a:br>
              <a:rPr lang="nl-NL" b="1" dirty="0">
                <a:solidFill>
                  <a:schemeClr val="accent5"/>
                </a:solidFill>
              </a:rPr>
            </a:br>
            <a:r>
              <a:rPr lang="nl-NL" b="1" dirty="0">
                <a:solidFill>
                  <a:schemeClr val="accent5"/>
                </a:solidFill>
              </a:rPr>
              <a:t/>
            </a:r>
            <a:br>
              <a:rPr lang="nl-NL" b="1" dirty="0">
                <a:solidFill>
                  <a:schemeClr val="accent5"/>
                </a:solidFill>
              </a:rPr>
            </a:br>
            <a:r>
              <a:rPr lang="nl-NL" b="1" dirty="0">
                <a:solidFill>
                  <a:schemeClr val="accent5"/>
                </a:solidFill>
              </a:rPr>
              <a:t/>
            </a:r>
            <a:br>
              <a:rPr lang="nl-NL" b="1" dirty="0">
                <a:solidFill>
                  <a:schemeClr val="accent5"/>
                </a:solidFill>
              </a:rPr>
            </a:br>
            <a:r>
              <a:rPr lang="nl-NL" sz="3200" b="1" dirty="0">
                <a:solidFill>
                  <a:schemeClr val="accent5"/>
                </a:solidFill>
              </a:rPr>
              <a:t>Dirk </a:t>
            </a:r>
            <a:r>
              <a:rPr lang="nl-NL" sz="3200" b="1" dirty="0" err="1">
                <a:solidFill>
                  <a:schemeClr val="accent5"/>
                </a:solidFill>
              </a:rPr>
              <a:t>Deschrijver</a:t>
            </a:r>
            <a:r>
              <a:rPr lang="nl-NL" sz="3200" b="1" dirty="0">
                <a:solidFill>
                  <a:schemeClr val="accent5"/>
                </a:solidFill>
              </a:rPr>
              <a:t/>
            </a:r>
            <a:br>
              <a:rPr lang="nl-NL" sz="3200" b="1" dirty="0">
                <a:solidFill>
                  <a:schemeClr val="accent5"/>
                </a:solidFill>
              </a:rPr>
            </a:br>
            <a:r>
              <a:rPr lang="nl-NL" sz="3200" b="1" dirty="0">
                <a:solidFill>
                  <a:schemeClr val="accent5"/>
                </a:solidFill>
              </a:rPr>
              <a:t>IFA - 22 februari 2022</a:t>
            </a:r>
            <a:r>
              <a:rPr lang="nl-NL" b="1" dirty="0">
                <a:solidFill>
                  <a:schemeClr val="accent5"/>
                </a:solidFill>
              </a:rPr>
              <a:t/>
            </a:r>
            <a:br>
              <a:rPr lang="nl-NL" b="1" dirty="0">
                <a:solidFill>
                  <a:schemeClr val="accent5"/>
                </a:solidFill>
              </a:rPr>
            </a:br>
            <a:endParaRPr lang="nl-BE" b="1" dirty="0">
              <a:solidFill>
                <a:schemeClr val="accent5"/>
              </a:solidFill>
            </a:endParaRPr>
          </a:p>
        </p:txBody>
      </p:sp>
    </p:spTree>
    <p:extLst>
      <p:ext uri="{BB962C8B-B14F-4D97-AF65-F5344CB8AC3E}">
        <p14:creationId xmlns:p14="http://schemas.microsoft.com/office/powerpoint/2010/main" val="87323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2C8A5-37DA-4F80-BADA-9BA98F506D8C}"/>
              </a:ext>
            </a:extLst>
          </p:cNvPr>
          <p:cNvSpPr>
            <a:spLocks noGrp="1"/>
          </p:cNvSpPr>
          <p:nvPr>
            <p:ph type="title"/>
          </p:nvPr>
        </p:nvSpPr>
        <p:spPr/>
        <p:txBody>
          <a:bodyPr>
            <a:normAutofit/>
          </a:bodyPr>
          <a:lstStyle/>
          <a:p>
            <a:pPr algn="ctr"/>
            <a:r>
              <a:rPr lang="nl-NL" b="1" dirty="0">
                <a:solidFill>
                  <a:schemeClr val="accent5"/>
                </a:solidFill>
              </a:rPr>
              <a:t>Na de Eerste Wereldoorlog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D71219A4-8514-4827-BBA5-432B5B46388A}"/>
              </a:ext>
            </a:extLst>
          </p:cNvPr>
          <p:cNvSpPr>
            <a:spLocks noGrp="1"/>
          </p:cNvSpPr>
          <p:nvPr>
            <p:ph idx="1"/>
          </p:nvPr>
        </p:nvSpPr>
        <p:spPr/>
        <p:txBody>
          <a:bodyPr>
            <a:noAutofit/>
          </a:bodyPr>
          <a:lstStyle/>
          <a:p>
            <a:pPr algn="just">
              <a:lnSpc>
                <a:spcPct val="100000"/>
              </a:lnSpc>
              <a:spcBef>
                <a:spcPts val="0"/>
              </a:spcBef>
            </a:pPr>
            <a:r>
              <a:rPr lang="nl-NL" sz="2200" dirty="0">
                <a:latin typeface="+mj-lt"/>
              </a:rPr>
              <a:t>Wet van </a:t>
            </a:r>
            <a:r>
              <a:rPr lang="nl-NL" sz="2200" b="1" dirty="0">
                <a:latin typeface="+mj-lt"/>
              </a:rPr>
              <a:t>3 maart 1919: </a:t>
            </a:r>
            <a:r>
              <a:rPr lang="nl-NL" sz="2200" i="1" dirty="0">
                <a:latin typeface="+mj-lt"/>
              </a:rPr>
              <a:t>belasting op uitzonderlijke oorlogswinst in de periode 1914-1918. </a:t>
            </a:r>
          </a:p>
          <a:p>
            <a:pPr algn="just">
              <a:lnSpc>
                <a:spcPct val="100000"/>
              </a:lnSpc>
              <a:spcBef>
                <a:spcPts val="0"/>
              </a:spcBef>
            </a:pPr>
            <a:endParaRPr lang="nl-NL" sz="2200" i="1" dirty="0">
              <a:latin typeface="+mj-lt"/>
            </a:endParaRPr>
          </a:p>
          <a:p>
            <a:pPr algn="just">
              <a:lnSpc>
                <a:spcPct val="100000"/>
              </a:lnSpc>
              <a:spcBef>
                <a:spcPts val="0"/>
              </a:spcBef>
            </a:pPr>
            <a:r>
              <a:rPr lang="nl-NL" sz="2200" dirty="0">
                <a:latin typeface="+mj-lt"/>
              </a:rPr>
              <a:t>Tarieven: 20% -80%.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Die wet had volgens de memorie van toelichting in de eerste plaats een </a:t>
            </a:r>
            <a:r>
              <a:rPr lang="nl-NL" sz="2200" i="1" dirty="0">
                <a:latin typeface="+mj-lt"/>
              </a:rPr>
              <a:t>morele</a:t>
            </a:r>
            <a:r>
              <a:rPr lang="nl-NL" sz="2200" dirty="0">
                <a:latin typeface="+mj-lt"/>
              </a:rPr>
              <a:t> grondslag: </a:t>
            </a:r>
          </a:p>
          <a:p>
            <a:pPr marL="0" indent="0" algn="just">
              <a:lnSpc>
                <a:spcPct val="100000"/>
              </a:lnSpc>
              <a:spcBef>
                <a:spcPts val="0"/>
              </a:spcBef>
              <a:buNone/>
            </a:pPr>
            <a:endParaRPr lang="nl-NL" sz="2200" dirty="0">
              <a:latin typeface="+mj-lt"/>
            </a:endParaRPr>
          </a:p>
          <a:p>
            <a:pPr marL="457200" lvl="1" indent="0" algn="just">
              <a:lnSpc>
                <a:spcPct val="100000"/>
              </a:lnSpc>
              <a:spcBef>
                <a:spcPts val="0"/>
              </a:spcBef>
              <a:buNone/>
            </a:pPr>
            <a:r>
              <a:rPr lang="nl-NL" sz="2000" i="1" dirty="0">
                <a:latin typeface="+mj-lt"/>
              </a:rPr>
              <a:t>De </a:t>
            </a:r>
            <a:r>
              <a:rPr lang="nl-NL" sz="2000" i="1" u="sng" dirty="0">
                <a:latin typeface="+mj-lt"/>
              </a:rPr>
              <a:t>openbare </a:t>
            </a:r>
            <a:r>
              <a:rPr lang="nl-NL" sz="2000" i="1" u="sng" dirty="0" err="1">
                <a:latin typeface="+mj-lt"/>
              </a:rPr>
              <a:t>meening</a:t>
            </a:r>
            <a:r>
              <a:rPr lang="nl-NL" sz="2000" i="1" u="sng" dirty="0">
                <a:latin typeface="+mj-lt"/>
              </a:rPr>
              <a:t> </a:t>
            </a:r>
            <a:r>
              <a:rPr lang="nl-NL" sz="2000" i="1" dirty="0">
                <a:latin typeface="+mj-lt"/>
              </a:rPr>
              <a:t>- hier is zij de </a:t>
            </a:r>
            <a:r>
              <a:rPr lang="nl-NL" sz="2000" i="1" u="sng" dirty="0">
                <a:latin typeface="+mj-lt"/>
              </a:rPr>
              <a:t>tolk van de openbare zedelijkheid en eerlijkheid </a:t>
            </a:r>
            <a:r>
              <a:rPr lang="nl-NL" sz="2000" i="1" dirty="0">
                <a:latin typeface="+mj-lt"/>
              </a:rPr>
              <a:t>- </a:t>
            </a:r>
            <a:r>
              <a:rPr lang="nl-NL" sz="2000" i="1" dirty="0" err="1">
                <a:latin typeface="+mj-lt"/>
              </a:rPr>
              <a:t>eischt</a:t>
            </a:r>
            <a:r>
              <a:rPr lang="nl-NL" sz="2000" i="1" dirty="0">
                <a:latin typeface="+mj-lt"/>
              </a:rPr>
              <a:t> die </a:t>
            </a:r>
            <a:r>
              <a:rPr lang="nl-NL" sz="2000" i="1" u="sng" dirty="0">
                <a:latin typeface="+mj-lt"/>
              </a:rPr>
              <a:t>gerechtvaardigde voldoening </a:t>
            </a:r>
            <a:r>
              <a:rPr lang="nl-NL" sz="2000" i="1" dirty="0">
                <a:latin typeface="+mj-lt"/>
              </a:rPr>
              <a:t>tegen hen die onverschillig bleven aan die prachtige opwelling van </a:t>
            </a:r>
            <a:r>
              <a:rPr lang="nl-NL" sz="2000" i="1" u="sng" dirty="0" err="1">
                <a:latin typeface="+mj-lt"/>
              </a:rPr>
              <a:t>samenhoorigheid</a:t>
            </a:r>
            <a:r>
              <a:rPr lang="nl-NL" sz="2000" i="1" u="sng" dirty="0">
                <a:latin typeface="+mj-lt"/>
              </a:rPr>
              <a:t> der Natie</a:t>
            </a:r>
            <a:r>
              <a:rPr lang="nl-NL" sz="2000" i="1" dirty="0">
                <a:latin typeface="+mj-lt"/>
              </a:rPr>
              <a:t>, te midden van ontberingen en rouw; die enkel </a:t>
            </a:r>
            <a:r>
              <a:rPr lang="nl-NL" sz="2000" i="1" u="sng" dirty="0">
                <a:latin typeface="+mj-lt"/>
              </a:rPr>
              <a:t>winstbejag</a:t>
            </a:r>
            <a:r>
              <a:rPr lang="nl-NL" sz="2000" i="1" dirty="0">
                <a:latin typeface="+mj-lt"/>
              </a:rPr>
              <a:t> bedoelden, die niets kenden dan de koorts van het </a:t>
            </a:r>
            <a:r>
              <a:rPr lang="nl-NL" sz="2000" i="1" u="sng" dirty="0" err="1">
                <a:latin typeface="+mj-lt"/>
              </a:rPr>
              <a:t>speculeeren</a:t>
            </a:r>
            <a:r>
              <a:rPr lang="nl-NL" sz="2000" i="1" dirty="0">
                <a:latin typeface="+mj-lt"/>
              </a:rPr>
              <a:t> terwijl hunnen medeburgers door de koorts der Vaderlandsliefde verteerden en zich opofferden voor onbaatzuchtige werken tot leningen van het lijden</a:t>
            </a:r>
            <a:r>
              <a:rPr lang="nl-NL" sz="2000" dirty="0">
                <a:latin typeface="+mj-lt"/>
              </a:rPr>
              <a:t>. Polarisatie !?</a:t>
            </a:r>
          </a:p>
          <a:p>
            <a:pPr marL="0" indent="0">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244771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88A8D-21C9-4E5D-A730-65B562218C14}"/>
              </a:ext>
            </a:extLst>
          </p:cNvPr>
          <p:cNvSpPr>
            <a:spLocks noGrp="1"/>
          </p:cNvSpPr>
          <p:nvPr>
            <p:ph type="title"/>
          </p:nvPr>
        </p:nvSpPr>
        <p:spPr/>
        <p:txBody>
          <a:bodyPr/>
          <a:lstStyle/>
          <a:p>
            <a:pPr algn="ctr"/>
            <a:r>
              <a:rPr lang="nl-BE" b="1" dirty="0">
                <a:solidFill>
                  <a:schemeClr val="accent5"/>
                </a:solidFill>
              </a:rPr>
              <a:t>Na de Eerste Wereldoorlog</a:t>
            </a:r>
          </a:p>
        </p:txBody>
      </p:sp>
      <p:sp>
        <p:nvSpPr>
          <p:cNvPr id="3" name="Tijdelijke aanduiding voor inhoud 2">
            <a:extLst>
              <a:ext uri="{FF2B5EF4-FFF2-40B4-BE49-F238E27FC236}">
                <a16:creationId xmlns:a16="http://schemas.microsoft.com/office/drawing/2014/main" id="{3456343B-39D3-47B8-B028-6D33E4A1963C}"/>
              </a:ext>
            </a:extLst>
          </p:cNvPr>
          <p:cNvSpPr>
            <a:spLocks noGrp="1"/>
          </p:cNvSpPr>
          <p:nvPr>
            <p:ph idx="1"/>
          </p:nvPr>
        </p:nvSpPr>
        <p:spPr/>
        <p:txBody>
          <a:bodyPr/>
          <a:lstStyle/>
          <a:p>
            <a:pPr algn="just">
              <a:lnSpc>
                <a:spcPct val="100000"/>
              </a:lnSpc>
              <a:spcBef>
                <a:spcPts val="0"/>
              </a:spcBef>
            </a:pPr>
            <a:r>
              <a:rPr lang="nl-NL" sz="2200" dirty="0">
                <a:latin typeface="+mj-lt"/>
              </a:rPr>
              <a:t>Maar ook een </a:t>
            </a:r>
            <a:r>
              <a:rPr lang="nl-NL" sz="2200" i="1" dirty="0">
                <a:latin typeface="+mj-lt"/>
              </a:rPr>
              <a:t>economische</a:t>
            </a:r>
            <a:r>
              <a:rPr lang="nl-NL" sz="2200" dirty="0">
                <a:latin typeface="+mj-lt"/>
              </a:rPr>
              <a:t> grondslag: </a:t>
            </a:r>
          </a:p>
          <a:p>
            <a:pPr marL="0" indent="0" algn="just">
              <a:lnSpc>
                <a:spcPct val="100000"/>
              </a:lnSpc>
              <a:spcBef>
                <a:spcPts val="0"/>
              </a:spcBef>
              <a:buNone/>
            </a:pPr>
            <a:endParaRPr lang="nl-NL" sz="2200" dirty="0">
              <a:latin typeface="+mj-lt"/>
            </a:endParaRPr>
          </a:p>
          <a:p>
            <a:pPr marL="457200" lvl="1" indent="0" algn="just">
              <a:lnSpc>
                <a:spcPct val="100000"/>
              </a:lnSpc>
              <a:spcBef>
                <a:spcPts val="0"/>
              </a:spcBef>
              <a:buNone/>
            </a:pPr>
            <a:r>
              <a:rPr lang="nl-NL" sz="2000" i="1" dirty="0" err="1">
                <a:latin typeface="+mj-lt"/>
              </a:rPr>
              <a:t>Eene</a:t>
            </a:r>
            <a:r>
              <a:rPr lang="nl-NL" sz="2000" i="1" dirty="0">
                <a:latin typeface="+mj-lt"/>
              </a:rPr>
              <a:t> wet op de oorlogswinsten zou ten gevolge moeten hebben het </a:t>
            </a:r>
            <a:r>
              <a:rPr lang="nl-NL" sz="2000" i="1" u="sng" dirty="0">
                <a:latin typeface="+mj-lt"/>
              </a:rPr>
              <a:t>evenwicht te herstellen</a:t>
            </a:r>
            <a:r>
              <a:rPr lang="nl-NL" sz="2000" i="1" dirty="0">
                <a:latin typeface="+mj-lt"/>
              </a:rPr>
              <a:t>, dat verbroken werd in de </a:t>
            </a:r>
            <a:r>
              <a:rPr lang="nl-NL" sz="2000" i="1" dirty="0" err="1">
                <a:latin typeface="+mj-lt"/>
              </a:rPr>
              <a:t>verdeeling</a:t>
            </a:r>
            <a:r>
              <a:rPr lang="nl-NL" sz="2000" i="1" dirty="0">
                <a:latin typeface="+mj-lt"/>
              </a:rPr>
              <a:t> der goederen, door de </a:t>
            </a:r>
            <a:r>
              <a:rPr lang="nl-NL" sz="2000" i="1" dirty="0" err="1">
                <a:latin typeface="+mj-lt"/>
              </a:rPr>
              <a:t>eenen</a:t>
            </a:r>
            <a:r>
              <a:rPr lang="nl-NL" sz="2000" i="1" dirty="0">
                <a:latin typeface="+mj-lt"/>
              </a:rPr>
              <a:t> het </a:t>
            </a:r>
            <a:r>
              <a:rPr lang="nl-NL" sz="2000" i="1" u="sng" dirty="0">
                <a:latin typeface="+mj-lt"/>
              </a:rPr>
              <a:t>onregelmatig </a:t>
            </a:r>
            <a:r>
              <a:rPr lang="nl-NL" sz="2000" i="1" u="sng" dirty="0" err="1">
                <a:latin typeface="+mj-lt"/>
              </a:rPr>
              <a:t>verkregene</a:t>
            </a:r>
            <a:r>
              <a:rPr lang="nl-NL" sz="2000" i="1" u="sng" dirty="0">
                <a:latin typeface="+mj-lt"/>
              </a:rPr>
              <a:t> te doen teruggeven</a:t>
            </a:r>
            <a:r>
              <a:rPr lang="nl-NL" sz="2000" i="1" dirty="0">
                <a:latin typeface="+mj-lt"/>
              </a:rPr>
              <a:t> ten einde het te </a:t>
            </a:r>
            <a:r>
              <a:rPr lang="nl-NL" sz="2000" i="1" u="sng" dirty="0" err="1">
                <a:latin typeface="+mj-lt"/>
              </a:rPr>
              <a:t>verdeelen</a:t>
            </a:r>
            <a:r>
              <a:rPr lang="nl-NL" sz="2000" i="1" u="sng" dirty="0">
                <a:latin typeface="+mj-lt"/>
              </a:rPr>
              <a:t> onder de anderen die verarmd of beroofd werden.</a:t>
            </a:r>
          </a:p>
          <a:p>
            <a:pPr marL="0" indent="0" algn="just">
              <a:lnSpc>
                <a:spcPct val="100000"/>
              </a:lnSpc>
              <a:spcBef>
                <a:spcPts val="0"/>
              </a:spcBef>
              <a:buNone/>
            </a:pPr>
            <a:endParaRPr lang="nl-NL" sz="2200" i="1" u="sng" dirty="0">
              <a:latin typeface="+mj-lt"/>
            </a:endParaRPr>
          </a:p>
          <a:p>
            <a:pPr algn="just">
              <a:lnSpc>
                <a:spcPct val="100000"/>
              </a:lnSpc>
              <a:spcBef>
                <a:spcPts val="0"/>
              </a:spcBef>
            </a:pPr>
            <a:r>
              <a:rPr lang="nl-NL" sz="2200" dirty="0">
                <a:latin typeface="+mj-lt"/>
              </a:rPr>
              <a:t>De wet van </a:t>
            </a:r>
            <a:r>
              <a:rPr lang="nl-NL" sz="2200" b="1" dirty="0">
                <a:latin typeface="+mj-lt"/>
              </a:rPr>
              <a:t>3 maart 1919 </a:t>
            </a:r>
            <a:r>
              <a:rPr lang="nl-NL" sz="2200" dirty="0">
                <a:latin typeface="+mj-lt"/>
              </a:rPr>
              <a:t>zou echter minder opbrengen dan verwacht, nl. maar een bedrag van ca. 791 miljoen BEF.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Na de oorlog stak ook nog een aanzienlijke inflatie de kop op … . </a:t>
            </a:r>
          </a:p>
          <a:p>
            <a:pPr marL="0" indent="0">
              <a:buNone/>
            </a:pPr>
            <a:endParaRPr lang="nl-NL" sz="2200" i="1" dirty="0">
              <a:latin typeface="+mj-lt"/>
            </a:endParaRPr>
          </a:p>
        </p:txBody>
      </p:sp>
    </p:spTree>
    <p:extLst>
      <p:ext uri="{BB962C8B-B14F-4D97-AF65-F5344CB8AC3E}">
        <p14:creationId xmlns:p14="http://schemas.microsoft.com/office/powerpoint/2010/main" val="312579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B3AD-EBE8-4E97-B07F-E0FCC6981AB0}"/>
              </a:ext>
            </a:extLst>
          </p:cNvPr>
          <p:cNvSpPr>
            <a:spLocks noGrp="1"/>
          </p:cNvSpPr>
          <p:nvPr>
            <p:ph type="title"/>
          </p:nvPr>
        </p:nvSpPr>
        <p:spPr/>
        <p:txBody>
          <a:bodyPr>
            <a:normAutofit/>
          </a:bodyPr>
          <a:lstStyle/>
          <a:p>
            <a:pPr algn="ctr"/>
            <a:r>
              <a:rPr lang="nl-NL" b="1" dirty="0">
                <a:solidFill>
                  <a:schemeClr val="accent5"/>
                </a:solidFill>
              </a:rPr>
              <a:t>Na de Eerste Wereldoorlog</a:t>
            </a:r>
            <a:endParaRPr lang="nl-BE" dirty="0">
              <a:solidFill>
                <a:schemeClr val="accent5"/>
              </a:solidFill>
            </a:endParaRPr>
          </a:p>
        </p:txBody>
      </p:sp>
      <p:sp>
        <p:nvSpPr>
          <p:cNvPr id="3" name="Tijdelijke aanduiding voor inhoud 2">
            <a:extLst>
              <a:ext uri="{FF2B5EF4-FFF2-40B4-BE49-F238E27FC236}">
                <a16:creationId xmlns:a16="http://schemas.microsoft.com/office/drawing/2014/main" id="{68CD6E53-0106-441C-B2E7-0D3689EBA8D9}"/>
              </a:ext>
            </a:extLst>
          </p:cNvPr>
          <p:cNvSpPr>
            <a:spLocks noGrp="1"/>
          </p:cNvSpPr>
          <p:nvPr>
            <p:ph idx="1"/>
          </p:nvPr>
        </p:nvSpPr>
        <p:spPr/>
        <p:txBody>
          <a:bodyPr>
            <a:normAutofit/>
          </a:bodyPr>
          <a:lstStyle/>
          <a:p>
            <a:pPr algn="just">
              <a:lnSpc>
                <a:spcPct val="100000"/>
              </a:lnSpc>
              <a:spcBef>
                <a:spcPts val="0"/>
              </a:spcBef>
            </a:pPr>
            <a:r>
              <a:rPr lang="nl-NL" sz="2200" dirty="0">
                <a:latin typeface="+mj-lt"/>
              </a:rPr>
              <a:t>Wet van </a:t>
            </a:r>
            <a:r>
              <a:rPr lang="nl-NL" sz="2200" b="1" dirty="0">
                <a:latin typeface="+mj-lt"/>
              </a:rPr>
              <a:t>29 oktober 1919</a:t>
            </a:r>
            <a:r>
              <a:rPr lang="nl-NL" sz="2200" dirty="0">
                <a:latin typeface="+mj-lt"/>
              </a:rPr>
              <a:t>: invoering van een stelsel van </a:t>
            </a:r>
            <a:r>
              <a:rPr lang="nl-NL" sz="2200" i="1" dirty="0" err="1">
                <a:latin typeface="+mj-lt"/>
              </a:rPr>
              <a:t>cedulaire</a:t>
            </a:r>
            <a:r>
              <a:rPr lang="nl-NL" sz="2200" i="1" dirty="0">
                <a:latin typeface="+mj-lt"/>
              </a:rPr>
              <a:t> belastingen op de inkomsten en van een bijkomende belasting op het globaal inkomen</a:t>
            </a:r>
            <a:r>
              <a:rPr lang="nl-NL" sz="2200" dirty="0">
                <a:latin typeface="+mj-lt"/>
              </a:rPr>
              <a:t>. </a:t>
            </a:r>
          </a:p>
          <a:p>
            <a:pPr marL="0" indent="0" algn="just">
              <a:lnSpc>
                <a:spcPct val="100000"/>
              </a:lnSpc>
              <a:spcBef>
                <a:spcPts val="0"/>
              </a:spcBef>
              <a:buNone/>
            </a:pPr>
            <a:endParaRPr lang="nl-NL" sz="2200" dirty="0">
              <a:latin typeface="+mj-lt"/>
            </a:endParaRPr>
          </a:p>
          <a:p>
            <a:pPr marL="457200" lvl="1" indent="0" algn="just">
              <a:lnSpc>
                <a:spcPct val="100000"/>
              </a:lnSpc>
              <a:spcBef>
                <a:spcPts val="0"/>
              </a:spcBef>
              <a:buNone/>
            </a:pPr>
            <a:r>
              <a:rPr lang="nl-NL" sz="2000" dirty="0">
                <a:latin typeface="+mj-lt"/>
              </a:rPr>
              <a:t>Veel lagere tarieven dan deze voorzien in de wet van </a:t>
            </a:r>
            <a:r>
              <a:rPr lang="nl-NL" sz="2000" b="1" dirty="0">
                <a:latin typeface="+mj-lt"/>
              </a:rPr>
              <a:t>3 maart 1919</a:t>
            </a:r>
            <a:r>
              <a:rPr lang="nl-NL" sz="2000" dirty="0">
                <a:latin typeface="+mj-lt"/>
              </a:rPr>
              <a:t>: </a:t>
            </a:r>
          </a:p>
          <a:p>
            <a:pPr lvl="1" algn="just">
              <a:lnSpc>
                <a:spcPct val="100000"/>
              </a:lnSpc>
              <a:spcBef>
                <a:spcPts val="0"/>
              </a:spcBef>
            </a:pPr>
            <a:r>
              <a:rPr lang="nl-NL" sz="2000" dirty="0">
                <a:latin typeface="+mj-lt"/>
              </a:rPr>
              <a:t>Onroerende inkomsten: 10% </a:t>
            </a:r>
          </a:p>
          <a:p>
            <a:pPr lvl="1" algn="just">
              <a:lnSpc>
                <a:spcPct val="100000"/>
              </a:lnSpc>
              <a:spcBef>
                <a:spcPts val="0"/>
              </a:spcBef>
            </a:pPr>
            <a:r>
              <a:rPr lang="nl-NL" sz="2000" dirty="0">
                <a:latin typeface="+mj-lt"/>
              </a:rPr>
              <a:t>Roerende inkomsten: 10% </a:t>
            </a:r>
          </a:p>
          <a:p>
            <a:pPr lvl="1" algn="just">
              <a:lnSpc>
                <a:spcPct val="100000"/>
              </a:lnSpc>
              <a:spcBef>
                <a:spcPts val="0"/>
              </a:spcBef>
            </a:pPr>
            <a:r>
              <a:rPr lang="nl-NL" sz="2000" dirty="0">
                <a:latin typeface="+mj-lt"/>
              </a:rPr>
              <a:t>Bedrijfsinkomsten: 2%-10%. </a:t>
            </a:r>
          </a:p>
          <a:p>
            <a:pPr lvl="1" algn="just">
              <a:lnSpc>
                <a:spcPct val="100000"/>
              </a:lnSpc>
              <a:spcBef>
                <a:spcPts val="0"/>
              </a:spcBef>
            </a:pPr>
            <a:r>
              <a:rPr lang="nl-NL" sz="2000" dirty="0">
                <a:latin typeface="+mj-lt"/>
              </a:rPr>
              <a:t>Globaal inkomen (“supertaxe”): 2%-10%; het ging ook om een belasting op draagkracht… .</a:t>
            </a:r>
          </a:p>
          <a:p>
            <a:pPr marL="0" indent="0" algn="just">
              <a:lnSpc>
                <a:spcPct val="100000"/>
              </a:lnSpc>
              <a:spcBef>
                <a:spcPts val="0"/>
              </a:spcBef>
              <a:buNone/>
            </a:pPr>
            <a:endParaRPr lang="nl-NL" sz="2400" dirty="0">
              <a:latin typeface="+mj-lt"/>
            </a:endParaRPr>
          </a:p>
          <a:p>
            <a:pPr algn="just">
              <a:lnSpc>
                <a:spcPct val="100000"/>
              </a:lnSpc>
              <a:spcBef>
                <a:spcPts val="0"/>
              </a:spcBef>
            </a:pPr>
            <a:r>
              <a:rPr lang="nl-NL" sz="2200" dirty="0">
                <a:latin typeface="+mj-lt"/>
              </a:rPr>
              <a:t>Dus in 1919 stelde zich </a:t>
            </a:r>
            <a:r>
              <a:rPr lang="nl-NL" sz="2200" i="1" dirty="0">
                <a:latin typeface="+mj-lt"/>
              </a:rPr>
              <a:t>niet</a:t>
            </a:r>
            <a:r>
              <a:rPr lang="nl-NL" sz="2200" dirty="0">
                <a:latin typeface="+mj-lt"/>
              </a:rPr>
              <a:t> de kwestie van </a:t>
            </a:r>
            <a:r>
              <a:rPr lang="nl-NL" sz="2200" i="1" dirty="0">
                <a:latin typeface="+mj-lt"/>
              </a:rPr>
              <a:t>een te hoge druk op arbeidsinkomsten </a:t>
            </a:r>
            <a:r>
              <a:rPr lang="nl-NL" sz="2200" dirty="0">
                <a:latin typeface="+mj-lt"/>
              </a:rPr>
              <a:t>in het stelsel van de inkomstenbelastingen.  </a:t>
            </a:r>
            <a:endParaRPr lang="nl-BE" sz="2200" dirty="0"/>
          </a:p>
        </p:txBody>
      </p:sp>
    </p:spTree>
    <p:extLst>
      <p:ext uri="{BB962C8B-B14F-4D97-AF65-F5344CB8AC3E}">
        <p14:creationId xmlns:p14="http://schemas.microsoft.com/office/powerpoint/2010/main" val="92908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43230-411B-4453-BD5B-041DF01D4AFE}"/>
              </a:ext>
            </a:extLst>
          </p:cNvPr>
          <p:cNvSpPr>
            <a:spLocks noGrp="1"/>
          </p:cNvSpPr>
          <p:nvPr>
            <p:ph type="title"/>
          </p:nvPr>
        </p:nvSpPr>
        <p:spPr/>
        <p:txBody>
          <a:bodyPr/>
          <a:lstStyle/>
          <a:p>
            <a:pPr algn="ctr"/>
            <a:r>
              <a:rPr lang="nl-NL" b="1" dirty="0">
                <a:solidFill>
                  <a:schemeClr val="accent5"/>
                </a:solidFill>
              </a:rPr>
              <a:t>Jaren twintig </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D737E4C4-BB2F-4464-A85B-7863B38D4704}"/>
              </a:ext>
            </a:extLst>
          </p:cNvPr>
          <p:cNvSpPr>
            <a:spLocks noGrp="1"/>
          </p:cNvSpPr>
          <p:nvPr>
            <p:ph idx="1"/>
          </p:nvPr>
        </p:nvSpPr>
        <p:spPr/>
        <p:txBody>
          <a:bodyPr>
            <a:normAutofit/>
          </a:bodyPr>
          <a:lstStyle/>
          <a:p>
            <a:pPr algn="just">
              <a:lnSpc>
                <a:spcPct val="100000"/>
              </a:lnSpc>
              <a:spcBef>
                <a:spcPts val="0"/>
              </a:spcBef>
            </a:pPr>
            <a:r>
              <a:rPr lang="nl-NL" sz="2200" dirty="0">
                <a:latin typeface="+mj-lt"/>
              </a:rPr>
              <a:t>Wet van </a:t>
            </a:r>
            <a:r>
              <a:rPr lang="nl-NL" sz="2200" b="1" dirty="0">
                <a:latin typeface="+mj-lt"/>
              </a:rPr>
              <a:t>2 juli 1920</a:t>
            </a:r>
            <a:r>
              <a:rPr lang="nl-NL" sz="2200" dirty="0">
                <a:latin typeface="+mj-lt"/>
              </a:rPr>
              <a:t>: </a:t>
            </a:r>
            <a:r>
              <a:rPr lang="nl-NL" sz="2200" i="1" dirty="0">
                <a:latin typeface="+mj-lt"/>
              </a:rPr>
              <a:t>bijzondere belasting op uitzonderlijke winsten </a:t>
            </a:r>
            <a:r>
              <a:rPr lang="nl-NL" sz="2200" dirty="0">
                <a:latin typeface="+mj-lt"/>
              </a:rPr>
              <a:t>gerealiseerd in de periode 1919-1920.  Na de oorlog was er namelijk een aanzienlijke economische activiteit, ondanks de zogenaamde Spaanse griep.  Léon </a:t>
            </a:r>
            <a:r>
              <a:rPr lang="nl-NL" sz="2200" dirty="0" err="1">
                <a:latin typeface="+mj-lt"/>
              </a:rPr>
              <a:t>Delacroix</a:t>
            </a:r>
            <a:r>
              <a:rPr lang="nl-NL" sz="2200" dirty="0">
                <a:latin typeface="+mj-lt"/>
              </a:rPr>
              <a:t>, eerste minister én minister van Financiën, had ook hier nog de regie in handen.</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Tarieven: 10% -50%.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Wet van </a:t>
            </a:r>
            <a:r>
              <a:rPr lang="nl-NL" sz="2200" b="1" dirty="0">
                <a:latin typeface="+mj-lt"/>
              </a:rPr>
              <a:t>31 december 1925</a:t>
            </a:r>
            <a:r>
              <a:rPr lang="nl-NL" sz="2200" dirty="0">
                <a:latin typeface="+mj-lt"/>
              </a:rPr>
              <a:t>: </a:t>
            </a:r>
            <a:r>
              <a:rPr lang="nl-NL" sz="2200" i="1" dirty="0">
                <a:latin typeface="+mj-lt"/>
              </a:rPr>
              <a:t>mijnrecht</a:t>
            </a:r>
            <a:r>
              <a:rPr lang="nl-NL" sz="2200" dirty="0">
                <a:latin typeface="+mj-lt"/>
              </a:rPr>
              <a:t> van 7% op de winst van mijnvennootschappen.</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Wet van </a:t>
            </a:r>
            <a:r>
              <a:rPr lang="nl-NL" sz="2200" b="1" dirty="0">
                <a:latin typeface="+mj-lt"/>
              </a:rPr>
              <a:t>7 juni 1926</a:t>
            </a:r>
            <a:r>
              <a:rPr lang="nl-NL" sz="2200" dirty="0">
                <a:latin typeface="+mj-lt"/>
              </a:rPr>
              <a:t>: </a:t>
            </a:r>
            <a:r>
              <a:rPr lang="nl-NL" sz="2200" i="1" dirty="0" err="1">
                <a:latin typeface="+mj-lt"/>
              </a:rPr>
              <a:t>opcentiem</a:t>
            </a:r>
            <a:r>
              <a:rPr lang="nl-NL" sz="2200" dirty="0">
                <a:latin typeface="+mj-lt"/>
              </a:rPr>
              <a:t> van 50/75 op de grondbelasting, naar aanleiding van de stabilisatie van de Belgische frank op een zevende van zijn vooroorlogse waarde.  Eigenaars van onroerende goederen die daar niet onder leden, moesten solidair zijn … .</a:t>
            </a:r>
          </a:p>
          <a:p>
            <a:endParaRPr lang="nl-BE" dirty="0"/>
          </a:p>
        </p:txBody>
      </p:sp>
    </p:spTree>
    <p:extLst>
      <p:ext uri="{BB962C8B-B14F-4D97-AF65-F5344CB8AC3E}">
        <p14:creationId xmlns:p14="http://schemas.microsoft.com/office/powerpoint/2010/main" val="185840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8A523D7-AC95-48CC-8D59-A905561C7B41}"/>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Léon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Delacroix</a:t>
            </a:r>
          </a:p>
        </p:txBody>
      </p:sp>
      <p:pic>
        <p:nvPicPr>
          <p:cNvPr id="8" name="Tijdelijke aanduiding voor inhoud 7">
            <a:extLst>
              <a:ext uri="{FF2B5EF4-FFF2-40B4-BE49-F238E27FC236}">
                <a16:creationId xmlns:a16="http://schemas.microsoft.com/office/drawing/2014/main" id="{5AE6112C-BF31-4640-994A-EF5BFC4A2F9E}"/>
              </a:ext>
            </a:extLst>
          </p:cNvPr>
          <p:cNvPicPr>
            <a:picLocks noGrp="1" noChangeAspect="1"/>
          </p:cNvPicPr>
          <p:nvPr>
            <p:ph idx="1"/>
          </p:nvPr>
        </p:nvPicPr>
        <p:blipFill>
          <a:blip r:embed="rId3"/>
          <a:stretch>
            <a:fillRect/>
          </a:stretch>
        </p:blipFill>
        <p:spPr>
          <a:xfrm>
            <a:off x="6195527" y="1082351"/>
            <a:ext cx="4002832" cy="4756661"/>
          </a:xfrm>
          <a:prstGeom prst="rect">
            <a:avLst/>
          </a:prstGeom>
        </p:spPr>
      </p:pic>
    </p:spTree>
    <p:extLst>
      <p:ext uri="{BB962C8B-B14F-4D97-AF65-F5344CB8AC3E}">
        <p14:creationId xmlns:p14="http://schemas.microsoft.com/office/powerpoint/2010/main" val="175521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FE925-2A4E-4B1D-924E-748E322DF1A1}"/>
              </a:ext>
            </a:extLst>
          </p:cNvPr>
          <p:cNvSpPr>
            <a:spLocks noGrp="1"/>
          </p:cNvSpPr>
          <p:nvPr>
            <p:ph type="title"/>
          </p:nvPr>
        </p:nvSpPr>
        <p:spPr/>
        <p:txBody>
          <a:bodyPr/>
          <a:lstStyle/>
          <a:p>
            <a:pPr algn="ctr"/>
            <a:r>
              <a:rPr lang="nl-BE" b="1" dirty="0">
                <a:solidFill>
                  <a:schemeClr val="accent5"/>
                </a:solidFill>
              </a:rPr>
              <a:t>Koninklijk besluit van 23 februari 1926</a:t>
            </a:r>
          </a:p>
        </p:txBody>
      </p:sp>
      <p:sp>
        <p:nvSpPr>
          <p:cNvPr id="3" name="Tijdelijke aanduiding voor inhoud 2">
            <a:extLst>
              <a:ext uri="{FF2B5EF4-FFF2-40B4-BE49-F238E27FC236}">
                <a16:creationId xmlns:a16="http://schemas.microsoft.com/office/drawing/2014/main" id="{B308115E-8B53-4981-9C22-C6E06AF940FE}"/>
              </a:ext>
            </a:extLst>
          </p:cNvPr>
          <p:cNvSpPr>
            <a:spLocks noGrp="1"/>
          </p:cNvSpPr>
          <p:nvPr>
            <p:ph idx="1"/>
          </p:nvPr>
        </p:nvSpPr>
        <p:spPr/>
        <p:txBody>
          <a:bodyPr>
            <a:normAutofit fontScale="92500" lnSpcReduction="20000"/>
          </a:bodyPr>
          <a:lstStyle/>
          <a:p>
            <a:pPr algn="just">
              <a:lnSpc>
                <a:spcPct val="110000"/>
              </a:lnSpc>
              <a:spcBef>
                <a:spcPts val="0"/>
              </a:spcBef>
            </a:pPr>
            <a:r>
              <a:rPr lang="fr-FR" sz="2400" dirty="0" err="1">
                <a:latin typeface="+mj-lt"/>
              </a:rPr>
              <a:t>Reeds</a:t>
            </a:r>
            <a:r>
              <a:rPr lang="fr-FR" sz="2400" dirty="0">
                <a:latin typeface="+mj-lt"/>
              </a:rPr>
              <a:t> op </a:t>
            </a:r>
            <a:r>
              <a:rPr lang="fr-FR" sz="2400" b="1" dirty="0">
                <a:latin typeface="+mj-lt"/>
              </a:rPr>
              <a:t>23 </a:t>
            </a:r>
            <a:r>
              <a:rPr lang="fr-FR" sz="2400" b="1" dirty="0" err="1">
                <a:latin typeface="+mj-lt"/>
              </a:rPr>
              <a:t>februari</a:t>
            </a:r>
            <a:r>
              <a:rPr lang="fr-FR" sz="2400" b="1" dirty="0">
                <a:latin typeface="+mj-lt"/>
              </a:rPr>
              <a:t> 1926 </a:t>
            </a:r>
            <a:r>
              <a:rPr lang="fr-FR" sz="2400" dirty="0" err="1">
                <a:latin typeface="+mj-lt"/>
              </a:rPr>
              <a:t>was</a:t>
            </a:r>
            <a:r>
              <a:rPr lang="fr-FR" sz="2400" dirty="0">
                <a:latin typeface="+mj-lt"/>
              </a:rPr>
              <a:t> er </a:t>
            </a:r>
            <a:r>
              <a:rPr lang="fr-FR" sz="2400" dirty="0" err="1">
                <a:latin typeface="+mj-lt"/>
              </a:rPr>
              <a:t>een</a:t>
            </a:r>
            <a:r>
              <a:rPr lang="fr-FR" sz="2400" dirty="0">
                <a:latin typeface="+mj-lt"/>
              </a:rPr>
              <a:t> </a:t>
            </a:r>
            <a:r>
              <a:rPr lang="fr-FR" sz="2400" dirty="0" err="1">
                <a:latin typeface="+mj-lt"/>
              </a:rPr>
              <a:t>toenemende</a:t>
            </a:r>
            <a:r>
              <a:rPr lang="fr-FR" sz="2400" dirty="0">
                <a:latin typeface="+mj-lt"/>
              </a:rPr>
              <a:t> </a:t>
            </a:r>
            <a:r>
              <a:rPr lang="fr-FR" sz="2400" dirty="0" err="1">
                <a:latin typeface="+mj-lt"/>
              </a:rPr>
              <a:t>ook</a:t>
            </a:r>
            <a:r>
              <a:rPr lang="fr-FR" sz="2400" dirty="0">
                <a:latin typeface="+mj-lt"/>
              </a:rPr>
              <a:t> </a:t>
            </a:r>
            <a:r>
              <a:rPr lang="fr-FR" sz="2400" dirty="0" err="1">
                <a:latin typeface="+mj-lt"/>
              </a:rPr>
              <a:t>officiële</a:t>
            </a:r>
            <a:r>
              <a:rPr lang="fr-FR" sz="2400" dirty="0">
                <a:latin typeface="+mj-lt"/>
              </a:rPr>
              <a:t> </a:t>
            </a:r>
            <a:r>
              <a:rPr lang="fr-FR" sz="2400" dirty="0" err="1">
                <a:latin typeface="+mj-lt"/>
              </a:rPr>
              <a:t>bezorgdheid</a:t>
            </a:r>
            <a:r>
              <a:rPr lang="fr-FR" sz="2400" dirty="0">
                <a:latin typeface="+mj-lt"/>
              </a:rPr>
              <a:t> over de </a:t>
            </a:r>
            <a:r>
              <a:rPr lang="fr-FR" sz="2400" dirty="0" err="1">
                <a:latin typeface="+mj-lt"/>
              </a:rPr>
              <a:t>groeiende</a:t>
            </a:r>
            <a:r>
              <a:rPr lang="fr-FR" sz="2400" dirty="0">
                <a:latin typeface="+mj-lt"/>
              </a:rPr>
              <a:t> </a:t>
            </a:r>
            <a:r>
              <a:rPr lang="fr-FR" sz="2400" dirty="0" err="1">
                <a:latin typeface="+mj-lt"/>
              </a:rPr>
              <a:t>complexiteit</a:t>
            </a:r>
            <a:r>
              <a:rPr lang="fr-FR" sz="2400" dirty="0">
                <a:latin typeface="+mj-lt"/>
              </a:rPr>
              <a:t> van de </a:t>
            </a:r>
            <a:r>
              <a:rPr lang="fr-FR" sz="2400" dirty="0" err="1">
                <a:latin typeface="+mj-lt"/>
              </a:rPr>
              <a:t>belastingen</a:t>
            </a:r>
            <a:r>
              <a:rPr lang="fr-FR" sz="2400" dirty="0">
                <a:latin typeface="+mj-lt"/>
              </a:rPr>
              <a:t> :</a:t>
            </a:r>
          </a:p>
          <a:p>
            <a:pPr marL="0" indent="0" algn="just">
              <a:lnSpc>
                <a:spcPct val="110000"/>
              </a:lnSpc>
              <a:spcBef>
                <a:spcPts val="0"/>
              </a:spcBef>
              <a:buNone/>
            </a:pPr>
            <a:endParaRPr lang="fr-FR" sz="2200" i="1" dirty="0">
              <a:latin typeface="+mj-lt"/>
            </a:endParaRPr>
          </a:p>
          <a:p>
            <a:pPr marL="457200" lvl="1" indent="0" algn="just">
              <a:lnSpc>
                <a:spcPct val="110000"/>
              </a:lnSpc>
              <a:spcBef>
                <a:spcPts val="0"/>
              </a:spcBef>
              <a:buNone/>
            </a:pPr>
            <a:r>
              <a:rPr lang="fr-FR" sz="2200" i="1" dirty="0">
                <a:latin typeface="+mj-lt"/>
              </a:rPr>
              <a:t>Arrêté royal instituant une </a:t>
            </a:r>
            <a:r>
              <a:rPr lang="fr-FR" sz="2200" i="1" u="sng" dirty="0">
                <a:latin typeface="+mj-lt"/>
              </a:rPr>
              <a:t>Commission de coordination et de simplification des lois d’impôts</a:t>
            </a:r>
            <a:r>
              <a:rPr lang="fr-FR" sz="2200" dirty="0">
                <a:latin typeface="+mj-lt"/>
              </a:rPr>
              <a:t>. </a:t>
            </a:r>
          </a:p>
          <a:p>
            <a:pPr marL="457200" lvl="1" indent="0" algn="just">
              <a:lnSpc>
                <a:spcPct val="110000"/>
              </a:lnSpc>
              <a:spcBef>
                <a:spcPts val="0"/>
              </a:spcBef>
              <a:buNone/>
            </a:pPr>
            <a:endParaRPr lang="fr-FR" sz="2200" i="1" dirty="0">
              <a:latin typeface="+mj-lt"/>
            </a:endParaRPr>
          </a:p>
          <a:p>
            <a:pPr marL="457200" lvl="1" indent="0" algn="just">
              <a:lnSpc>
                <a:spcPct val="110000"/>
              </a:lnSpc>
              <a:spcBef>
                <a:spcPts val="0"/>
              </a:spcBef>
              <a:buNone/>
            </a:pPr>
            <a:r>
              <a:rPr lang="fr-FR" sz="2200" i="1" dirty="0">
                <a:latin typeface="+mj-lt"/>
              </a:rPr>
              <a:t>Albert, etc. Considérant que, sous l'empire des nécessités de l’après-guerre, notre système d'impôts a été l’objet de </a:t>
            </a:r>
            <a:r>
              <a:rPr lang="fr-FR" sz="2200" i="1" u="sng" dirty="0">
                <a:latin typeface="+mj-lt"/>
              </a:rPr>
              <a:t>réformes importantes </a:t>
            </a:r>
            <a:r>
              <a:rPr lang="fr-FR" sz="2200" i="1" dirty="0">
                <a:latin typeface="+mj-lt"/>
              </a:rPr>
              <a:t>dont les dispositions se trouvent disséminées dans de nombreux textes de lois et arrêté royaux; </a:t>
            </a:r>
          </a:p>
          <a:p>
            <a:pPr marL="457200" lvl="1" indent="0" algn="just">
              <a:lnSpc>
                <a:spcPct val="110000"/>
              </a:lnSpc>
              <a:spcBef>
                <a:spcPts val="0"/>
              </a:spcBef>
              <a:buNone/>
            </a:pPr>
            <a:r>
              <a:rPr lang="fr-FR" sz="2200" i="1" dirty="0">
                <a:latin typeface="+mj-lt"/>
              </a:rPr>
              <a:t>Considérant que </a:t>
            </a:r>
            <a:r>
              <a:rPr lang="fr-FR" sz="2200" i="1" u="sng" dirty="0">
                <a:latin typeface="+mj-lt"/>
              </a:rPr>
              <a:t>l’intérêt public</a:t>
            </a:r>
            <a:r>
              <a:rPr lang="fr-FR" sz="2200" i="1" dirty="0">
                <a:latin typeface="+mj-lt"/>
              </a:rPr>
              <a:t> commande de </a:t>
            </a:r>
            <a:r>
              <a:rPr lang="fr-FR" sz="2200" i="1" u="sng" dirty="0">
                <a:latin typeface="+mj-lt"/>
              </a:rPr>
              <a:t>faciliter au contribuable l’exécution de ses obligations fiscales </a:t>
            </a:r>
            <a:r>
              <a:rPr lang="fr-FR" sz="2200" i="1" dirty="0">
                <a:latin typeface="+mj-lt"/>
              </a:rPr>
              <a:t>en recherchant dans l’application des lois d’impôts les </a:t>
            </a:r>
            <a:r>
              <a:rPr lang="fr-FR" sz="2200" i="1" u="sng" dirty="0">
                <a:latin typeface="+mj-lt"/>
              </a:rPr>
              <a:t>simplifications et améliorations susceptibles de concilier à la fois les nécessités de la pratique et les principes qui régissent la matière, tout en assurant à l’impôt le rendement prévu</a:t>
            </a:r>
            <a:r>
              <a:rPr lang="fr-FR" sz="2200" i="1" dirty="0">
                <a:latin typeface="+mj-lt"/>
              </a:rPr>
              <a:t>; </a:t>
            </a:r>
          </a:p>
          <a:p>
            <a:pPr marL="457200" lvl="1" indent="0" algn="just">
              <a:lnSpc>
                <a:spcPct val="100000"/>
              </a:lnSpc>
              <a:spcBef>
                <a:spcPts val="0"/>
              </a:spcBef>
              <a:buNone/>
            </a:pPr>
            <a:r>
              <a:rPr lang="fr-FR" sz="2200" i="1" dirty="0">
                <a:latin typeface="+mj-lt"/>
              </a:rPr>
              <a:t>Considérant que, pour réaliser efficacement cette œuvre de simplification, il importe </a:t>
            </a:r>
            <a:r>
              <a:rPr lang="fr-FR" sz="2200" i="1" u="sng" dirty="0">
                <a:latin typeface="+mj-lt"/>
              </a:rPr>
              <a:t>d’y associer le contribuable lui-même </a:t>
            </a:r>
            <a:r>
              <a:rPr lang="fr-FR" sz="2200" i="1" dirty="0">
                <a:latin typeface="+mj-lt"/>
              </a:rPr>
              <a:t>par l’organe de ses représentants autorisés.</a:t>
            </a:r>
            <a:endParaRPr lang="nl-BE" sz="2200" dirty="0">
              <a:latin typeface="+mj-lt"/>
            </a:endParaRPr>
          </a:p>
        </p:txBody>
      </p:sp>
    </p:spTree>
    <p:extLst>
      <p:ext uri="{BB962C8B-B14F-4D97-AF65-F5344CB8AC3E}">
        <p14:creationId xmlns:p14="http://schemas.microsoft.com/office/powerpoint/2010/main" val="273700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B8E19-1F60-40C2-B6FF-D284BC99E552}"/>
              </a:ext>
            </a:extLst>
          </p:cNvPr>
          <p:cNvSpPr>
            <a:spLocks noGrp="1"/>
          </p:cNvSpPr>
          <p:nvPr>
            <p:ph type="title"/>
          </p:nvPr>
        </p:nvSpPr>
        <p:spPr/>
        <p:txBody>
          <a:bodyPr/>
          <a:lstStyle/>
          <a:p>
            <a:pPr algn="ctr"/>
            <a:r>
              <a:rPr lang="nl-NL" b="1" dirty="0">
                <a:solidFill>
                  <a:schemeClr val="accent5"/>
                </a:solidFill>
              </a:rPr>
              <a:t>Jaren dertig </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BF526ABF-572C-4551-8258-A1D376E48377}"/>
              </a:ext>
            </a:extLst>
          </p:cNvPr>
          <p:cNvSpPr>
            <a:spLocks noGrp="1"/>
          </p:cNvSpPr>
          <p:nvPr>
            <p:ph idx="1"/>
          </p:nvPr>
        </p:nvSpPr>
        <p:spPr/>
        <p:txBody>
          <a:bodyPr>
            <a:normAutofit/>
          </a:bodyPr>
          <a:lstStyle/>
          <a:p>
            <a:pPr algn="just">
              <a:lnSpc>
                <a:spcPct val="100000"/>
              </a:lnSpc>
              <a:spcBef>
                <a:spcPts val="0"/>
              </a:spcBef>
            </a:pPr>
            <a:r>
              <a:rPr lang="nl-NL" sz="2200" dirty="0">
                <a:latin typeface="+mj-lt"/>
              </a:rPr>
              <a:t>Wet van </a:t>
            </a:r>
            <a:r>
              <a:rPr lang="nl-NL" sz="2200" b="1" dirty="0">
                <a:latin typeface="+mj-lt"/>
              </a:rPr>
              <a:t>23 maart 1932</a:t>
            </a:r>
            <a:r>
              <a:rPr lang="nl-NL" sz="2200" dirty="0">
                <a:latin typeface="+mj-lt"/>
              </a:rPr>
              <a:t>: </a:t>
            </a:r>
            <a:r>
              <a:rPr lang="nl-NL" sz="2200" i="1" dirty="0">
                <a:latin typeface="+mj-lt"/>
              </a:rPr>
              <a:t>buitengewone </a:t>
            </a:r>
            <a:r>
              <a:rPr lang="nl-NL" sz="2200" i="1" dirty="0" err="1">
                <a:latin typeface="+mj-lt"/>
              </a:rPr>
              <a:t>opdeciem</a:t>
            </a:r>
            <a:r>
              <a:rPr lang="nl-NL" sz="2200" i="1" dirty="0">
                <a:latin typeface="+mj-lt"/>
              </a:rPr>
              <a:t> op de gezamenlijke belasting</a:t>
            </a:r>
            <a:r>
              <a:rPr lang="nl-NL" sz="2200" dirty="0">
                <a:latin typeface="+mj-lt"/>
              </a:rPr>
              <a:t>, met uitzondering van de grondbelasting; de </a:t>
            </a:r>
            <a:r>
              <a:rPr lang="nl-NL" sz="2200" dirty="0" err="1">
                <a:latin typeface="+mj-lt"/>
              </a:rPr>
              <a:t>mobiliënbelasting</a:t>
            </a:r>
            <a:r>
              <a:rPr lang="nl-NL" sz="2200" dirty="0">
                <a:latin typeface="+mj-lt"/>
              </a:rPr>
              <a:t> op titels van de Staat, de provincies, de gemeenten en andere openbare instellingen; en de bedrijfsbelasting op inkomsten lager dan 35.000 BEF per jaar.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In het verslag van de </a:t>
            </a:r>
            <a:r>
              <a:rPr lang="nl-NL" sz="2200" i="1" dirty="0">
                <a:latin typeface="+mj-lt"/>
              </a:rPr>
              <a:t>Kamercommissie voor de Financiën, de Begrotingen en de Bezuinigingen</a:t>
            </a:r>
            <a:r>
              <a:rPr lang="nl-NL" sz="2200" dirty="0">
                <a:latin typeface="+mj-lt"/>
              </a:rPr>
              <a:t> stond dat deze </a:t>
            </a:r>
            <a:r>
              <a:rPr lang="nl-NL" sz="2200" dirty="0" err="1">
                <a:latin typeface="+mj-lt"/>
              </a:rPr>
              <a:t>opdeciem</a:t>
            </a:r>
            <a:r>
              <a:rPr lang="nl-NL" sz="2200" dirty="0">
                <a:latin typeface="+mj-lt"/>
              </a:rPr>
              <a:t> een maatregel betrof </a:t>
            </a:r>
            <a:r>
              <a:rPr lang="nl-NL" sz="2200" i="1" dirty="0">
                <a:latin typeface="+mj-lt"/>
              </a:rPr>
              <a:t>voor ten hoogste twee jaar </a:t>
            </a:r>
            <a:r>
              <a:rPr lang="nl-NL" sz="2200" dirty="0">
                <a:latin typeface="+mj-lt"/>
              </a:rPr>
              <a:t>ten einde het </a:t>
            </a:r>
            <a:r>
              <a:rPr lang="nl-NL" sz="2200" i="1" dirty="0">
                <a:latin typeface="+mj-lt"/>
              </a:rPr>
              <a:t>begrotingsevenwicht te herstellen</a:t>
            </a:r>
            <a:r>
              <a:rPr lang="nl-NL" sz="2200" dirty="0">
                <a:latin typeface="+mj-lt"/>
              </a:rPr>
              <a:t>. De regering wenste een (tijdelijk geacht) uitblijven van Duitse herstelbetalingen namelijk te corrigeren door middel van bijkomende belastingontvangsten.  </a:t>
            </a:r>
            <a:r>
              <a:rPr lang="nl-NL" sz="2200" i="1" dirty="0">
                <a:latin typeface="+mj-lt"/>
              </a:rPr>
              <a:t>Cf.</a:t>
            </a:r>
            <a:r>
              <a:rPr lang="nl-NL" sz="2200" dirty="0">
                <a:latin typeface="+mj-lt"/>
              </a:rPr>
              <a:t> rol van de 80%-tewerkstellingsgraad in de hedendaagse projecties over de toekomst van de openbare financiën … .  </a:t>
            </a:r>
          </a:p>
          <a:p>
            <a:pPr marL="0" indent="0">
              <a:lnSpc>
                <a:spcPct val="120000"/>
              </a:lnSpc>
              <a:spcBef>
                <a:spcPts val="0"/>
              </a:spcBef>
              <a:buNone/>
            </a:pPr>
            <a:endParaRPr lang="nl-NL" sz="4000" dirty="0">
              <a:latin typeface="+mj-lt"/>
            </a:endParaRPr>
          </a:p>
          <a:p>
            <a:pPr marL="0" indent="0">
              <a:buNone/>
            </a:pPr>
            <a:endParaRPr lang="nl-BE" dirty="0"/>
          </a:p>
        </p:txBody>
      </p:sp>
    </p:spTree>
    <p:extLst>
      <p:ext uri="{BB962C8B-B14F-4D97-AF65-F5344CB8AC3E}">
        <p14:creationId xmlns:p14="http://schemas.microsoft.com/office/powerpoint/2010/main" val="311323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8A75B-3139-4DEE-8378-4AB72B0C0CCB}"/>
              </a:ext>
            </a:extLst>
          </p:cNvPr>
          <p:cNvSpPr>
            <a:spLocks noGrp="1"/>
          </p:cNvSpPr>
          <p:nvPr>
            <p:ph type="title"/>
          </p:nvPr>
        </p:nvSpPr>
        <p:spPr/>
        <p:txBody>
          <a:bodyPr/>
          <a:lstStyle/>
          <a:p>
            <a:pPr algn="ctr"/>
            <a:r>
              <a:rPr lang="nl-NL" b="1" dirty="0">
                <a:solidFill>
                  <a:schemeClr val="accent5"/>
                </a:solidFill>
              </a:rPr>
              <a:t>Jaren dertig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3C0C7390-63A4-4D4F-898F-D0086B5173AD}"/>
              </a:ext>
            </a:extLst>
          </p:cNvPr>
          <p:cNvSpPr>
            <a:spLocks noGrp="1"/>
          </p:cNvSpPr>
          <p:nvPr>
            <p:ph idx="1"/>
          </p:nvPr>
        </p:nvSpPr>
        <p:spPr/>
        <p:txBody>
          <a:bodyPr>
            <a:normAutofit fontScale="25000" lnSpcReduction="20000"/>
          </a:bodyPr>
          <a:lstStyle/>
          <a:p>
            <a:pPr algn="just">
              <a:lnSpc>
                <a:spcPct val="120000"/>
              </a:lnSpc>
              <a:spcBef>
                <a:spcPts val="0"/>
              </a:spcBef>
            </a:pPr>
            <a:r>
              <a:rPr lang="nl-NL" sz="8800" dirty="0">
                <a:latin typeface="+mj-lt"/>
              </a:rPr>
              <a:t>Wet van </a:t>
            </a:r>
            <a:r>
              <a:rPr lang="nl-NL" sz="8800" b="1" dirty="0">
                <a:latin typeface="+mj-lt"/>
              </a:rPr>
              <a:t>30 december 1932 - </a:t>
            </a:r>
            <a:r>
              <a:rPr lang="nl-NL" sz="8800" dirty="0">
                <a:latin typeface="+mj-lt"/>
              </a:rPr>
              <a:t>KB van </a:t>
            </a:r>
            <a:r>
              <a:rPr lang="nl-NL" sz="8800" b="1" dirty="0">
                <a:latin typeface="+mj-lt"/>
              </a:rPr>
              <a:t>13 januari 1933</a:t>
            </a:r>
            <a:r>
              <a:rPr lang="nl-NL" sz="8800" dirty="0">
                <a:latin typeface="+mj-lt"/>
              </a:rPr>
              <a:t>: </a:t>
            </a:r>
            <a:r>
              <a:rPr lang="nl-NL" sz="8800" i="1" dirty="0">
                <a:latin typeface="+mj-lt"/>
              </a:rPr>
              <a:t>nationale crisisbelasting op bedrijfsinkomsten maar ook op onroerende en roerende inkomsten</a:t>
            </a:r>
            <a:r>
              <a:rPr lang="nl-NL" sz="8800" dirty="0">
                <a:latin typeface="+mj-lt"/>
              </a:rPr>
              <a:t>!</a:t>
            </a:r>
          </a:p>
          <a:p>
            <a:pPr marL="0" indent="0" algn="just">
              <a:lnSpc>
                <a:spcPct val="120000"/>
              </a:lnSpc>
              <a:spcBef>
                <a:spcPts val="0"/>
              </a:spcBef>
              <a:buNone/>
            </a:pPr>
            <a:endParaRPr lang="nl-NL" sz="8800" dirty="0">
              <a:latin typeface="+mj-lt"/>
            </a:endParaRPr>
          </a:p>
          <a:p>
            <a:pPr marL="457200" lvl="1" indent="0" algn="just">
              <a:lnSpc>
                <a:spcPct val="120000"/>
              </a:lnSpc>
              <a:spcBef>
                <a:spcPts val="0"/>
              </a:spcBef>
              <a:buNone/>
            </a:pPr>
            <a:r>
              <a:rPr lang="nl-NL" sz="8000" i="1" dirty="0">
                <a:latin typeface="+mj-lt"/>
              </a:rPr>
              <a:t>Om op de </a:t>
            </a:r>
            <a:r>
              <a:rPr lang="nl-NL" sz="8000" i="1" u="sng" dirty="0" err="1">
                <a:latin typeface="+mj-lt"/>
              </a:rPr>
              <a:t>wenschen</a:t>
            </a:r>
            <a:r>
              <a:rPr lang="nl-NL" sz="8000" i="1" u="sng" dirty="0">
                <a:latin typeface="+mj-lt"/>
              </a:rPr>
              <a:t> van den wetgever </a:t>
            </a:r>
            <a:r>
              <a:rPr lang="nl-NL" sz="8000" i="1" dirty="0">
                <a:latin typeface="+mj-lt"/>
              </a:rPr>
              <a:t>in te gaan komt het er op aan dat alle burgers, die ertoe in staat zijn, het hunne - </a:t>
            </a:r>
            <a:r>
              <a:rPr lang="nl-NL" sz="8000" i="1" u="sng" dirty="0">
                <a:latin typeface="+mj-lt"/>
              </a:rPr>
              <a:t>elkeen naar zijn vermogen </a:t>
            </a:r>
            <a:r>
              <a:rPr lang="nl-NL" sz="8000" i="1" dirty="0">
                <a:latin typeface="+mj-lt"/>
              </a:rPr>
              <a:t>- tot het werk van herstel bijdragen: zij die, dank zij </a:t>
            </a:r>
            <a:r>
              <a:rPr lang="nl-NL" sz="8000" i="1" u="sng" dirty="0">
                <a:latin typeface="+mj-lt"/>
              </a:rPr>
              <a:t>hun bevoorrechten stand, niet door het euvel van de werkloosheid zijn getroffen</a:t>
            </a:r>
            <a:r>
              <a:rPr lang="nl-NL" sz="8000" i="1" dirty="0">
                <a:latin typeface="+mj-lt"/>
              </a:rPr>
              <a:t>, zijn het aan zich verschuldigd deel te nemen aan het verstrekken van hulp aan hun van werk verstoken </a:t>
            </a:r>
            <a:r>
              <a:rPr lang="nl-NL" sz="8000" i="1" dirty="0" err="1">
                <a:latin typeface="+mj-lt"/>
              </a:rPr>
              <a:t>landgenooten</a:t>
            </a:r>
            <a:r>
              <a:rPr lang="nl-NL" sz="8000" i="1" dirty="0">
                <a:latin typeface="+mj-lt"/>
              </a:rPr>
              <a:t>.  Op dit beginsel gaat het onderwerpelijk besluit af, wanneer het de nationale crisisbelasting vestigt.  Die tijdelijke belasting maakt </a:t>
            </a:r>
            <a:r>
              <a:rPr lang="nl-NL" sz="8000" i="1" u="sng" dirty="0">
                <a:latin typeface="+mj-lt"/>
              </a:rPr>
              <a:t>een collectief offer uit, dat wordt gevergd van alle burgers die over belastbare middelen beschikken</a:t>
            </a:r>
            <a:r>
              <a:rPr lang="nl-NL" sz="8000" dirty="0">
                <a:latin typeface="+mj-lt"/>
              </a:rPr>
              <a:t>”, aldus het Verslag aan de Koning. </a:t>
            </a:r>
          </a:p>
          <a:p>
            <a:pPr marL="0" indent="0" algn="just">
              <a:lnSpc>
                <a:spcPct val="120000"/>
              </a:lnSpc>
              <a:spcBef>
                <a:spcPts val="0"/>
              </a:spcBef>
              <a:buNone/>
            </a:pPr>
            <a:endParaRPr lang="nl-NL" sz="8800" dirty="0">
              <a:latin typeface="+mj-lt"/>
            </a:endParaRPr>
          </a:p>
          <a:p>
            <a:pPr algn="just">
              <a:lnSpc>
                <a:spcPct val="120000"/>
              </a:lnSpc>
              <a:spcBef>
                <a:spcPts val="0"/>
              </a:spcBef>
            </a:pPr>
            <a:r>
              <a:rPr lang="nl-NL" sz="8800" dirty="0">
                <a:latin typeface="+mj-lt"/>
              </a:rPr>
              <a:t>Tarieven: 1%-4%.</a:t>
            </a:r>
            <a:endParaRPr lang="nl-NL" sz="10000" dirty="0"/>
          </a:p>
          <a:p>
            <a:endParaRPr lang="nl-BE" dirty="0"/>
          </a:p>
        </p:txBody>
      </p:sp>
    </p:spTree>
    <p:extLst>
      <p:ext uri="{BB962C8B-B14F-4D97-AF65-F5344CB8AC3E}">
        <p14:creationId xmlns:p14="http://schemas.microsoft.com/office/powerpoint/2010/main" val="189315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3CF88-BD6E-420E-B304-3732A75684FA}"/>
              </a:ext>
            </a:extLst>
          </p:cNvPr>
          <p:cNvSpPr>
            <a:spLocks noGrp="1"/>
          </p:cNvSpPr>
          <p:nvPr>
            <p:ph type="title"/>
          </p:nvPr>
        </p:nvSpPr>
        <p:spPr/>
        <p:txBody>
          <a:bodyPr/>
          <a:lstStyle/>
          <a:p>
            <a:pPr algn="ctr"/>
            <a:r>
              <a:rPr lang="nl-NL" b="1" dirty="0">
                <a:solidFill>
                  <a:schemeClr val="accent5"/>
                </a:solidFill>
              </a:rPr>
              <a:t>Jaren dertig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8F5D1C3A-520E-490C-9CAC-88A80D74E580}"/>
              </a:ext>
            </a:extLst>
          </p:cNvPr>
          <p:cNvSpPr>
            <a:spLocks noGrp="1"/>
          </p:cNvSpPr>
          <p:nvPr>
            <p:ph idx="1"/>
          </p:nvPr>
        </p:nvSpPr>
        <p:spPr/>
        <p:txBody>
          <a:bodyPr>
            <a:normAutofit fontScale="92500" lnSpcReduction="10000"/>
          </a:bodyPr>
          <a:lstStyle/>
          <a:p>
            <a:pPr algn="just">
              <a:lnSpc>
                <a:spcPct val="110000"/>
              </a:lnSpc>
              <a:spcBef>
                <a:spcPts val="0"/>
              </a:spcBef>
            </a:pPr>
            <a:r>
              <a:rPr lang="nl-NL" sz="2400" b="1" dirty="0">
                <a:latin typeface="+mj-lt"/>
              </a:rPr>
              <a:t>30 maart 1935</a:t>
            </a:r>
            <a:r>
              <a:rPr lang="nl-NL" sz="2400" dirty="0">
                <a:latin typeface="+mj-lt"/>
              </a:rPr>
              <a:t>: devaluatie van de Belgische frank; wet van </a:t>
            </a:r>
            <a:r>
              <a:rPr lang="nl-NL" sz="2400" b="1" dirty="0">
                <a:latin typeface="+mj-lt"/>
              </a:rPr>
              <a:t>14 juni 1937</a:t>
            </a:r>
            <a:r>
              <a:rPr lang="nl-NL" sz="2400" dirty="0">
                <a:latin typeface="+mj-lt"/>
              </a:rPr>
              <a:t>: </a:t>
            </a:r>
            <a:r>
              <a:rPr lang="nl-NL" sz="2400" i="1" dirty="0">
                <a:latin typeface="+mj-lt"/>
              </a:rPr>
              <a:t>speciale en uitzonderlijke belasting op de winsten uit zekere valutaspeculaties naar aanleiding van de devaluatie van de Belgische frank</a:t>
            </a:r>
            <a:r>
              <a:rPr lang="nl-NL" sz="2400" dirty="0">
                <a:latin typeface="+mj-lt"/>
              </a:rPr>
              <a:t>. Tarief: 20%.</a:t>
            </a:r>
          </a:p>
          <a:p>
            <a:pPr algn="just">
              <a:lnSpc>
                <a:spcPct val="110000"/>
              </a:lnSpc>
              <a:spcBef>
                <a:spcPts val="0"/>
              </a:spcBef>
            </a:pPr>
            <a:endParaRPr lang="nl-NL" sz="2200" dirty="0">
              <a:latin typeface="+mj-lt"/>
            </a:endParaRPr>
          </a:p>
          <a:p>
            <a:pPr marL="457200" lvl="1" indent="0" algn="just">
              <a:lnSpc>
                <a:spcPct val="110000"/>
              </a:lnSpc>
              <a:spcBef>
                <a:spcPts val="0"/>
              </a:spcBef>
              <a:buNone/>
            </a:pPr>
            <a:r>
              <a:rPr lang="fr-FR" sz="2000" i="1" dirty="0">
                <a:latin typeface="+mj-lt"/>
              </a:rPr>
              <a:t>Contrairement aux principes qui régissent l’impôt sur le revenu, l’impôt spécial n’est pas basé sur les bénéfices des opérations qu’il frappe. Il est basé, au contraire, sur le montant des sommes sur lesquelles portent les opérations</a:t>
            </a:r>
            <a:r>
              <a:rPr lang="fr-FR" sz="2000" dirty="0">
                <a:latin typeface="+mj-lt"/>
              </a:rPr>
              <a:t>, </a:t>
            </a:r>
            <a:r>
              <a:rPr lang="fr-FR" sz="2000" dirty="0" err="1">
                <a:latin typeface="+mj-lt"/>
              </a:rPr>
              <a:t>aldus</a:t>
            </a:r>
            <a:r>
              <a:rPr lang="fr-FR" sz="2000" dirty="0">
                <a:latin typeface="+mj-lt"/>
              </a:rPr>
              <a:t> de </a:t>
            </a:r>
            <a:r>
              <a:rPr lang="fr-FR" sz="2000" dirty="0" err="1">
                <a:latin typeface="+mj-lt"/>
              </a:rPr>
              <a:t>Brusselse</a:t>
            </a:r>
            <a:r>
              <a:rPr lang="fr-FR" sz="2000" dirty="0">
                <a:latin typeface="+mj-lt"/>
              </a:rPr>
              <a:t> advocaat Carlo de Mey. </a:t>
            </a:r>
            <a:r>
              <a:rPr lang="fr-FR" sz="2000" i="1" dirty="0">
                <a:latin typeface="+mj-lt"/>
              </a:rPr>
              <a:t>Cf.</a:t>
            </a:r>
            <a:r>
              <a:rPr lang="fr-FR" sz="2000" dirty="0">
                <a:latin typeface="+mj-lt"/>
              </a:rPr>
              <a:t> de </a:t>
            </a:r>
            <a:r>
              <a:rPr lang="fr-FR" sz="2000" dirty="0" err="1">
                <a:latin typeface="+mj-lt"/>
              </a:rPr>
              <a:t>jaarlijkse</a:t>
            </a:r>
            <a:r>
              <a:rPr lang="fr-FR" sz="2000" dirty="0">
                <a:latin typeface="+mj-lt"/>
              </a:rPr>
              <a:t> </a:t>
            </a:r>
            <a:r>
              <a:rPr lang="fr-FR" sz="2000" dirty="0" err="1">
                <a:latin typeface="+mj-lt"/>
              </a:rPr>
              <a:t>taks</a:t>
            </a:r>
            <a:r>
              <a:rPr lang="fr-FR" sz="2000" dirty="0">
                <a:latin typeface="+mj-lt"/>
              </a:rPr>
              <a:t> op de </a:t>
            </a:r>
            <a:r>
              <a:rPr lang="fr-FR" sz="2000" dirty="0" err="1">
                <a:latin typeface="+mj-lt"/>
              </a:rPr>
              <a:t>effectenrekeningen</a:t>
            </a:r>
            <a:r>
              <a:rPr lang="fr-FR" sz="2000" dirty="0">
                <a:latin typeface="+mj-lt"/>
              </a:rPr>
              <a:t> </a:t>
            </a:r>
            <a:r>
              <a:rPr lang="fr-FR" sz="2000" dirty="0" err="1">
                <a:latin typeface="+mj-lt"/>
              </a:rPr>
              <a:t>waar</a:t>
            </a:r>
            <a:r>
              <a:rPr lang="fr-FR" sz="2000" dirty="0">
                <a:latin typeface="+mj-lt"/>
              </a:rPr>
              <a:t> de </a:t>
            </a:r>
            <a:r>
              <a:rPr lang="fr-FR" sz="2000" dirty="0" err="1">
                <a:latin typeface="+mj-lt"/>
              </a:rPr>
              <a:t>wetgever</a:t>
            </a:r>
            <a:r>
              <a:rPr lang="fr-FR" sz="2000" dirty="0">
                <a:latin typeface="+mj-lt"/>
              </a:rPr>
              <a:t> </a:t>
            </a:r>
            <a:r>
              <a:rPr lang="fr-FR" sz="2000" dirty="0" err="1">
                <a:latin typeface="+mj-lt"/>
              </a:rPr>
              <a:t>ook</a:t>
            </a:r>
            <a:r>
              <a:rPr lang="fr-FR" sz="2000" dirty="0">
                <a:latin typeface="+mj-lt"/>
              </a:rPr>
              <a:t> indirect </a:t>
            </a:r>
            <a:r>
              <a:rPr lang="fr-FR" sz="2000" dirty="0" err="1">
                <a:latin typeface="+mj-lt"/>
              </a:rPr>
              <a:t>bepaalde</a:t>
            </a:r>
            <a:r>
              <a:rPr lang="fr-FR" sz="2000" dirty="0">
                <a:latin typeface="+mj-lt"/>
              </a:rPr>
              <a:t> </a:t>
            </a:r>
            <a:r>
              <a:rPr lang="fr-FR" sz="2000" dirty="0" err="1">
                <a:latin typeface="+mj-lt"/>
              </a:rPr>
              <a:t>vermogens</a:t>
            </a:r>
            <a:r>
              <a:rPr lang="fr-FR" sz="2000" dirty="0">
                <a:latin typeface="+mj-lt"/>
              </a:rPr>
              <a:t> </a:t>
            </a:r>
            <a:r>
              <a:rPr lang="fr-FR" sz="2000" dirty="0" err="1">
                <a:latin typeface="+mj-lt"/>
              </a:rPr>
              <a:t>wil</a:t>
            </a:r>
            <a:r>
              <a:rPr lang="fr-FR" sz="2000" dirty="0">
                <a:latin typeface="+mj-lt"/>
              </a:rPr>
              <a:t> </a:t>
            </a:r>
            <a:r>
              <a:rPr lang="fr-FR" sz="2000" dirty="0" err="1">
                <a:latin typeface="+mj-lt"/>
              </a:rPr>
              <a:t>treffen</a:t>
            </a:r>
            <a:r>
              <a:rPr lang="fr-FR" sz="2000" dirty="0">
                <a:latin typeface="+mj-lt"/>
              </a:rPr>
              <a:t>. </a:t>
            </a:r>
          </a:p>
          <a:p>
            <a:pPr algn="just">
              <a:lnSpc>
                <a:spcPct val="110000"/>
              </a:lnSpc>
              <a:spcBef>
                <a:spcPts val="0"/>
              </a:spcBef>
            </a:pPr>
            <a:endParaRPr lang="nl-NL" sz="2000" dirty="0">
              <a:latin typeface="+mj-lt"/>
            </a:endParaRPr>
          </a:p>
          <a:p>
            <a:pPr algn="just">
              <a:lnSpc>
                <a:spcPct val="110000"/>
              </a:lnSpc>
              <a:spcBef>
                <a:spcPts val="0"/>
              </a:spcBef>
            </a:pPr>
            <a:r>
              <a:rPr lang="nl-NL" sz="2400" dirty="0">
                <a:latin typeface="+mj-lt"/>
              </a:rPr>
              <a:t>Voor de minister van Financiën Hendrik de Man was de grondslag van deze wet een </a:t>
            </a:r>
            <a:r>
              <a:rPr lang="nl-NL" sz="2400" i="1" dirty="0" err="1">
                <a:latin typeface="+mj-lt"/>
              </a:rPr>
              <a:t>jugement</a:t>
            </a:r>
            <a:r>
              <a:rPr lang="nl-NL" sz="2400" i="1" dirty="0">
                <a:latin typeface="+mj-lt"/>
              </a:rPr>
              <a:t> </a:t>
            </a:r>
            <a:r>
              <a:rPr lang="nl-NL" sz="2400" i="1" dirty="0" err="1">
                <a:latin typeface="+mj-lt"/>
              </a:rPr>
              <a:t>moral</a:t>
            </a:r>
            <a:r>
              <a:rPr lang="nl-NL" sz="2400" i="1" dirty="0">
                <a:latin typeface="+mj-lt"/>
              </a:rPr>
              <a:t> </a:t>
            </a:r>
            <a:r>
              <a:rPr lang="nl-NL" sz="2400" i="1" dirty="0" err="1">
                <a:latin typeface="+mj-lt"/>
              </a:rPr>
              <a:t>extrêmement</a:t>
            </a:r>
            <a:r>
              <a:rPr lang="nl-NL" sz="2400" i="1" dirty="0">
                <a:latin typeface="+mj-lt"/>
              </a:rPr>
              <a:t> </a:t>
            </a:r>
            <a:r>
              <a:rPr lang="nl-NL" sz="2400" i="1" dirty="0" err="1">
                <a:latin typeface="+mj-lt"/>
              </a:rPr>
              <a:t>répandu</a:t>
            </a:r>
            <a:r>
              <a:rPr lang="nl-NL" sz="2400" i="1" dirty="0">
                <a:latin typeface="+mj-lt"/>
              </a:rPr>
              <a:t>, </a:t>
            </a:r>
            <a:r>
              <a:rPr lang="nl-NL" sz="2400" i="1" dirty="0" err="1">
                <a:latin typeface="+mj-lt"/>
              </a:rPr>
              <a:t>qui</a:t>
            </a:r>
            <a:r>
              <a:rPr lang="nl-NL" sz="2400" i="1" dirty="0">
                <a:latin typeface="+mj-lt"/>
              </a:rPr>
              <a:t> </a:t>
            </a:r>
            <a:r>
              <a:rPr lang="nl-NL" sz="2400" i="1" dirty="0" err="1">
                <a:latin typeface="+mj-lt"/>
              </a:rPr>
              <a:t>correspond</a:t>
            </a:r>
            <a:r>
              <a:rPr lang="nl-NL" sz="2400" i="1" dirty="0">
                <a:latin typeface="+mj-lt"/>
              </a:rPr>
              <a:t> au </a:t>
            </a:r>
            <a:r>
              <a:rPr lang="nl-NL" sz="2400" i="1" u="sng" dirty="0">
                <a:latin typeface="+mj-lt"/>
              </a:rPr>
              <a:t>sentiment </a:t>
            </a:r>
            <a:r>
              <a:rPr lang="nl-NL" sz="2400" i="1" u="sng" dirty="0" err="1">
                <a:latin typeface="+mj-lt"/>
              </a:rPr>
              <a:t>commun</a:t>
            </a:r>
            <a:r>
              <a:rPr lang="nl-NL" sz="2400" i="1" u="sng" dirty="0">
                <a:latin typeface="+mj-lt"/>
              </a:rPr>
              <a:t> de </a:t>
            </a:r>
            <a:r>
              <a:rPr lang="nl-NL" sz="2400" i="1" u="sng" dirty="0" err="1">
                <a:latin typeface="+mj-lt"/>
              </a:rPr>
              <a:t>l’immense</a:t>
            </a:r>
            <a:r>
              <a:rPr lang="nl-NL" sz="2400" i="1" u="sng" dirty="0">
                <a:latin typeface="+mj-lt"/>
              </a:rPr>
              <a:t> </a:t>
            </a:r>
            <a:r>
              <a:rPr lang="nl-NL" sz="2400" i="1" u="sng" dirty="0" err="1">
                <a:latin typeface="+mj-lt"/>
              </a:rPr>
              <a:t>majorité</a:t>
            </a:r>
            <a:r>
              <a:rPr lang="nl-NL" sz="2400" i="1" u="sng" dirty="0">
                <a:latin typeface="+mj-lt"/>
              </a:rPr>
              <a:t> de la </a:t>
            </a:r>
            <a:r>
              <a:rPr lang="nl-NL" sz="2400" i="1" u="sng" dirty="0" err="1">
                <a:latin typeface="+mj-lt"/>
              </a:rPr>
              <a:t>population</a:t>
            </a:r>
            <a:r>
              <a:rPr lang="nl-NL" sz="2400" dirty="0">
                <a:latin typeface="+mj-lt"/>
              </a:rPr>
              <a:t>. Opbrengst geen 1 miljard BEF (socialistische partij); geen 200 miljoen BEF (regering) maar slechts 70 miljoen BEF …</a:t>
            </a:r>
          </a:p>
          <a:p>
            <a:pPr algn="just">
              <a:lnSpc>
                <a:spcPct val="110000"/>
              </a:lnSpc>
              <a:spcBef>
                <a:spcPts val="0"/>
              </a:spcBef>
            </a:pPr>
            <a:endParaRPr lang="nl-NL" sz="2200" dirty="0">
              <a:latin typeface="+mj-lt"/>
            </a:endParaRPr>
          </a:p>
          <a:p>
            <a:endParaRPr lang="nl-NL" dirty="0"/>
          </a:p>
        </p:txBody>
      </p:sp>
    </p:spTree>
    <p:extLst>
      <p:ext uri="{BB962C8B-B14F-4D97-AF65-F5344CB8AC3E}">
        <p14:creationId xmlns:p14="http://schemas.microsoft.com/office/powerpoint/2010/main" val="345575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638F491B-C1A0-4885-A1C3-AE7AE7532131}"/>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Hendrik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de Man</a:t>
            </a:r>
          </a:p>
        </p:txBody>
      </p:sp>
      <p:pic>
        <p:nvPicPr>
          <p:cNvPr id="4" name="Tijdelijke aanduiding voor inhoud 3">
            <a:extLst>
              <a:ext uri="{FF2B5EF4-FFF2-40B4-BE49-F238E27FC236}">
                <a16:creationId xmlns:a16="http://schemas.microsoft.com/office/drawing/2014/main" id="{BA275294-D067-4952-9167-7503C4C6C1B2}"/>
              </a:ext>
            </a:extLst>
          </p:cNvPr>
          <p:cNvPicPr>
            <a:picLocks noGrp="1" noChangeAspect="1"/>
          </p:cNvPicPr>
          <p:nvPr>
            <p:ph idx="1"/>
          </p:nvPr>
        </p:nvPicPr>
        <p:blipFill>
          <a:blip r:embed="rId3"/>
          <a:stretch>
            <a:fillRect/>
          </a:stretch>
        </p:blipFill>
        <p:spPr>
          <a:xfrm>
            <a:off x="6280011" y="923730"/>
            <a:ext cx="3536302" cy="4805265"/>
          </a:xfrm>
          <a:prstGeom prst="rect">
            <a:avLst/>
          </a:prstGeom>
        </p:spPr>
      </p:pic>
    </p:spTree>
    <p:extLst>
      <p:ext uri="{BB962C8B-B14F-4D97-AF65-F5344CB8AC3E}">
        <p14:creationId xmlns:p14="http://schemas.microsoft.com/office/powerpoint/2010/main" val="86991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F2803-0834-4D18-B8AA-60D6995D148D}"/>
              </a:ext>
            </a:extLst>
          </p:cNvPr>
          <p:cNvSpPr>
            <a:spLocks noGrp="1"/>
          </p:cNvSpPr>
          <p:nvPr>
            <p:ph type="title"/>
          </p:nvPr>
        </p:nvSpPr>
        <p:spPr/>
        <p:txBody>
          <a:bodyPr/>
          <a:lstStyle/>
          <a:p>
            <a:endParaRPr lang="nl-BE"/>
          </a:p>
        </p:txBody>
      </p:sp>
      <p:pic>
        <p:nvPicPr>
          <p:cNvPr id="4" name="Tijdelijke aanduiding voor inhoud 3">
            <a:extLst>
              <a:ext uri="{FF2B5EF4-FFF2-40B4-BE49-F238E27FC236}">
                <a16:creationId xmlns:a16="http://schemas.microsoft.com/office/drawing/2014/main" id="{CB70EDCB-DCA6-4972-A7AC-676B7EDCED1B}"/>
              </a:ext>
            </a:extLst>
          </p:cNvPr>
          <p:cNvPicPr>
            <a:picLocks noGrp="1" noChangeAspect="1"/>
          </p:cNvPicPr>
          <p:nvPr>
            <p:ph idx="1"/>
          </p:nvPr>
        </p:nvPicPr>
        <p:blipFill>
          <a:blip r:embed="rId2"/>
          <a:stretch>
            <a:fillRect/>
          </a:stretch>
        </p:blipFill>
        <p:spPr>
          <a:xfrm>
            <a:off x="4410635" y="1097280"/>
            <a:ext cx="3038667" cy="4339380"/>
          </a:xfrm>
          <a:prstGeom prst="rect">
            <a:avLst/>
          </a:prstGeom>
        </p:spPr>
      </p:pic>
    </p:spTree>
    <p:extLst>
      <p:ext uri="{BB962C8B-B14F-4D97-AF65-F5344CB8AC3E}">
        <p14:creationId xmlns:p14="http://schemas.microsoft.com/office/powerpoint/2010/main" val="160290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E679C-C7A8-4AB1-8040-60F7F6FC162A}"/>
              </a:ext>
            </a:extLst>
          </p:cNvPr>
          <p:cNvSpPr>
            <a:spLocks noGrp="1"/>
          </p:cNvSpPr>
          <p:nvPr>
            <p:ph type="title"/>
          </p:nvPr>
        </p:nvSpPr>
        <p:spPr/>
        <p:txBody>
          <a:bodyPr/>
          <a:lstStyle/>
          <a:p>
            <a:pPr algn="ctr"/>
            <a:r>
              <a:rPr lang="nl-NL" b="1" dirty="0">
                <a:solidFill>
                  <a:schemeClr val="accent5"/>
                </a:solidFill>
              </a:rPr>
              <a:t>Tweede Wereldoorlog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099CBA43-6042-4D43-98ED-9D510E53C7B3}"/>
              </a:ext>
            </a:extLst>
          </p:cNvPr>
          <p:cNvSpPr>
            <a:spLocks noGrp="1"/>
          </p:cNvSpPr>
          <p:nvPr>
            <p:ph idx="1"/>
          </p:nvPr>
        </p:nvSpPr>
        <p:spPr/>
        <p:txBody>
          <a:bodyPr>
            <a:normAutofit/>
          </a:bodyPr>
          <a:lstStyle/>
          <a:p>
            <a:pPr algn="just">
              <a:lnSpc>
                <a:spcPct val="100000"/>
              </a:lnSpc>
              <a:spcBef>
                <a:spcPts val="0"/>
              </a:spcBef>
            </a:pPr>
            <a:r>
              <a:rPr lang="nl-NL" sz="2200" dirty="0">
                <a:latin typeface="+mj-lt"/>
              </a:rPr>
              <a:t>Wet van </a:t>
            </a:r>
            <a:r>
              <a:rPr lang="nl-NL" sz="2200" b="1" dirty="0">
                <a:latin typeface="+mj-lt"/>
              </a:rPr>
              <a:t>10 januari 1940: </a:t>
            </a:r>
            <a:r>
              <a:rPr lang="nl-NL" sz="2200" i="1" dirty="0">
                <a:latin typeface="+mj-lt"/>
              </a:rPr>
              <a:t>bijzondere en tijdelijke belasting op de uitzonderlijke winsten </a:t>
            </a:r>
            <a:r>
              <a:rPr lang="nl-NL" sz="2200" dirty="0">
                <a:latin typeface="+mj-lt"/>
              </a:rPr>
              <a:t>behaald in 1939 belast aan een tarief van 70%, ondanks een aanzienlijk verzet vanwege de liberale fractie in het parlement.  De economie draaide goed in die jaren.  Er kwamen veel bestellingen uit het buitenland: </a:t>
            </a:r>
            <a:r>
              <a:rPr lang="nl-NL" sz="2200" i="1" dirty="0">
                <a:latin typeface="+mj-lt"/>
              </a:rPr>
              <a:t>On ne </a:t>
            </a:r>
            <a:r>
              <a:rPr lang="nl-NL" sz="2200" i="1" dirty="0" err="1">
                <a:latin typeface="+mj-lt"/>
              </a:rPr>
              <a:t>discutait</a:t>
            </a:r>
            <a:r>
              <a:rPr lang="nl-NL" sz="2200" i="1" dirty="0">
                <a:latin typeface="+mj-lt"/>
              </a:rPr>
              <a:t> plus ni prix, ni </a:t>
            </a:r>
            <a:r>
              <a:rPr lang="nl-NL" sz="2200" i="1" dirty="0" err="1">
                <a:latin typeface="+mj-lt"/>
              </a:rPr>
              <a:t>qualité</a:t>
            </a:r>
            <a:r>
              <a:rPr lang="nl-NL" sz="2200" i="1" dirty="0">
                <a:latin typeface="+mj-lt"/>
              </a:rPr>
              <a:t>; </a:t>
            </a:r>
            <a:r>
              <a:rPr lang="nl-NL" sz="2200" i="1" dirty="0" err="1">
                <a:latin typeface="+mj-lt"/>
              </a:rPr>
              <a:t>il</a:t>
            </a:r>
            <a:r>
              <a:rPr lang="nl-NL" sz="2200" i="1" dirty="0">
                <a:latin typeface="+mj-lt"/>
              </a:rPr>
              <a:t> </a:t>
            </a:r>
            <a:r>
              <a:rPr lang="nl-NL" sz="2200" i="1" dirty="0" err="1">
                <a:latin typeface="+mj-lt"/>
              </a:rPr>
              <a:t>importait</a:t>
            </a:r>
            <a:r>
              <a:rPr lang="nl-NL" sz="2200" i="1" dirty="0">
                <a:latin typeface="+mj-lt"/>
              </a:rPr>
              <a:t> de </a:t>
            </a:r>
            <a:r>
              <a:rPr lang="nl-NL" sz="2200" i="1" dirty="0" err="1">
                <a:latin typeface="+mj-lt"/>
              </a:rPr>
              <a:t>fournir</a:t>
            </a:r>
            <a:r>
              <a:rPr lang="nl-NL" sz="2200" i="1" dirty="0">
                <a:latin typeface="+mj-lt"/>
              </a:rPr>
              <a:t> </a:t>
            </a:r>
            <a:r>
              <a:rPr lang="nl-NL" sz="2200" i="1" dirty="0" err="1">
                <a:latin typeface="+mj-lt"/>
              </a:rPr>
              <a:t>le</a:t>
            </a:r>
            <a:r>
              <a:rPr lang="nl-NL" sz="2200" i="1" dirty="0">
                <a:latin typeface="+mj-lt"/>
              </a:rPr>
              <a:t> plus et </a:t>
            </a:r>
            <a:r>
              <a:rPr lang="nl-NL" sz="2200" i="1" dirty="0" err="1">
                <a:latin typeface="+mj-lt"/>
              </a:rPr>
              <a:t>le</a:t>
            </a:r>
            <a:r>
              <a:rPr lang="nl-NL" sz="2200" i="1" dirty="0">
                <a:latin typeface="+mj-lt"/>
              </a:rPr>
              <a:t> plus </a:t>
            </a:r>
            <a:r>
              <a:rPr lang="nl-NL" sz="2200" i="1" dirty="0" err="1">
                <a:latin typeface="+mj-lt"/>
              </a:rPr>
              <a:t>rapidement</a:t>
            </a:r>
            <a:r>
              <a:rPr lang="nl-NL" sz="2200" i="1" dirty="0">
                <a:latin typeface="+mj-lt"/>
              </a:rPr>
              <a:t> </a:t>
            </a:r>
            <a:r>
              <a:rPr lang="nl-NL" sz="2200" i="1" dirty="0" err="1">
                <a:latin typeface="+mj-lt"/>
              </a:rPr>
              <a:t>possible</a:t>
            </a:r>
            <a:r>
              <a:rPr lang="nl-NL" sz="2200" i="1" dirty="0">
                <a:latin typeface="+mj-lt"/>
              </a:rPr>
              <a:t>.</a:t>
            </a:r>
          </a:p>
          <a:p>
            <a:pPr algn="just">
              <a:lnSpc>
                <a:spcPct val="100000"/>
              </a:lnSpc>
              <a:spcBef>
                <a:spcPts val="0"/>
              </a:spcBef>
            </a:pPr>
            <a:endParaRPr lang="nl-NL" sz="2200" dirty="0">
              <a:latin typeface="+mj-lt"/>
            </a:endParaRPr>
          </a:p>
          <a:p>
            <a:pPr algn="just">
              <a:lnSpc>
                <a:spcPct val="100000"/>
              </a:lnSpc>
              <a:spcBef>
                <a:spcPts val="0"/>
              </a:spcBef>
            </a:pPr>
            <a:r>
              <a:rPr lang="nl-NL" sz="2200" i="1" dirty="0">
                <a:latin typeface="+mj-lt"/>
              </a:rPr>
              <a:t>Tijdens de Tweede Wereldoorlog </a:t>
            </a:r>
            <a:r>
              <a:rPr lang="nl-NL" sz="2200" dirty="0">
                <a:latin typeface="+mj-lt"/>
              </a:rPr>
              <a:t>kwamen er onder de Duitse bezetting </a:t>
            </a:r>
            <a:r>
              <a:rPr lang="nl-NL" sz="2200" i="1" dirty="0">
                <a:latin typeface="+mj-lt"/>
              </a:rPr>
              <a:t>geen nieuwe buitengewone en tijdelijke heffingen</a:t>
            </a:r>
            <a:r>
              <a:rPr lang="nl-NL" sz="2200" dirty="0">
                <a:latin typeface="+mj-lt"/>
              </a:rPr>
              <a:t> tot stand, anders dan bijvoorbeeld in de Verenigde Staten waar tussen 1940 en 1943 door president Franklin Roosevelt niet minder dan vier heffingen op extra-winst werden ingevoerd. Er waren toen zelfs een aantal </a:t>
            </a:r>
            <a:r>
              <a:rPr lang="en-US" sz="2200" i="1" dirty="0">
                <a:latin typeface="+mj-lt"/>
              </a:rPr>
              <a:t>wartime plant seizures</a:t>
            </a:r>
            <a:r>
              <a:rPr lang="en-US" sz="2200" dirty="0">
                <a:latin typeface="+mj-lt"/>
              </a:rPr>
              <a:t> </a:t>
            </a:r>
            <a:r>
              <a:rPr lang="en-US" sz="2200" dirty="0" err="1">
                <a:latin typeface="+mj-lt"/>
              </a:rPr>
              <a:t>vanwege</a:t>
            </a:r>
            <a:r>
              <a:rPr lang="en-US" sz="2200" dirty="0">
                <a:latin typeface="+mj-lt"/>
              </a:rPr>
              <a:t> het </a:t>
            </a:r>
            <a:r>
              <a:rPr lang="en-US" sz="2200" i="1" dirty="0">
                <a:latin typeface="+mj-lt"/>
              </a:rPr>
              <a:t>War Department</a:t>
            </a:r>
            <a:r>
              <a:rPr lang="en-US" sz="2200" dirty="0">
                <a:latin typeface="+mj-lt"/>
              </a:rPr>
              <a:t>.</a:t>
            </a:r>
            <a:endParaRPr lang="nl-NL" sz="2200" dirty="0">
              <a:latin typeface="+mj-lt"/>
            </a:endParaRPr>
          </a:p>
          <a:p>
            <a:pPr algn="just">
              <a:lnSpc>
                <a:spcPct val="100000"/>
              </a:lnSpc>
              <a:spcBef>
                <a:spcPts val="0"/>
              </a:spcBef>
            </a:pPr>
            <a:endParaRPr lang="nl-NL" sz="2200" dirty="0">
              <a:latin typeface="+mj-lt"/>
            </a:endParaRPr>
          </a:p>
          <a:p>
            <a:endParaRPr lang="nl-NL" sz="2200" dirty="0"/>
          </a:p>
          <a:p>
            <a:endParaRPr lang="nl-BE" dirty="0"/>
          </a:p>
        </p:txBody>
      </p:sp>
    </p:spTree>
    <p:extLst>
      <p:ext uri="{BB962C8B-B14F-4D97-AF65-F5344CB8AC3E}">
        <p14:creationId xmlns:p14="http://schemas.microsoft.com/office/powerpoint/2010/main" val="323095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8570E-8499-4AF0-AC35-47904A38B0F5}"/>
              </a:ext>
            </a:extLst>
          </p:cNvPr>
          <p:cNvSpPr>
            <a:spLocks noGrp="1"/>
          </p:cNvSpPr>
          <p:nvPr>
            <p:ph type="title"/>
          </p:nvPr>
        </p:nvSpPr>
        <p:spPr/>
        <p:txBody>
          <a:bodyPr/>
          <a:lstStyle/>
          <a:p>
            <a:pPr algn="ctr"/>
            <a:r>
              <a:rPr lang="nl-NL" b="1" dirty="0">
                <a:solidFill>
                  <a:schemeClr val="accent5"/>
                </a:solidFill>
              </a:rPr>
              <a:t>Na de Tweede Wereldoorlog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36F98075-BD9E-4312-8606-B5C50148125D}"/>
              </a:ext>
            </a:extLst>
          </p:cNvPr>
          <p:cNvSpPr>
            <a:spLocks noGrp="1"/>
          </p:cNvSpPr>
          <p:nvPr>
            <p:ph idx="1"/>
          </p:nvPr>
        </p:nvSpPr>
        <p:spPr/>
        <p:txBody>
          <a:bodyPr>
            <a:normAutofit fontScale="25000" lnSpcReduction="20000"/>
          </a:bodyPr>
          <a:lstStyle/>
          <a:p>
            <a:pPr algn="just">
              <a:lnSpc>
                <a:spcPct val="120000"/>
              </a:lnSpc>
              <a:spcBef>
                <a:spcPts val="0"/>
              </a:spcBef>
            </a:pPr>
            <a:r>
              <a:rPr lang="nl-NL" sz="8800" b="1" dirty="0">
                <a:latin typeface="+mj-lt"/>
              </a:rPr>
              <a:t>20 december 1944</a:t>
            </a:r>
            <a:r>
              <a:rPr lang="nl-NL" sz="8800" dirty="0">
                <a:latin typeface="+mj-lt"/>
              </a:rPr>
              <a:t>: wetsontwerp van de minister van Financiën Camille </a:t>
            </a:r>
            <a:r>
              <a:rPr lang="nl-NL" sz="8800" dirty="0" err="1">
                <a:latin typeface="+mj-lt"/>
              </a:rPr>
              <a:t>Gutt</a:t>
            </a:r>
            <a:r>
              <a:rPr lang="nl-NL" sz="8800" dirty="0">
                <a:latin typeface="+mj-lt"/>
              </a:rPr>
              <a:t> met een </a:t>
            </a:r>
            <a:r>
              <a:rPr lang="nl-NL" sz="8800" i="1" dirty="0">
                <a:latin typeface="+mj-lt"/>
              </a:rPr>
              <a:t>buitengewone belasting op de aangroei van het vermogen</a:t>
            </a:r>
            <a:r>
              <a:rPr lang="nl-NL" sz="8800" dirty="0">
                <a:latin typeface="+mj-lt"/>
              </a:rPr>
              <a:t>.  Het was een vermogensaanwasbelasting die bijna eenieder zou moeten treffen.  Er was geen uitzondering voor het beheer van privaat vermogen</a:t>
            </a:r>
            <a:r>
              <a:rPr lang="nl-NL" sz="8800">
                <a:latin typeface="+mj-lt"/>
              </a:rPr>
              <a:t>.  Tarieven</a:t>
            </a:r>
            <a:r>
              <a:rPr lang="nl-NL" sz="8800" dirty="0">
                <a:latin typeface="+mj-lt"/>
              </a:rPr>
              <a:t>: 70%-100%. </a:t>
            </a:r>
          </a:p>
          <a:p>
            <a:pPr algn="just">
              <a:lnSpc>
                <a:spcPct val="120000"/>
              </a:lnSpc>
              <a:spcBef>
                <a:spcPts val="0"/>
              </a:spcBef>
            </a:pPr>
            <a:endParaRPr lang="nl-NL" sz="8800" dirty="0">
              <a:latin typeface="+mj-lt"/>
            </a:endParaRPr>
          </a:p>
          <a:p>
            <a:pPr algn="just">
              <a:lnSpc>
                <a:spcPct val="120000"/>
              </a:lnSpc>
              <a:spcBef>
                <a:spcPts val="0"/>
              </a:spcBef>
            </a:pPr>
            <a:r>
              <a:rPr lang="nl-NL" sz="8800" dirty="0">
                <a:latin typeface="+mj-lt"/>
              </a:rPr>
              <a:t>De fiscus diende de stand van het vermogen op </a:t>
            </a:r>
            <a:r>
              <a:rPr lang="nl-NL" sz="8800" b="1" dirty="0">
                <a:latin typeface="+mj-lt"/>
              </a:rPr>
              <a:t>9 oktober 1944 </a:t>
            </a:r>
            <a:r>
              <a:rPr lang="nl-NL" sz="8800" dirty="0">
                <a:latin typeface="+mj-lt"/>
              </a:rPr>
              <a:t>aan te tonen.   Maar dit was eenvoudig, dankzij de gegevens uit de operatie </a:t>
            </a:r>
            <a:r>
              <a:rPr lang="nl-NL" sz="8800" dirty="0" err="1">
                <a:latin typeface="+mj-lt"/>
              </a:rPr>
              <a:t>Gutt</a:t>
            </a:r>
            <a:r>
              <a:rPr lang="nl-NL" sz="8800" dirty="0">
                <a:latin typeface="+mj-lt"/>
              </a:rPr>
              <a:t>.  De belastingplichtigen dienden hun binnenlands en buitenlands vermogen op </a:t>
            </a:r>
            <a:r>
              <a:rPr lang="nl-NL" sz="8800" b="1" dirty="0">
                <a:latin typeface="+mj-lt"/>
              </a:rPr>
              <a:t>9 mei 1940 </a:t>
            </a:r>
            <a:r>
              <a:rPr lang="nl-NL" sz="8800" dirty="0">
                <a:latin typeface="+mj-lt"/>
              </a:rPr>
              <a:t>aan te tonen.  </a:t>
            </a:r>
            <a:r>
              <a:rPr lang="nl-NL" sz="8800" i="1" dirty="0">
                <a:latin typeface="+mj-lt"/>
              </a:rPr>
              <a:t>Cf.</a:t>
            </a:r>
            <a:r>
              <a:rPr lang="nl-NL" sz="8800" dirty="0">
                <a:latin typeface="+mj-lt"/>
              </a:rPr>
              <a:t> EBA-</a:t>
            </a:r>
            <a:r>
              <a:rPr lang="nl-NL" sz="8800" i="1" dirty="0" err="1">
                <a:latin typeface="+mj-lt"/>
              </a:rPr>
              <a:t>Quater</a:t>
            </a:r>
            <a:r>
              <a:rPr lang="nl-NL" sz="8800" dirty="0">
                <a:latin typeface="+mj-lt"/>
              </a:rPr>
              <a:t>.</a:t>
            </a:r>
          </a:p>
          <a:p>
            <a:pPr algn="just">
              <a:lnSpc>
                <a:spcPct val="120000"/>
              </a:lnSpc>
              <a:spcBef>
                <a:spcPts val="0"/>
              </a:spcBef>
            </a:pPr>
            <a:endParaRPr lang="nl-NL" sz="8800" dirty="0">
              <a:latin typeface="+mj-lt"/>
            </a:endParaRPr>
          </a:p>
          <a:p>
            <a:pPr algn="just">
              <a:lnSpc>
                <a:spcPct val="120000"/>
              </a:lnSpc>
              <a:spcBef>
                <a:spcPts val="0"/>
              </a:spcBef>
            </a:pPr>
            <a:r>
              <a:rPr lang="nl-NL" sz="8800" b="1" dirty="0">
                <a:latin typeface="+mj-lt"/>
              </a:rPr>
              <a:t>12 februari 1945</a:t>
            </a:r>
            <a:r>
              <a:rPr lang="nl-NL" sz="8800" dirty="0">
                <a:latin typeface="+mj-lt"/>
              </a:rPr>
              <a:t>: val van het kabinet-</a:t>
            </a:r>
            <a:r>
              <a:rPr lang="nl-NL" sz="8800" dirty="0" err="1">
                <a:latin typeface="+mj-lt"/>
              </a:rPr>
              <a:t>Pierlot</a:t>
            </a:r>
            <a:r>
              <a:rPr lang="nl-NL" sz="8800" dirty="0">
                <a:latin typeface="+mj-lt"/>
              </a:rPr>
              <a:t> VII, na minder dan drie maanden in functie te zijn geweest, mede door politiek verzet tegen dit wetsontwerp!  </a:t>
            </a:r>
          </a:p>
          <a:p>
            <a:pPr marL="0" indent="0">
              <a:lnSpc>
                <a:spcPct val="120000"/>
              </a:lnSpc>
              <a:spcBef>
                <a:spcPts val="0"/>
              </a:spcBef>
              <a:buNone/>
            </a:pPr>
            <a:endParaRPr lang="nl-NL" sz="8800" dirty="0">
              <a:latin typeface="+mj-lt"/>
            </a:endParaRPr>
          </a:p>
          <a:p>
            <a:pPr>
              <a:lnSpc>
                <a:spcPct val="120000"/>
              </a:lnSpc>
              <a:spcBef>
                <a:spcPts val="0"/>
              </a:spcBef>
            </a:pPr>
            <a:endParaRPr lang="nl-NL" dirty="0"/>
          </a:p>
          <a:p>
            <a:endParaRPr lang="nl-NL" dirty="0"/>
          </a:p>
          <a:p>
            <a:endParaRPr lang="nl-BE" dirty="0"/>
          </a:p>
        </p:txBody>
      </p:sp>
    </p:spTree>
    <p:extLst>
      <p:ext uri="{BB962C8B-B14F-4D97-AF65-F5344CB8AC3E}">
        <p14:creationId xmlns:p14="http://schemas.microsoft.com/office/powerpoint/2010/main" val="281342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8A523D7-AC95-48CC-8D59-A905561C7B41}"/>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Camille </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Gutt</a:t>
            </a:r>
            <a:endParaRPr lang="en-US" sz="4000" kern="1200" dirty="0">
              <a:solidFill>
                <a:srgbClr val="FFFFFF"/>
              </a:solidFill>
              <a:latin typeface="+mj-lt"/>
              <a:ea typeface="+mj-ea"/>
              <a:cs typeface="+mj-cs"/>
            </a:endParaRPr>
          </a:p>
        </p:txBody>
      </p:sp>
      <p:pic>
        <p:nvPicPr>
          <p:cNvPr id="4" name="Tijdelijke aanduiding voor inhoud 3">
            <a:extLst>
              <a:ext uri="{FF2B5EF4-FFF2-40B4-BE49-F238E27FC236}">
                <a16:creationId xmlns:a16="http://schemas.microsoft.com/office/drawing/2014/main" id="{18753ADE-3B71-4B70-8CB6-383CBE579E4C}"/>
              </a:ext>
            </a:extLst>
          </p:cNvPr>
          <p:cNvPicPr>
            <a:picLocks noGrp="1" noChangeAspect="1"/>
          </p:cNvPicPr>
          <p:nvPr>
            <p:ph idx="1"/>
          </p:nvPr>
        </p:nvPicPr>
        <p:blipFill>
          <a:blip r:embed="rId3"/>
          <a:stretch>
            <a:fillRect/>
          </a:stretch>
        </p:blipFill>
        <p:spPr>
          <a:xfrm>
            <a:off x="6335486" y="1015461"/>
            <a:ext cx="3952267" cy="4823550"/>
          </a:xfrm>
          <a:prstGeom prst="rect">
            <a:avLst/>
          </a:prstGeom>
        </p:spPr>
      </p:pic>
    </p:spTree>
    <p:extLst>
      <p:ext uri="{BB962C8B-B14F-4D97-AF65-F5344CB8AC3E}">
        <p14:creationId xmlns:p14="http://schemas.microsoft.com/office/powerpoint/2010/main" val="400538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82E9C-6452-4D9E-8E5F-B470AF3EDBF0}"/>
              </a:ext>
            </a:extLst>
          </p:cNvPr>
          <p:cNvSpPr>
            <a:spLocks noGrp="1"/>
          </p:cNvSpPr>
          <p:nvPr>
            <p:ph type="title"/>
          </p:nvPr>
        </p:nvSpPr>
        <p:spPr/>
        <p:txBody>
          <a:bodyPr/>
          <a:lstStyle/>
          <a:p>
            <a:pPr algn="ctr"/>
            <a:r>
              <a:rPr lang="nl-NL" b="1" dirty="0">
                <a:solidFill>
                  <a:schemeClr val="accent5"/>
                </a:solidFill>
              </a:rPr>
              <a:t>Na de Tweede Wereldoorlog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7FC8051B-8929-4630-A682-DDDAC21AA090}"/>
              </a:ext>
            </a:extLst>
          </p:cNvPr>
          <p:cNvSpPr>
            <a:spLocks noGrp="1"/>
          </p:cNvSpPr>
          <p:nvPr>
            <p:ph idx="1"/>
          </p:nvPr>
        </p:nvSpPr>
        <p:spPr/>
        <p:txBody>
          <a:bodyPr>
            <a:noAutofit/>
          </a:bodyPr>
          <a:lstStyle/>
          <a:p>
            <a:pPr algn="just">
              <a:lnSpc>
                <a:spcPct val="100000"/>
              </a:lnSpc>
              <a:spcBef>
                <a:spcPts val="0"/>
              </a:spcBef>
            </a:pPr>
            <a:r>
              <a:rPr lang="nl-NL" sz="2200" b="1" dirty="0">
                <a:latin typeface="+mj-lt"/>
              </a:rPr>
              <a:t>12 februari 1945</a:t>
            </a:r>
            <a:r>
              <a:rPr lang="nl-NL" sz="2200" dirty="0">
                <a:latin typeface="+mj-lt"/>
              </a:rPr>
              <a:t>: Gaston Eyskens wordt minister van Financiën.  </a:t>
            </a:r>
          </a:p>
          <a:p>
            <a:pPr algn="just">
              <a:lnSpc>
                <a:spcPct val="100000"/>
              </a:lnSpc>
              <a:spcBef>
                <a:spcPts val="0"/>
              </a:spcBef>
            </a:pPr>
            <a:endParaRPr lang="nl-NL" sz="2200" dirty="0">
              <a:latin typeface="+mj-lt"/>
            </a:endParaRPr>
          </a:p>
          <a:p>
            <a:pPr algn="just">
              <a:lnSpc>
                <a:spcPct val="100000"/>
              </a:lnSpc>
              <a:spcBef>
                <a:spcPts val="0"/>
              </a:spcBef>
            </a:pPr>
            <a:r>
              <a:rPr lang="nl-NL" sz="2200" b="1" dirty="0">
                <a:latin typeface="+mj-lt"/>
              </a:rPr>
              <a:t>16 mei 1945</a:t>
            </a:r>
            <a:r>
              <a:rPr lang="nl-NL" sz="2200" dirty="0">
                <a:latin typeface="+mj-lt"/>
              </a:rPr>
              <a:t>: neerlegging van vijf wetsontwerpen welke geacht werden een </a:t>
            </a:r>
            <a:r>
              <a:rPr lang="nl-NL" sz="2200" i="1" dirty="0">
                <a:latin typeface="+mj-lt"/>
              </a:rPr>
              <a:t>sluitend en samenhangend geheel van maatregelen te vormen voor de monetaire, budgettaire en financiële sanering van het land:</a:t>
            </a:r>
            <a:r>
              <a:rPr lang="nl-NL" sz="2200" dirty="0">
                <a:latin typeface="+mj-lt"/>
              </a:rPr>
              <a:t> </a:t>
            </a:r>
          </a:p>
          <a:p>
            <a:pPr marL="0" indent="0" algn="just">
              <a:lnSpc>
                <a:spcPct val="100000"/>
              </a:lnSpc>
              <a:spcBef>
                <a:spcPts val="0"/>
              </a:spcBef>
              <a:buNone/>
            </a:pPr>
            <a:endParaRPr lang="nl-NL" sz="2200" dirty="0">
              <a:latin typeface="+mj-lt"/>
            </a:endParaRPr>
          </a:p>
          <a:p>
            <a:pPr marL="457200" lvl="1" indent="0" algn="just">
              <a:lnSpc>
                <a:spcPct val="100000"/>
              </a:lnSpc>
              <a:spcBef>
                <a:spcPts val="0"/>
              </a:spcBef>
              <a:buNone/>
            </a:pPr>
            <a:r>
              <a:rPr lang="nl-NL" sz="2000" i="1" dirty="0">
                <a:latin typeface="+mj-lt"/>
              </a:rPr>
              <a:t>Het in acht nemen van de principes van </a:t>
            </a:r>
            <a:r>
              <a:rPr lang="nl-NL" sz="2000" i="1" u="sng" dirty="0">
                <a:latin typeface="+mj-lt"/>
              </a:rPr>
              <a:t>de verdelende rechtvaardigheid</a:t>
            </a:r>
            <a:r>
              <a:rPr lang="nl-NL" sz="2000" i="1" dirty="0">
                <a:latin typeface="+mj-lt"/>
              </a:rPr>
              <a:t> was er evenzeer een wezenlijke bekommernis van. De lasten van de oorlog moesten </a:t>
            </a:r>
            <a:r>
              <a:rPr lang="nl-NL" sz="2000" i="1" u="sng" dirty="0">
                <a:latin typeface="+mj-lt"/>
              </a:rPr>
              <a:t>billijk</a:t>
            </a:r>
            <a:r>
              <a:rPr lang="nl-NL" sz="2000" i="1" dirty="0">
                <a:latin typeface="+mj-lt"/>
              </a:rPr>
              <a:t> verdeeld worden. Ik ging er immers van uit dat de loon- en weddetrekkenden, de bescheiden inkomens en de spaarders niet door een </a:t>
            </a:r>
            <a:r>
              <a:rPr lang="nl-NL" sz="2000" i="1" u="sng" dirty="0">
                <a:latin typeface="+mj-lt"/>
              </a:rPr>
              <a:t>overdreven waardevermindering van de munt</a:t>
            </a:r>
            <a:r>
              <a:rPr lang="nl-NL" sz="2000" i="1" dirty="0">
                <a:latin typeface="+mj-lt"/>
              </a:rPr>
              <a:t> mochten worden beroofd van de vruchten van hun werk. </a:t>
            </a:r>
            <a:r>
              <a:rPr lang="nl-NL" sz="2000" i="1" u="sng" dirty="0">
                <a:latin typeface="+mj-lt"/>
              </a:rPr>
              <a:t>Het beginsel van de sociale rechtvaardigheid liep daarom als een rode draad door mijn wetsontwerpen</a:t>
            </a:r>
            <a:r>
              <a:rPr lang="nl-NL" sz="2000" dirty="0">
                <a:latin typeface="+mj-lt"/>
              </a:rPr>
              <a:t>, aldus Gaston Eyskens.</a:t>
            </a:r>
          </a:p>
        </p:txBody>
      </p:sp>
    </p:spTree>
    <p:extLst>
      <p:ext uri="{BB962C8B-B14F-4D97-AF65-F5344CB8AC3E}">
        <p14:creationId xmlns:p14="http://schemas.microsoft.com/office/powerpoint/2010/main" val="320858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5761B4E3-BBC7-466B-A0EE-2ECBF87A94FA}"/>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Gaston </a:t>
            </a:r>
            <a:r>
              <a:rPr lang="en-US" sz="4000" kern="1200" dirty="0" err="1">
                <a:solidFill>
                  <a:srgbClr val="FFFFFF"/>
                </a:solidFill>
                <a:latin typeface="+mj-lt"/>
                <a:ea typeface="+mj-ea"/>
                <a:cs typeface="+mj-cs"/>
              </a:rPr>
              <a:t>Eyskens</a:t>
            </a:r>
            <a:endParaRPr lang="en-US" sz="4000" kern="1200" dirty="0">
              <a:solidFill>
                <a:srgbClr val="FFFFFF"/>
              </a:solidFill>
              <a:latin typeface="+mj-lt"/>
              <a:ea typeface="+mj-ea"/>
              <a:cs typeface="+mj-cs"/>
            </a:endParaRPr>
          </a:p>
        </p:txBody>
      </p:sp>
      <p:pic>
        <p:nvPicPr>
          <p:cNvPr id="1026" name="Picture 2" descr="De bronafbeelding bekijken">
            <a:extLst>
              <a:ext uri="{FF2B5EF4-FFF2-40B4-BE49-F238E27FC236}">
                <a16:creationId xmlns:a16="http://schemas.microsoft.com/office/drawing/2014/main" id="{3B701EDA-68E4-4AAC-BC87-16E8E75634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82972" y="830597"/>
            <a:ext cx="4040744" cy="519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8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A8517-AF38-4345-B991-7A351B08A78F}"/>
              </a:ext>
            </a:extLst>
          </p:cNvPr>
          <p:cNvSpPr>
            <a:spLocks noGrp="1"/>
          </p:cNvSpPr>
          <p:nvPr>
            <p:ph type="title"/>
          </p:nvPr>
        </p:nvSpPr>
        <p:spPr/>
        <p:txBody>
          <a:bodyPr/>
          <a:lstStyle/>
          <a:p>
            <a:pPr algn="ctr"/>
            <a:r>
              <a:rPr lang="nl-BE" b="1" dirty="0">
                <a:solidFill>
                  <a:schemeClr val="accent5"/>
                </a:solidFill>
              </a:rPr>
              <a:t>Na de Tweede Wereldoorlog</a:t>
            </a:r>
          </a:p>
        </p:txBody>
      </p:sp>
      <p:sp>
        <p:nvSpPr>
          <p:cNvPr id="3" name="Tijdelijke aanduiding voor inhoud 2">
            <a:extLst>
              <a:ext uri="{FF2B5EF4-FFF2-40B4-BE49-F238E27FC236}">
                <a16:creationId xmlns:a16="http://schemas.microsoft.com/office/drawing/2014/main" id="{2EADBCB6-1A54-4A2B-8ABB-AC5A9CD77415}"/>
              </a:ext>
            </a:extLst>
          </p:cNvPr>
          <p:cNvSpPr>
            <a:spLocks noGrp="1"/>
          </p:cNvSpPr>
          <p:nvPr>
            <p:ph idx="1"/>
          </p:nvPr>
        </p:nvSpPr>
        <p:spPr/>
        <p:txBody>
          <a:bodyPr>
            <a:noAutofit/>
          </a:bodyPr>
          <a:lstStyle/>
          <a:p>
            <a:pPr algn="just">
              <a:lnSpc>
                <a:spcPct val="100000"/>
              </a:lnSpc>
              <a:spcBef>
                <a:spcPts val="0"/>
              </a:spcBef>
            </a:pPr>
            <a:r>
              <a:rPr lang="nl-NL" sz="2200" b="1" dirty="0">
                <a:latin typeface="+mj-lt"/>
              </a:rPr>
              <a:t>2 augustus 1945</a:t>
            </a:r>
            <a:r>
              <a:rPr lang="nl-NL" sz="2200" dirty="0">
                <a:latin typeface="+mj-lt"/>
              </a:rPr>
              <a:t>: Franz de </a:t>
            </a:r>
            <a:r>
              <a:rPr lang="nl-NL" sz="2200" dirty="0" err="1">
                <a:latin typeface="+mj-lt"/>
              </a:rPr>
              <a:t>Voghel</a:t>
            </a:r>
            <a:r>
              <a:rPr lang="nl-NL" sz="2200" dirty="0">
                <a:latin typeface="+mj-lt"/>
              </a:rPr>
              <a:t> wordt minister van Financiën.  </a:t>
            </a:r>
          </a:p>
          <a:p>
            <a:pPr algn="just">
              <a:lnSpc>
                <a:spcPct val="100000"/>
              </a:lnSpc>
              <a:spcBef>
                <a:spcPts val="0"/>
              </a:spcBef>
            </a:pPr>
            <a:endParaRPr lang="nl-NL" sz="2200" dirty="0">
              <a:latin typeface="+mj-lt"/>
            </a:endParaRPr>
          </a:p>
          <a:p>
            <a:pPr algn="just">
              <a:lnSpc>
                <a:spcPct val="100000"/>
              </a:lnSpc>
              <a:spcBef>
                <a:spcPts val="0"/>
              </a:spcBef>
            </a:pPr>
            <a:r>
              <a:rPr lang="nl-NL" sz="2200" b="1" dirty="0">
                <a:latin typeface="+mj-lt"/>
              </a:rPr>
              <a:t>28 oktober 1945</a:t>
            </a:r>
            <a:r>
              <a:rPr lang="nl-NL" sz="2200" dirty="0">
                <a:latin typeface="+mj-lt"/>
              </a:rPr>
              <a:t>: een </a:t>
            </a:r>
            <a:r>
              <a:rPr lang="nl-NL" sz="2200" dirty="0" err="1">
                <a:latin typeface="+mj-lt"/>
              </a:rPr>
              <a:t>Matrousjka</a:t>
            </a:r>
            <a:r>
              <a:rPr lang="nl-NL" sz="2200" dirty="0">
                <a:latin typeface="+mj-lt"/>
              </a:rPr>
              <a:t>-publicatie van vijf wetten inzake: </a:t>
            </a:r>
          </a:p>
          <a:p>
            <a:pPr algn="just">
              <a:lnSpc>
                <a:spcPct val="100000"/>
              </a:lnSpc>
              <a:spcBef>
                <a:spcPts val="0"/>
              </a:spcBef>
            </a:pPr>
            <a:endParaRPr lang="nl-NL" sz="2200" dirty="0">
              <a:latin typeface="+mj-lt"/>
            </a:endParaRPr>
          </a:p>
          <a:p>
            <a:pPr lvl="1" algn="just">
              <a:lnSpc>
                <a:spcPct val="100000"/>
              </a:lnSpc>
              <a:spcBef>
                <a:spcPts val="0"/>
              </a:spcBef>
            </a:pPr>
            <a:r>
              <a:rPr lang="nl-NL" sz="2000" dirty="0">
                <a:latin typeface="+mj-lt"/>
              </a:rPr>
              <a:t>De toestand van zekere geblokkeerde of tijdelijk </a:t>
            </a:r>
            <a:r>
              <a:rPr lang="nl-NL" sz="2000" dirty="0" err="1">
                <a:latin typeface="+mj-lt"/>
              </a:rPr>
              <a:t>onbeschikbare</a:t>
            </a:r>
            <a:r>
              <a:rPr lang="nl-NL" sz="2000" dirty="0">
                <a:latin typeface="+mj-lt"/>
              </a:rPr>
              <a:t> activa (wet van </a:t>
            </a:r>
            <a:r>
              <a:rPr lang="nl-NL" sz="2000" b="1" dirty="0">
                <a:latin typeface="+mj-lt"/>
              </a:rPr>
              <a:t>14 oktober 1945</a:t>
            </a:r>
            <a:r>
              <a:rPr lang="nl-NL" sz="2000" dirty="0">
                <a:latin typeface="+mj-lt"/>
              </a:rPr>
              <a:t>); </a:t>
            </a:r>
          </a:p>
          <a:p>
            <a:pPr lvl="1" algn="just">
              <a:lnSpc>
                <a:spcPct val="100000"/>
              </a:lnSpc>
              <a:spcBef>
                <a:spcPts val="0"/>
              </a:spcBef>
            </a:pPr>
            <a:r>
              <a:rPr lang="nl-NL" sz="2000" dirty="0">
                <a:latin typeface="+mj-lt"/>
              </a:rPr>
              <a:t>Een </a:t>
            </a:r>
            <a:r>
              <a:rPr lang="nl-NL" sz="2000" u="sng" dirty="0">
                <a:latin typeface="+mj-lt"/>
              </a:rPr>
              <a:t>speciale belasting op winsten uit leveringen en diensten aan de vijand</a:t>
            </a:r>
            <a:r>
              <a:rPr lang="nl-NL" sz="2000" dirty="0">
                <a:latin typeface="+mj-lt"/>
              </a:rPr>
              <a:t> (wet van </a:t>
            </a:r>
            <a:r>
              <a:rPr lang="nl-NL" sz="2000" b="1" dirty="0">
                <a:latin typeface="+mj-lt"/>
              </a:rPr>
              <a:t>15 oktober 1945</a:t>
            </a:r>
            <a:r>
              <a:rPr lang="nl-NL" sz="2000" dirty="0">
                <a:latin typeface="+mj-lt"/>
              </a:rPr>
              <a:t>); tarief 100%; </a:t>
            </a:r>
          </a:p>
          <a:p>
            <a:pPr lvl="1" algn="just">
              <a:lnSpc>
                <a:spcPct val="100000"/>
              </a:lnSpc>
              <a:spcBef>
                <a:spcPts val="0"/>
              </a:spcBef>
            </a:pPr>
            <a:r>
              <a:rPr lang="nl-NL" sz="2000" dirty="0">
                <a:latin typeface="+mj-lt"/>
              </a:rPr>
              <a:t>Een </a:t>
            </a:r>
            <a:r>
              <a:rPr lang="nl-NL" sz="2000" u="sng" dirty="0">
                <a:latin typeface="+mj-lt"/>
              </a:rPr>
              <a:t>extra-belasting op de uitzonderlijke oorlogswinsten</a:t>
            </a:r>
            <a:r>
              <a:rPr lang="nl-NL" sz="2000" dirty="0">
                <a:latin typeface="+mj-lt"/>
              </a:rPr>
              <a:t> (wet van </a:t>
            </a:r>
            <a:r>
              <a:rPr lang="nl-NL" sz="2000" b="1" dirty="0">
                <a:latin typeface="+mj-lt"/>
              </a:rPr>
              <a:t>16 oktober 1945</a:t>
            </a:r>
            <a:r>
              <a:rPr lang="nl-NL" sz="2000" dirty="0">
                <a:latin typeface="+mj-lt"/>
              </a:rPr>
              <a:t>); tarieven van 70% tot 95%; </a:t>
            </a:r>
          </a:p>
          <a:p>
            <a:pPr lvl="1" algn="just">
              <a:lnSpc>
                <a:spcPct val="100000"/>
              </a:lnSpc>
              <a:spcBef>
                <a:spcPts val="0"/>
              </a:spcBef>
            </a:pPr>
            <a:r>
              <a:rPr lang="nl-NL" sz="2000" dirty="0">
                <a:latin typeface="+mj-lt"/>
              </a:rPr>
              <a:t>Een belasting op het kapitaal (wet van </a:t>
            </a:r>
            <a:r>
              <a:rPr lang="nl-NL" sz="2000" b="1" dirty="0">
                <a:latin typeface="+mj-lt"/>
              </a:rPr>
              <a:t>17 oktober 1945</a:t>
            </a:r>
            <a:r>
              <a:rPr lang="nl-NL" sz="2000" dirty="0">
                <a:latin typeface="+mj-lt"/>
              </a:rPr>
              <a:t>); aan een tarief van 5%; en </a:t>
            </a:r>
          </a:p>
          <a:p>
            <a:pPr lvl="1" algn="just">
              <a:lnSpc>
                <a:spcPct val="100000"/>
              </a:lnSpc>
              <a:spcBef>
                <a:spcPts val="0"/>
              </a:spcBef>
            </a:pPr>
            <a:r>
              <a:rPr lang="nl-NL" sz="2000" dirty="0">
                <a:latin typeface="+mj-lt"/>
              </a:rPr>
              <a:t>Een vorm van fiscale amnestie voor belastingontduiking tijdens de oorlogsjaren (wet van </a:t>
            </a:r>
            <a:r>
              <a:rPr lang="nl-NL" sz="2000" b="1" dirty="0">
                <a:latin typeface="+mj-lt"/>
              </a:rPr>
              <a:t>18 oktober 1945</a:t>
            </a:r>
            <a:r>
              <a:rPr lang="nl-NL" sz="2000" dirty="0">
                <a:latin typeface="+mj-lt"/>
              </a:rPr>
              <a:t>).</a:t>
            </a:r>
            <a:endParaRPr lang="nl-BE" sz="2000" dirty="0">
              <a:latin typeface="+mj-lt"/>
            </a:endParaRPr>
          </a:p>
        </p:txBody>
      </p:sp>
    </p:spTree>
    <p:extLst>
      <p:ext uri="{BB962C8B-B14F-4D97-AF65-F5344CB8AC3E}">
        <p14:creationId xmlns:p14="http://schemas.microsoft.com/office/powerpoint/2010/main" val="279863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82C5A733-5C85-4466-AAF5-A8FA0CFE7545}"/>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Franz de </a:t>
            </a:r>
            <a:r>
              <a:rPr lang="en-US" sz="4000" kern="1200" dirty="0" err="1">
                <a:solidFill>
                  <a:srgbClr val="FFFFFF"/>
                </a:solidFill>
                <a:latin typeface="+mj-lt"/>
                <a:ea typeface="+mj-ea"/>
                <a:cs typeface="+mj-cs"/>
              </a:rPr>
              <a:t>Voghel</a:t>
            </a:r>
            <a:endParaRPr lang="en-US" sz="4000" kern="1200" dirty="0">
              <a:solidFill>
                <a:srgbClr val="FFFFFF"/>
              </a:solidFill>
              <a:latin typeface="+mj-lt"/>
              <a:ea typeface="+mj-ea"/>
              <a:cs typeface="+mj-cs"/>
            </a:endParaRPr>
          </a:p>
        </p:txBody>
      </p:sp>
      <p:pic>
        <p:nvPicPr>
          <p:cNvPr id="5" name="Tijdelijke aanduiding voor inhoud 4" descr="Afbeelding met tekst, person, persoon, kostuum&#10;&#10;Automatisch gegenereerde beschrijving">
            <a:extLst>
              <a:ext uri="{FF2B5EF4-FFF2-40B4-BE49-F238E27FC236}">
                <a16:creationId xmlns:a16="http://schemas.microsoft.com/office/drawing/2014/main" id="{92F02613-542C-47A9-8D78-210544F3C019}"/>
              </a:ext>
            </a:extLst>
          </p:cNvPr>
          <p:cNvPicPr>
            <a:picLocks noGrp="1" noChangeAspect="1"/>
          </p:cNvPicPr>
          <p:nvPr>
            <p:ph type="pic" idx="1"/>
          </p:nvPr>
        </p:nvPicPr>
        <p:blipFill rotWithShape="1">
          <a:blip r:embed="rId3"/>
          <a:srcRect t="5912" r="2" b="6913"/>
          <a:stretch/>
        </p:blipFill>
        <p:spPr>
          <a:xfrm>
            <a:off x="6096000" y="1109208"/>
            <a:ext cx="4044753" cy="4639584"/>
          </a:xfrm>
          <a:prstGeom prst="rect">
            <a:avLst/>
          </a:prstGeom>
        </p:spPr>
      </p:pic>
    </p:spTree>
    <p:extLst>
      <p:ext uri="{BB962C8B-B14F-4D97-AF65-F5344CB8AC3E}">
        <p14:creationId xmlns:p14="http://schemas.microsoft.com/office/powerpoint/2010/main" val="27291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1A61F-C399-41E3-9F3F-13837CF1CABC}"/>
              </a:ext>
            </a:extLst>
          </p:cNvPr>
          <p:cNvSpPr>
            <a:spLocks noGrp="1"/>
          </p:cNvSpPr>
          <p:nvPr>
            <p:ph type="title"/>
          </p:nvPr>
        </p:nvSpPr>
        <p:spPr/>
        <p:txBody>
          <a:bodyPr/>
          <a:lstStyle/>
          <a:p>
            <a:pPr algn="ctr"/>
            <a:r>
              <a:rPr lang="nl-NL" b="1" dirty="0">
                <a:solidFill>
                  <a:schemeClr val="accent5"/>
                </a:solidFill>
              </a:rPr>
              <a:t>Jaren vijftig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0EA2933E-8871-48A8-BED2-9DA786DCFB90}"/>
              </a:ext>
            </a:extLst>
          </p:cNvPr>
          <p:cNvSpPr>
            <a:spLocks noGrp="1"/>
          </p:cNvSpPr>
          <p:nvPr>
            <p:ph idx="1"/>
          </p:nvPr>
        </p:nvSpPr>
        <p:spPr/>
        <p:txBody>
          <a:bodyPr>
            <a:normAutofit/>
          </a:bodyPr>
          <a:lstStyle/>
          <a:p>
            <a:pPr algn="just">
              <a:lnSpc>
                <a:spcPct val="100000"/>
              </a:lnSpc>
              <a:spcBef>
                <a:spcPts val="0"/>
              </a:spcBef>
            </a:pPr>
            <a:r>
              <a:rPr lang="nl-NL" sz="2200" dirty="0">
                <a:latin typeface="+mj-lt"/>
              </a:rPr>
              <a:t>Zelfs in de </a:t>
            </a:r>
            <a:r>
              <a:rPr lang="nl-NL" sz="2200" i="1" dirty="0" err="1">
                <a:latin typeface="+mj-lt"/>
              </a:rPr>
              <a:t>Trente</a:t>
            </a:r>
            <a:r>
              <a:rPr lang="nl-NL" sz="2200" i="1" dirty="0">
                <a:latin typeface="+mj-lt"/>
              </a:rPr>
              <a:t> </a:t>
            </a:r>
            <a:r>
              <a:rPr lang="nl-NL" sz="2200" i="1" dirty="0" err="1">
                <a:latin typeface="+mj-lt"/>
              </a:rPr>
              <a:t>Glorieuses</a:t>
            </a:r>
            <a:r>
              <a:rPr lang="nl-NL" sz="2200" i="1" dirty="0">
                <a:latin typeface="+mj-lt"/>
              </a:rPr>
              <a:t> </a:t>
            </a:r>
            <a:r>
              <a:rPr lang="nl-NL" sz="2200" dirty="0">
                <a:latin typeface="+mj-lt"/>
              </a:rPr>
              <a:t>(periode van 1945 tot 1975) waren er dus buitengewone en tijdelijke heffingen in de inkomstenbelastingen.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Wet van </a:t>
            </a:r>
            <a:r>
              <a:rPr lang="nl-NL" sz="2200" b="1" dirty="0">
                <a:latin typeface="+mj-lt"/>
              </a:rPr>
              <a:t>24 juli 1952</a:t>
            </a:r>
            <a:r>
              <a:rPr lang="nl-NL" sz="2200" dirty="0">
                <a:latin typeface="+mj-lt"/>
              </a:rPr>
              <a:t>: </a:t>
            </a:r>
            <a:r>
              <a:rPr lang="nl-NL" sz="2200" i="1" dirty="0" err="1">
                <a:latin typeface="+mj-lt"/>
              </a:rPr>
              <a:t>bijbelasting</a:t>
            </a:r>
            <a:r>
              <a:rPr lang="nl-NL" sz="2200" i="1" dirty="0">
                <a:latin typeface="+mj-lt"/>
              </a:rPr>
              <a:t> op uitzonderlijke gedeelten van bepaalde inkomsten van de jaren 1951 en 1952</a:t>
            </a:r>
            <a:r>
              <a:rPr lang="nl-NL" sz="2200" dirty="0">
                <a:latin typeface="+mj-lt"/>
              </a:rPr>
              <a:t>; dit hield verband met de Korea-crisis; initieel was het de bedoeling van de wetgever de extra-winsten van de wapenfabrikanten te treffen; het wetsontwerp werd op verzoek van de vakbonden verruimd tot alle ondernemingen; resultaat: een zeer complexe belasting wat betreft de bepaling van het uitzonderlijke gedeelte … . Tarief: 25%.</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Wet van </a:t>
            </a:r>
            <a:r>
              <a:rPr lang="nl-NL" sz="2200" b="1" dirty="0">
                <a:latin typeface="+mj-lt"/>
              </a:rPr>
              <a:t>12 maart 1957: </a:t>
            </a:r>
            <a:r>
              <a:rPr lang="nl-NL" sz="2200" i="1" dirty="0">
                <a:latin typeface="+mj-lt"/>
              </a:rPr>
              <a:t>buitengewone conjunctuurtaks</a:t>
            </a:r>
            <a:r>
              <a:rPr lang="nl-NL" sz="2200" dirty="0">
                <a:latin typeface="+mj-lt"/>
              </a:rPr>
              <a:t>; tarief: 5,50%; volgens Gaston Eyskens een gewone belastingverhoging. </a:t>
            </a:r>
          </a:p>
          <a:p>
            <a:endParaRPr lang="nl-BE" dirty="0"/>
          </a:p>
        </p:txBody>
      </p:sp>
    </p:spTree>
    <p:extLst>
      <p:ext uri="{BB962C8B-B14F-4D97-AF65-F5344CB8AC3E}">
        <p14:creationId xmlns:p14="http://schemas.microsoft.com/office/powerpoint/2010/main" val="299018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1EE30-C9EF-496F-B0ED-665986B8D279}"/>
              </a:ext>
            </a:extLst>
          </p:cNvPr>
          <p:cNvSpPr>
            <a:spLocks noGrp="1"/>
          </p:cNvSpPr>
          <p:nvPr>
            <p:ph type="title"/>
          </p:nvPr>
        </p:nvSpPr>
        <p:spPr/>
        <p:txBody>
          <a:bodyPr/>
          <a:lstStyle/>
          <a:p>
            <a:pPr algn="ctr"/>
            <a:r>
              <a:rPr lang="nl-BE" b="1" dirty="0">
                <a:solidFill>
                  <a:schemeClr val="accent5"/>
                </a:solidFill>
              </a:rPr>
              <a:t>Jaren zestig </a:t>
            </a:r>
          </a:p>
        </p:txBody>
      </p:sp>
      <p:sp>
        <p:nvSpPr>
          <p:cNvPr id="3" name="Tijdelijke aanduiding voor inhoud 2">
            <a:extLst>
              <a:ext uri="{FF2B5EF4-FFF2-40B4-BE49-F238E27FC236}">
                <a16:creationId xmlns:a16="http://schemas.microsoft.com/office/drawing/2014/main" id="{303247E9-2A06-47BB-8925-C3FB79C6DCE9}"/>
              </a:ext>
            </a:extLst>
          </p:cNvPr>
          <p:cNvSpPr>
            <a:spLocks noGrp="1"/>
          </p:cNvSpPr>
          <p:nvPr>
            <p:ph idx="1"/>
          </p:nvPr>
        </p:nvSpPr>
        <p:spPr/>
        <p:txBody>
          <a:bodyPr/>
          <a:lstStyle/>
          <a:p>
            <a:pPr algn="just">
              <a:lnSpc>
                <a:spcPct val="100000"/>
              </a:lnSpc>
              <a:spcBef>
                <a:spcPts val="0"/>
              </a:spcBef>
            </a:pPr>
            <a:r>
              <a:rPr lang="nl-NL" sz="2200" dirty="0">
                <a:latin typeface="+mj-lt"/>
              </a:rPr>
              <a:t>Wet van </a:t>
            </a:r>
            <a:r>
              <a:rPr lang="nl-NL" sz="2200" b="1" dirty="0">
                <a:latin typeface="+mj-lt"/>
              </a:rPr>
              <a:t>14 februari 1961</a:t>
            </a:r>
            <a:r>
              <a:rPr lang="nl-NL" sz="2200" dirty="0">
                <a:latin typeface="+mj-lt"/>
              </a:rPr>
              <a:t>: zgn. </a:t>
            </a:r>
            <a:r>
              <a:rPr lang="nl-NL" sz="2200" i="1" dirty="0">
                <a:latin typeface="+mj-lt"/>
              </a:rPr>
              <a:t>eenheidswet</a:t>
            </a:r>
            <a:r>
              <a:rPr lang="nl-NL" sz="2200" dirty="0">
                <a:latin typeface="+mj-lt"/>
              </a:rPr>
              <a:t>, met een </a:t>
            </a:r>
            <a:r>
              <a:rPr lang="nl-NL" sz="2200" i="1" dirty="0">
                <a:latin typeface="+mj-lt"/>
              </a:rPr>
              <a:t>buitengewone belasting op roerende en bedrijfsinkomsten</a:t>
            </a:r>
            <a:r>
              <a:rPr lang="nl-NL" sz="2200" dirty="0">
                <a:latin typeface="+mj-lt"/>
              </a:rPr>
              <a:t> met het oog op het herstel van de openbare financiën (van een aparte wet was geen sprake meer).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Tarieven: 5%-10%.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Het concept van een belasting op extra-winst werd door de wetgever verlaten.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Wet van </a:t>
            </a:r>
            <a:r>
              <a:rPr lang="nl-NL" sz="2200" b="1" dirty="0">
                <a:latin typeface="+mj-lt"/>
              </a:rPr>
              <a:t>31 maart 196</a:t>
            </a:r>
            <a:r>
              <a:rPr lang="nl-NL" sz="2200" dirty="0">
                <a:latin typeface="+mj-lt"/>
              </a:rPr>
              <a:t>7: wet met een tijdelijke </a:t>
            </a:r>
            <a:r>
              <a:rPr lang="nl-NL" sz="2200" i="1" dirty="0" err="1">
                <a:latin typeface="+mj-lt"/>
              </a:rPr>
              <a:t>opdeciem</a:t>
            </a:r>
            <a:r>
              <a:rPr lang="nl-NL" sz="2200" i="1" dirty="0">
                <a:latin typeface="+mj-lt"/>
              </a:rPr>
              <a:t> op de personenbelasting, vennootschapsbelasting en belasting van niet-inwoners </a:t>
            </a:r>
            <a:r>
              <a:rPr lang="nl-NL" sz="2200" dirty="0">
                <a:latin typeface="+mj-lt"/>
              </a:rPr>
              <a:t>om nieuwe lasten </a:t>
            </a:r>
            <a:r>
              <a:rPr lang="nl-NL" sz="2200" i="1" dirty="0">
                <a:latin typeface="+mj-lt"/>
              </a:rPr>
              <a:t>zo billijk mogelijk te verdelen</a:t>
            </a:r>
            <a:r>
              <a:rPr lang="nl-NL" sz="2200" dirty="0">
                <a:latin typeface="+mj-lt"/>
              </a:rPr>
              <a:t> … (</a:t>
            </a:r>
            <a:r>
              <a:rPr lang="nl-NL" sz="2200" i="1" dirty="0">
                <a:latin typeface="+mj-lt"/>
              </a:rPr>
              <a:t>Golden Sixties</a:t>
            </a:r>
            <a:r>
              <a:rPr lang="nl-NL" sz="2200" dirty="0">
                <a:latin typeface="+mj-lt"/>
              </a:rPr>
              <a:t>!).</a:t>
            </a:r>
          </a:p>
          <a:p>
            <a:pPr algn="just">
              <a:lnSpc>
                <a:spcPct val="100000"/>
              </a:lnSpc>
              <a:spcBef>
                <a:spcPts val="0"/>
              </a:spcBef>
            </a:pPr>
            <a:endParaRPr lang="nl-NL" sz="2200" dirty="0">
              <a:latin typeface="+mj-lt"/>
            </a:endParaRPr>
          </a:p>
          <a:p>
            <a:pPr algn="just">
              <a:lnSpc>
                <a:spcPct val="100000"/>
              </a:lnSpc>
              <a:spcBef>
                <a:spcPts val="0"/>
              </a:spcBef>
            </a:pPr>
            <a:endParaRPr lang="nl-NL" sz="2200" dirty="0">
              <a:latin typeface="+mj-lt"/>
            </a:endParaRPr>
          </a:p>
          <a:p>
            <a:pPr>
              <a:lnSpc>
                <a:spcPct val="100000"/>
              </a:lnSpc>
              <a:spcBef>
                <a:spcPts val="0"/>
              </a:spcBef>
            </a:pPr>
            <a:endParaRPr lang="nl-NL" dirty="0"/>
          </a:p>
          <a:p>
            <a:endParaRPr lang="nl-BE" dirty="0"/>
          </a:p>
        </p:txBody>
      </p:sp>
    </p:spTree>
    <p:extLst>
      <p:ext uri="{BB962C8B-B14F-4D97-AF65-F5344CB8AC3E}">
        <p14:creationId xmlns:p14="http://schemas.microsoft.com/office/powerpoint/2010/main" val="347167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4AB28-53C3-4DDC-9705-EFEF0AF96479}"/>
              </a:ext>
            </a:extLst>
          </p:cNvPr>
          <p:cNvSpPr>
            <a:spLocks noGrp="1"/>
          </p:cNvSpPr>
          <p:nvPr>
            <p:ph type="title"/>
          </p:nvPr>
        </p:nvSpPr>
        <p:spPr/>
        <p:txBody>
          <a:bodyPr/>
          <a:lstStyle/>
          <a:p>
            <a:pPr algn="ctr"/>
            <a:r>
              <a:rPr lang="nl-BE" b="1" dirty="0">
                <a:solidFill>
                  <a:schemeClr val="accent5"/>
                </a:solidFill>
              </a:rPr>
              <a:t>Jaren zeventig</a:t>
            </a:r>
          </a:p>
        </p:txBody>
      </p:sp>
      <p:sp>
        <p:nvSpPr>
          <p:cNvPr id="3" name="Tijdelijke aanduiding voor inhoud 2">
            <a:extLst>
              <a:ext uri="{FF2B5EF4-FFF2-40B4-BE49-F238E27FC236}">
                <a16:creationId xmlns:a16="http://schemas.microsoft.com/office/drawing/2014/main" id="{DF02BFE9-5241-43FE-899E-2F594F8025C7}"/>
              </a:ext>
            </a:extLst>
          </p:cNvPr>
          <p:cNvSpPr>
            <a:spLocks noGrp="1"/>
          </p:cNvSpPr>
          <p:nvPr>
            <p:ph idx="1"/>
          </p:nvPr>
        </p:nvSpPr>
        <p:spPr/>
        <p:txBody>
          <a:bodyPr/>
          <a:lstStyle/>
          <a:p>
            <a:pPr algn="just">
              <a:lnSpc>
                <a:spcPct val="100000"/>
              </a:lnSpc>
              <a:spcBef>
                <a:spcPts val="0"/>
              </a:spcBef>
            </a:pPr>
            <a:r>
              <a:rPr lang="nl-NL" sz="2200" dirty="0">
                <a:latin typeface="+mj-lt"/>
              </a:rPr>
              <a:t>Wet van </a:t>
            </a:r>
            <a:r>
              <a:rPr lang="nl-NL" sz="2200" b="1" dirty="0">
                <a:latin typeface="+mj-lt"/>
              </a:rPr>
              <a:t>30 maart 1976</a:t>
            </a:r>
            <a:r>
              <a:rPr lang="nl-NL" sz="2200" dirty="0">
                <a:latin typeface="+mj-lt"/>
              </a:rPr>
              <a:t>: in volle oliecrisis en een periode van hoge inflatie (1974: gemiddeld 12,63%; 1976: gemiddeld 9,10%) alsnog de invoering van een </a:t>
            </a:r>
            <a:r>
              <a:rPr lang="nl-NL" sz="2200" i="1" dirty="0">
                <a:latin typeface="+mj-lt"/>
              </a:rPr>
              <a:t>uitzonderlijke en tijdelijke solidariteitsbijdrage op het uitzonderlijk gedeelte van de winst van vennootschappen</a:t>
            </a:r>
            <a:r>
              <a:rPr lang="nl-NL" sz="2200" dirty="0">
                <a:latin typeface="+mj-lt"/>
              </a:rPr>
              <a:t> (SOL I).  Minister van Financiën was Willy De Clercq.</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Toch opnieuw een heffing op extra-winst.  Dit was (voorlopig?) de laatste keer.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Tarief: 4,80%, eerder een laag tarief in vergelijking met eerdere zulke heffingen.  De wet van 3 maart 1919 ging naar een marginaal tarief van 80%.  Maar het toptarief van de vennootschapsbelasting was in 1976 toch ook al gelijk aan 48% …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Werd verlengd voor de jaren 1977, 1978, 1979, 1980 en 1981.</a:t>
            </a:r>
            <a:endParaRPr lang="nl-NL" dirty="0"/>
          </a:p>
          <a:p>
            <a:endParaRPr lang="nl-BE" dirty="0"/>
          </a:p>
        </p:txBody>
      </p:sp>
    </p:spTree>
    <p:extLst>
      <p:ext uri="{BB962C8B-B14F-4D97-AF65-F5344CB8AC3E}">
        <p14:creationId xmlns:p14="http://schemas.microsoft.com/office/powerpoint/2010/main" val="392267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09B8-1EE3-4041-8C0F-A040D32FC41E}"/>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BDEC25E3-0438-4D94-9AF5-A96221FD5BA7}"/>
              </a:ext>
            </a:extLst>
          </p:cNvPr>
          <p:cNvSpPr>
            <a:spLocks noGrp="1"/>
          </p:cNvSpPr>
          <p:nvPr>
            <p:ph idx="1"/>
          </p:nvPr>
        </p:nvSpPr>
        <p:spPr/>
        <p:txBody>
          <a:bodyPr>
            <a:normAutofit/>
          </a:bodyPr>
          <a:lstStyle/>
          <a:p>
            <a:pPr algn="just">
              <a:lnSpc>
                <a:spcPct val="100000"/>
              </a:lnSpc>
              <a:spcBef>
                <a:spcPts val="0"/>
              </a:spcBef>
            </a:pPr>
            <a:r>
              <a:rPr lang="nl-BE" sz="2200" dirty="0">
                <a:latin typeface="+mj-lt"/>
              </a:rPr>
              <a:t>Het werk betreft een niet eerder gemaakt overzicht en nadere ontleding van een </a:t>
            </a:r>
            <a:r>
              <a:rPr lang="nl-BE" sz="2200" i="1" dirty="0">
                <a:latin typeface="+mj-lt"/>
              </a:rPr>
              <a:t>20-tal buitengewone en tijdelijke oorlogs- en conjuncturele heffingen</a:t>
            </a:r>
            <a:r>
              <a:rPr lang="nl-BE" sz="2200" dirty="0">
                <a:latin typeface="+mj-lt"/>
              </a:rPr>
              <a:t> in de periode van 1919 tot 2020, en ook van enkele wetsontwerpen en wetsvoorstellen, zoals een wetsvoorstel van de politieke partij PTB-PVDA van 5 november 2020 voor de invoering van een buitengewone en tijdelijke heffing op superwinsten van grote ondernemingen tijdens de Covid-19 pandemie.</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Deze heffingen stonden in meerdere of mindere mate </a:t>
            </a:r>
            <a:r>
              <a:rPr lang="nl-BE" sz="2200" i="1" dirty="0">
                <a:latin typeface="+mj-lt"/>
              </a:rPr>
              <a:t>buiten</a:t>
            </a:r>
            <a:r>
              <a:rPr lang="nl-BE" sz="2200" dirty="0">
                <a:latin typeface="+mj-lt"/>
              </a:rPr>
              <a:t> het gewone stelsel van de inkomstenbelastingen en zochten soms ook de grenzen van de fiscaliteit op ... .</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Voor de eenvoud van de uiteenzetting worden negen vragen geformuleerd.</a:t>
            </a:r>
          </a:p>
        </p:txBody>
      </p:sp>
    </p:spTree>
    <p:extLst>
      <p:ext uri="{BB962C8B-B14F-4D97-AF65-F5344CB8AC3E}">
        <p14:creationId xmlns:p14="http://schemas.microsoft.com/office/powerpoint/2010/main" val="258270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FC028-2BA4-4B40-9732-D158CEF05B14}"/>
              </a:ext>
            </a:extLst>
          </p:cNvPr>
          <p:cNvSpPr>
            <a:spLocks noGrp="1"/>
          </p:cNvSpPr>
          <p:nvPr>
            <p:ph type="title"/>
          </p:nvPr>
        </p:nvSpPr>
        <p:spPr/>
        <p:txBody>
          <a:bodyPr/>
          <a:lstStyle/>
          <a:p>
            <a:pPr algn="ctr"/>
            <a:r>
              <a:rPr lang="nl-BE" b="1" dirty="0">
                <a:solidFill>
                  <a:schemeClr val="accent5"/>
                </a:solidFill>
              </a:rPr>
              <a:t>Jaren tachtig</a:t>
            </a:r>
          </a:p>
        </p:txBody>
      </p:sp>
      <p:sp>
        <p:nvSpPr>
          <p:cNvPr id="3" name="Tijdelijke aanduiding voor inhoud 2">
            <a:extLst>
              <a:ext uri="{FF2B5EF4-FFF2-40B4-BE49-F238E27FC236}">
                <a16:creationId xmlns:a16="http://schemas.microsoft.com/office/drawing/2014/main" id="{C0B53778-75B1-4039-B72D-4D70EB504853}"/>
              </a:ext>
            </a:extLst>
          </p:cNvPr>
          <p:cNvSpPr>
            <a:spLocks noGrp="1"/>
          </p:cNvSpPr>
          <p:nvPr>
            <p:ph idx="1"/>
          </p:nvPr>
        </p:nvSpPr>
        <p:spPr/>
        <p:txBody>
          <a:bodyPr>
            <a:normAutofit/>
          </a:bodyPr>
          <a:lstStyle/>
          <a:p>
            <a:pPr algn="just">
              <a:lnSpc>
                <a:spcPct val="100000"/>
              </a:lnSpc>
              <a:spcBef>
                <a:spcPts val="0"/>
              </a:spcBef>
            </a:pPr>
            <a:r>
              <a:rPr lang="nl-BE" sz="2200" b="1" dirty="0">
                <a:latin typeface="+mj-lt"/>
              </a:rPr>
              <a:t>Wet van 8 augustus 1980</a:t>
            </a:r>
            <a:r>
              <a:rPr lang="nl-BE" sz="2200" dirty="0">
                <a:latin typeface="+mj-lt"/>
              </a:rPr>
              <a:t>: </a:t>
            </a:r>
            <a:r>
              <a:rPr lang="nl-BE" sz="2200" i="1" dirty="0">
                <a:latin typeface="+mj-lt"/>
              </a:rPr>
              <a:t>bijkomende solidariteitsbelasting ten laste van grote ondernemingen</a:t>
            </a:r>
            <a:r>
              <a:rPr lang="nl-BE" sz="2200" dirty="0">
                <a:latin typeface="+mj-lt"/>
              </a:rPr>
              <a:t> (SOL II).</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Tarief: 4% bovenop de 4,80%.  Aanzienlijk lager dan het PTB-PVDA wetsvoorstel van 2020.</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In het verslag van de Kamercommissie voor de Financiën stond enige verheldering: </a:t>
            </a:r>
          </a:p>
          <a:p>
            <a:pPr algn="just">
              <a:lnSpc>
                <a:spcPct val="100000"/>
              </a:lnSpc>
              <a:spcBef>
                <a:spcPts val="0"/>
              </a:spcBef>
            </a:pPr>
            <a:endParaRPr lang="nl-NL" sz="2200" i="1" dirty="0">
              <a:latin typeface="+mj-lt"/>
            </a:endParaRPr>
          </a:p>
          <a:p>
            <a:pPr marL="457200" lvl="1" indent="0" algn="just">
              <a:lnSpc>
                <a:spcPct val="100000"/>
              </a:lnSpc>
              <a:spcBef>
                <a:spcPts val="0"/>
              </a:spcBef>
              <a:buNone/>
            </a:pPr>
            <a:r>
              <a:rPr lang="nl-NL" sz="2000" i="1" dirty="0">
                <a:latin typeface="+mj-lt"/>
              </a:rPr>
              <a:t>Een werkelijk sociale bezorgdheid veronderstelt dat de aandacht in de eerste plaats gaat naar het </a:t>
            </a:r>
            <a:r>
              <a:rPr lang="nl-NL" sz="2000" i="1" u="sng" dirty="0">
                <a:latin typeface="+mj-lt"/>
              </a:rPr>
              <a:t>lot van de minstbedeelden</a:t>
            </a:r>
            <a:r>
              <a:rPr lang="nl-NL" sz="2000" i="1" dirty="0">
                <a:latin typeface="+mj-lt"/>
              </a:rPr>
              <a:t>. In die </a:t>
            </a:r>
            <a:r>
              <a:rPr lang="nl-NL" sz="2000" i="1" dirty="0" err="1">
                <a:latin typeface="+mj-lt"/>
              </a:rPr>
              <a:t>gedachtengang</a:t>
            </a:r>
            <a:r>
              <a:rPr lang="nl-NL" sz="2000" i="1" dirty="0">
                <a:latin typeface="+mj-lt"/>
              </a:rPr>
              <a:t> heeft de Regering gemeend dat het verantwoord is om de </a:t>
            </a:r>
            <a:r>
              <a:rPr lang="nl-NL" sz="2000" i="1" u="sng" dirty="0">
                <a:latin typeface="+mj-lt"/>
              </a:rPr>
              <a:t>grote ondernemingen</a:t>
            </a:r>
            <a:r>
              <a:rPr lang="nl-NL" sz="2000" i="1" dirty="0">
                <a:latin typeface="+mj-lt"/>
              </a:rPr>
              <a:t> die </a:t>
            </a:r>
            <a:r>
              <a:rPr lang="nl-NL" sz="2000" i="1" u="sng" dirty="0">
                <a:latin typeface="+mj-lt"/>
              </a:rPr>
              <a:t>uitzonderlijke winsten</a:t>
            </a:r>
            <a:r>
              <a:rPr lang="nl-NL" sz="2000" i="1" dirty="0">
                <a:latin typeface="+mj-lt"/>
              </a:rPr>
              <a:t> boeken een </a:t>
            </a:r>
            <a:r>
              <a:rPr lang="nl-NL" sz="2000" i="1" u="sng" dirty="0">
                <a:latin typeface="+mj-lt"/>
              </a:rPr>
              <a:t>bijkomende bijdrage</a:t>
            </a:r>
            <a:r>
              <a:rPr lang="nl-NL" sz="2000" i="1" dirty="0">
                <a:latin typeface="+mj-lt"/>
              </a:rPr>
              <a:t> op te leggen die het moet mogelijk maken </a:t>
            </a:r>
            <a:r>
              <a:rPr lang="nl-NL" sz="2000" i="1" u="sng" dirty="0">
                <a:latin typeface="+mj-lt"/>
              </a:rPr>
              <a:t>het bestaansminimum te vergroten en de laagste sociale uitkeringen aan te passen</a:t>
            </a:r>
            <a:r>
              <a:rPr lang="nl-NL" sz="2000" i="1" dirty="0">
                <a:latin typeface="+mj-lt"/>
              </a:rPr>
              <a:t>. Cf.</a:t>
            </a:r>
            <a:r>
              <a:rPr lang="nl-NL" sz="2000" dirty="0">
                <a:latin typeface="+mj-lt"/>
              </a:rPr>
              <a:t> nog voorstel van de PTB-PVDA van 5 november 2020.</a:t>
            </a:r>
            <a:endParaRPr lang="nl-BE" sz="2000" dirty="0">
              <a:latin typeface="+mj-lt"/>
            </a:endParaRPr>
          </a:p>
        </p:txBody>
      </p:sp>
    </p:spTree>
    <p:extLst>
      <p:ext uri="{BB962C8B-B14F-4D97-AF65-F5344CB8AC3E}">
        <p14:creationId xmlns:p14="http://schemas.microsoft.com/office/powerpoint/2010/main" val="3391539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48FF4-8DD6-43EF-8DBC-7C55F714EF92}"/>
              </a:ext>
            </a:extLst>
          </p:cNvPr>
          <p:cNvSpPr>
            <a:spLocks noGrp="1"/>
          </p:cNvSpPr>
          <p:nvPr>
            <p:ph type="title"/>
          </p:nvPr>
        </p:nvSpPr>
        <p:spPr/>
        <p:txBody>
          <a:bodyPr/>
          <a:lstStyle/>
          <a:p>
            <a:pPr algn="ctr"/>
            <a:r>
              <a:rPr lang="nl-BE" b="1" dirty="0">
                <a:solidFill>
                  <a:schemeClr val="accent5"/>
                </a:solidFill>
              </a:rPr>
              <a:t>Jaren tachtig </a:t>
            </a:r>
          </a:p>
        </p:txBody>
      </p:sp>
      <p:sp>
        <p:nvSpPr>
          <p:cNvPr id="3" name="Tijdelijke aanduiding voor inhoud 2">
            <a:extLst>
              <a:ext uri="{FF2B5EF4-FFF2-40B4-BE49-F238E27FC236}">
                <a16:creationId xmlns:a16="http://schemas.microsoft.com/office/drawing/2014/main" id="{08D501A4-0B4E-427A-9A92-55C273B08C1D}"/>
              </a:ext>
            </a:extLst>
          </p:cNvPr>
          <p:cNvSpPr>
            <a:spLocks noGrp="1"/>
          </p:cNvSpPr>
          <p:nvPr>
            <p:ph idx="1"/>
          </p:nvPr>
        </p:nvSpPr>
        <p:spPr/>
        <p:txBody>
          <a:bodyPr>
            <a:normAutofit fontScale="25000" lnSpcReduction="20000"/>
          </a:bodyPr>
          <a:lstStyle/>
          <a:p>
            <a:pPr algn="just">
              <a:lnSpc>
                <a:spcPct val="120000"/>
              </a:lnSpc>
              <a:spcBef>
                <a:spcPts val="0"/>
              </a:spcBef>
            </a:pPr>
            <a:r>
              <a:rPr lang="nl-NL" sz="8800" dirty="0">
                <a:latin typeface="+mj-lt"/>
              </a:rPr>
              <a:t>Op </a:t>
            </a:r>
            <a:r>
              <a:rPr lang="nl-NL" sz="8800" b="1" dirty="0">
                <a:latin typeface="+mj-lt"/>
              </a:rPr>
              <a:t>22 februari 1982 </a:t>
            </a:r>
            <a:r>
              <a:rPr lang="nl-NL" sz="8800" dirty="0">
                <a:latin typeface="+mj-lt"/>
              </a:rPr>
              <a:t>deed zich opnieuw een devaluatie van de Belgische frank voor ten belope van 8,50%. </a:t>
            </a:r>
          </a:p>
          <a:p>
            <a:pPr algn="just">
              <a:lnSpc>
                <a:spcPct val="120000"/>
              </a:lnSpc>
              <a:spcBef>
                <a:spcPts val="0"/>
              </a:spcBef>
            </a:pPr>
            <a:endParaRPr lang="nl-NL" sz="8800" dirty="0">
              <a:latin typeface="+mj-lt"/>
            </a:endParaRPr>
          </a:p>
          <a:p>
            <a:pPr algn="just">
              <a:lnSpc>
                <a:spcPct val="120000"/>
              </a:lnSpc>
              <a:spcBef>
                <a:spcPts val="0"/>
              </a:spcBef>
            </a:pPr>
            <a:r>
              <a:rPr lang="nl-NL" sz="8800" dirty="0">
                <a:latin typeface="+mj-lt"/>
              </a:rPr>
              <a:t>Net als de devaluatie van de Belgische frank op </a:t>
            </a:r>
            <a:r>
              <a:rPr lang="nl-NL" sz="8800" b="1" dirty="0">
                <a:latin typeface="+mj-lt"/>
              </a:rPr>
              <a:t>22 september 1949 </a:t>
            </a:r>
            <a:r>
              <a:rPr lang="nl-NL" sz="8800" dirty="0">
                <a:latin typeface="+mj-lt"/>
              </a:rPr>
              <a:t>ging de laatste devaluatie niet meer gepaard met de invoering van een buitengewone en bijzondere heffing op enige winst uit speculatie naar aanleiding van deze devaluatie… , ook al wist bijvoorbeeld ACV-voorzitter Jef </a:t>
            </a:r>
            <a:r>
              <a:rPr lang="nl-NL" sz="8800" dirty="0" err="1">
                <a:latin typeface="+mj-lt"/>
              </a:rPr>
              <a:t>Houthuys</a:t>
            </a:r>
            <a:r>
              <a:rPr lang="nl-NL" sz="8800" dirty="0">
                <a:latin typeface="+mj-lt"/>
              </a:rPr>
              <a:t> </a:t>
            </a:r>
            <a:r>
              <a:rPr lang="nl-NL" sz="8800" i="1" dirty="0">
                <a:latin typeface="+mj-lt"/>
              </a:rPr>
              <a:t>al maanden wat er zou gebeuren…</a:t>
            </a:r>
            <a:r>
              <a:rPr lang="nl-NL" sz="8800" dirty="0">
                <a:latin typeface="+mj-lt"/>
              </a:rPr>
              <a:t> , aldus Rik Van </a:t>
            </a:r>
            <a:r>
              <a:rPr lang="nl-NL" sz="8800" dirty="0" err="1">
                <a:latin typeface="+mj-lt"/>
              </a:rPr>
              <a:t>Cauwelaert</a:t>
            </a:r>
            <a:r>
              <a:rPr lang="nl-NL" sz="8800" dirty="0">
                <a:latin typeface="+mj-lt"/>
              </a:rPr>
              <a:t> (</a:t>
            </a:r>
            <a:r>
              <a:rPr lang="nl-NL" sz="8800" i="1" dirty="0">
                <a:latin typeface="+mj-lt"/>
              </a:rPr>
              <a:t>De laatste gouverneur. Alfons </a:t>
            </a:r>
            <a:r>
              <a:rPr lang="nl-NL" sz="8800" i="1" dirty="0" err="1">
                <a:latin typeface="+mj-lt"/>
              </a:rPr>
              <a:t>Verplaetse</a:t>
            </a:r>
            <a:r>
              <a:rPr lang="nl-NL" sz="8800" i="1" dirty="0">
                <a:latin typeface="+mj-lt"/>
              </a:rPr>
              <a:t> en de politiek</a:t>
            </a:r>
            <a:r>
              <a:rPr lang="nl-NL" sz="8800" dirty="0">
                <a:latin typeface="+mj-lt"/>
              </a:rPr>
              <a:t>, Antwerpen, Davidsfonds/Standaard Uitgeverij, 2021, 123), maar hij was wellicht niet de enige met die kennis … .  Herinnerde de wetgever zich wellicht nog het fiasco van de wet van </a:t>
            </a:r>
            <a:r>
              <a:rPr lang="nl-NL" sz="8800" b="1" dirty="0">
                <a:latin typeface="+mj-lt"/>
              </a:rPr>
              <a:t>14 juni 1937</a:t>
            </a:r>
            <a:r>
              <a:rPr lang="nl-NL" sz="8800" dirty="0">
                <a:latin typeface="+mj-lt"/>
              </a:rPr>
              <a:t>?</a:t>
            </a:r>
          </a:p>
          <a:p>
            <a:pPr algn="just">
              <a:lnSpc>
                <a:spcPct val="120000"/>
              </a:lnSpc>
              <a:spcBef>
                <a:spcPts val="0"/>
              </a:spcBef>
            </a:pPr>
            <a:endParaRPr lang="nl-NL" sz="8800" dirty="0">
              <a:latin typeface="+mj-lt"/>
            </a:endParaRPr>
          </a:p>
          <a:p>
            <a:pPr algn="just">
              <a:lnSpc>
                <a:spcPct val="120000"/>
              </a:lnSpc>
              <a:spcBef>
                <a:spcPts val="0"/>
              </a:spcBef>
            </a:pPr>
            <a:r>
              <a:rPr lang="nl-NL" sz="8800" dirty="0">
                <a:latin typeface="+mj-lt"/>
              </a:rPr>
              <a:t>Verder </a:t>
            </a:r>
            <a:r>
              <a:rPr lang="nl-NL" sz="8800" i="1" dirty="0" err="1">
                <a:latin typeface="+mj-lt"/>
              </a:rPr>
              <a:t>All</a:t>
            </a:r>
            <a:r>
              <a:rPr lang="nl-NL" sz="8800" i="1" dirty="0">
                <a:latin typeface="+mj-lt"/>
              </a:rPr>
              <a:t> </a:t>
            </a:r>
            <a:r>
              <a:rPr lang="nl-NL" sz="8800" i="1" dirty="0" err="1">
                <a:latin typeface="+mj-lt"/>
              </a:rPr>
              <a:t>Quiet</a:t>
            </a:r>
            <a:r>
              <a:rPr lang="nl-NL" sz="8800" i="1" dirty="0">
                <a:latin typeface="+mj-lt"/>
              </a:rPr>
              <a:t> on </a:t>
            </a:r>
            <a:r>
              <a:rPr lang="nl-NL" sz="8800" i="1" dirty="0" err="1">
                <a:latin typeface="+mj-lt"/>
              </a:rPr>
              <a:t>the</a:t>
            </a:r>
            <a:r>
              <a:rPr lang="nl-NL" sz="8800" i="1" dirty="0">
                <a:latin typeface="+mj-lt"/>
              </a:rPr>
              <a:t> Western Front </a:t>
            </a:r>
            <a:r>
              <a:rPr lang="nl-NL" sz="8800" dirty="0">
                <a:latin typeface="+mj-lt"/>
              </a:rPr>
              <a:t>… . </a:t>
            </a:r>
          </a:p>
          <a:p>
            <a:pPr algn="just">
              <a:lnSpc>
                <a:spcPct val="120000"/>
              </a:lnSpc>
              <a:spcBef>
                <a:spcPts val="0"/>
              </a:spcBef>
            </a:pPr>
            <a:endParaRPr lang="nl-NL" sz="8800" dirty="0">
              <a:latin typeface="+mj-lt"/>
            </a:endParaRPr>
          </a:p>
          <a:p>
            <a:pPr algn="just">
              <a:lnSpc>
                <a:spcPct val="120000"/>
              </a:lnSpc>
              <a:spcBef>
                <a:spcPts val="0"/>
              </a:spcBef>
            </a:pPr>
            <a:endParaRPr lang="nl-NL" sz="8800" dirty="0">
              <a:latin typeface="+mj-lt"/>
            </a:endParaRPr>
          </a:p>
          <a:p>
            <a:pPr marL="0" indent="0">
              <a:lnSpc>
                <a:spcPct val="110000"/>
              </a:lnSpc>
              <a:spcBef>
                <a:spcPts val="0"/>
              </a:spcBef>
              <a:buNone/>
            </a:pPr>
            <a:endParaRPr lang="nl-NL" sz="4600" dirty="0"/>
          </a:p>
          <a:p>
            <a:pPr marL="0" indent="0">
              <a:buNone/>
            </a:pPr>
            <a:r>
              <a:rPr lang="nl-NL" sz="4000" dirty="0"/>
              <a:t>.</a:t>
            </a:r>
          </a:p>
          <a:p>
            <a:pPr marL="0" indent="0">
              <a:buNone/>
            </a:pPr>
            <a:endParaRPr lang="nl-BE" sz="2200" dirty="0"/>
          </a:p>
        </p:txBody>
      </p:sp>
    </p:spTree>
    <p:extLst>
      <p:ext uri="{BB962C8B-B14F-4D97-AF65-F5344CB8AC3E}">
        <p14:creationId xmlns:p14="http://schemas.microsoft.com/office/powerpoint/2010/main" val="3927424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DAC6B-ECE1-4F68-987A-1DD66914F81B}"/>
              </a:ext>
            </a:extLst>
          </p:cNvPr>
          <p:cNvSpPr>
            <a:spLocks noGrp="1"/>
          </p:cNvSpPr>
          <p:nvPr>
            <p:ph type="title"/>
          </p:nvPr>
        </p:nvSpPr>
        <p:spPr/>
        <p:txBody>
          <a:bodyPr/>
          <a:lstStyle/>
          <a:p>
            <a:pPr algn="ctr"/>
            <a:r>
              <a:rPr lang="nl-BE" b="1" dirty="0">
                <a:solidFill>
                  <a:schemeClr val="accent5"/>
                </a:solidFill>
              </a:rPr>
              <a:t>Jaren negentig</a:t>
            </a:r>
          </a:p>
        </p:txBody>
      </p:sp>
      <p:sp>
        <p:nvSpPr>
          <p:cNvPr id="3" name="Tijdelijke aanduiding voor inhoud 2">
            <a:extLst>
              <a:ext uri="{FF2B5EF4-FFF2-40B4-BE49-F238E27FC236}">
                <a16:creationId xmlns:a16="http://schemas.microsoft.com/office/drawing/2014/main" id="{4D0B8ADE-5E98-4E06-9FC8-0C1E9BDAF611}"/>
              </a:ext>
            </a:extLst>
          </p:cNvPr>
          <p:cNvSpPr>
            <a:spLocks noGrp="1"/>
          </p:cNvSpPr>
          <p:nvPr>
            <p:ph idx="1"/>
          </p:nvPr>
        </p:nvSpPr>
        <p:spPr/>
        <p:txBody>
          <a:bodyPr>
            <a:normAutofit/>
          </a:bodyPr>
          <a:lstStyle/>
          <a:p>
            <a:pPr algn="just">
              <a:lnSpc>
                <a:spcPct val="100000"/>
              </a:lnSpc>
              <a:spcBef>
                <a:spcPts val="0"/>
              </a:spcBef>
            </a:pPr>
            <a:r>
              <a:rPr lang="nl-BE" sz="2200" dirty="0">
                <a:latin typeface="+mj-lt"/>
              </a:rPr>
              <a:t>Wet van </a:t>
            </a:r>
            <a:r>
              <a:rPr lang="nl-BE" sz="2200" b="1" dirty="0">
                <a:latin typeface="+mj-lt"/>
              </a:rPr>
              <a:t>22 juli 1993</a:t>
            </a:r>
            <a:r>
              <a:rPr lang="nl-BE" sz="2200" dirty="0">
                <a:latin typeface="+mj-lt"/>
              </a:rPr>
              <a:t>: </a:t>
            </a:r>
            <a:r>
              <a:rPr lang="nl-BE" sz="2200" i="1" dirty="0">
                <a:latin typeface="+mj-lt"/>
              </a:rPr>
              <a:t>aanvullende crisisbijdrage </a:t>
            </a:r>
            <a:r>
              <a:rPr lang="nl-BE" sz="2200" dirty="0">
                <a:latin typeface="+mj-lt"/>
              </a:rPr>
              <a:t>van 3 opcentiemen op elk van de inkomstenbelastingen om de Maastrichtnormen te halen … .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De regering koos voor een scenario waarbij van </a:t>
            </a:r>
            <a:r>
              <a:rPr lang="nl-NL" sz="2200" i="1" dirty="0">
                <a:latin typeface="+mj-lt"/>
              </a:rPr>
              <a:t>iedereen</a:t>
            </a:r>
            <a:r>
              <a:rPr lang="nl-NL" sz="2200" dirty="0">
                <a:latin typeface="+mj-lt"/>
              </a:rPr>
              <a:t> een inspanning werd gevraagd (</a:t>
            </a:r>
            <a:r>
              <a:rPr lang="nl-NL" sz="2200" i="1" dirty="0">
                <a:latin typeface="+mj-lt"/>
              </a:rPr>
              <a:t>cf.</a:t>
            </a:r>
            <a:r>
              <a:rPr lang="nl-NL" sz="2200" dirty="0">
                <a:latin typeface="+mj-lt"/>
              </a:rPr>
              <a:t> de nationale crisisbelasting).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Het was de overtuiging van de regering dat de formule van de opcentiemen daartoe de </a:t>
            </a:r>
            <a:r>
              <a:rPr lang="nl-NL" sz="2200" i="1" dirty="0">
                <a:latin typeface="+mj-lt"/>
              </a:rPr>
              <a:t>meest billijke </a:t>
            </a:r>
            <a:r>
              <a:rPr lang="nl-NL" sz="2200" dirty="0">
                <a:latin typeface="+mj-lt"/>
              </a:rPr>
              <a:t>was: </a:t>
            </a:r>
          </a:p>
          <a:p>
            <a:pPr algn="just">
              <a:lnSpc>
                <a:spcPct val="100000"/>
              </a:lnSpc>
              <a:spcBef>
                <a:spcPts val="0"/>
              </a:spcBef>
            </a:pPr>
            <a:endParaRPr lang="nl-NL" sz="2000" dirty="0">
              <a:latin typeface="+mj-lt"/>
            </a:endParaRPr>
          </a:p>
          <a:p>
            <a:pPr lvl="1" algn="just">
              <a:lnSpc>
                <a:spcPct val="100000"/>
              </a:lnSpc>
              <a:spcBef>
                <a:spcPts val="0"/>
              </a:spcBef>
            </a:pPr>
            <a:r>
              <a:rPr lang="nl-NL" sz="2000" dirty="0">
                <a:latin typeface="+mj-lt"/>
              </a:rPr>
              <a:t>De verschillende inkomsten werden op een </a:t>
            </a:r>
            <a:r>
              <a:rPr lang="nl-NL" sz="2000" i="1" dirty="0">
                <a:latin typeface="+mj-lt"/>
              </a:rPr>
              <a:t>equivalente </a:t>
            </a:r>
            <a:r>
              <a:rPr lang="nl-NL" sz="2000" dirty="0">
                <a:latin typeface="+mj-lt"/>
              </a:rPr>
              <a:t>manier gevat; </a:t>
            </a:r>
          </a:p>
          <a:p>
            <a:pPr lvl="1" algn="just">
              <a:lnSpc>
                <a:spcPct val="100000"/>
              </a:lnSpc>
              <a:spcBef>
                <a:spcPts val="0"/>
              </a:spcBef>
            </a:pPr>
            <a:r>
              <a:rPr lang="nl-NL" sz="2000" dirty="0">
                <a:latin typeface="+mj-lt"/>
              </a:rPr>
              <a:t>De inspanning volgde de </a:t>
            </a:r>
            <a:r>
              <a:rPr lang="nl-NL" sz="2000" i="1" dirty="0">
                <a:latin typeface="+mj-lt"/>
              </a:rPr>
              <a:t>progressiviteit </a:t>
            </a:r>
            <a:r>
              <a:rPr lang="nl-NL" sz="2000" dirty="0">
                <a:latin typeface="+mj-lt"/>
              </a:rPr>
              <a:t>van de bestaande fiscaliteit; en </a:t>
            </a:r>
          </a:p>
          <a:p>
            <a:pPr lvl="1" algn="just">
              <a:lnSpc>
                <a:spcPct val="100000"/>
              </a:lnSpc>
              <a:spcBef>
                <a:spcPts val="0"/>
              </a:spcBef>
            </a:pPr>
            <a:r>
              <a:rPr lang="nl-NL" sz="2000" dirty="0">
                <a:latin typeface="+mj-lt"/>
              </a:rPr>
              <a:t>De </a:t>
            </a:r>
            <a:r>
              <a:rPr lang="nl-NL" sz="2000" i="1" dirty="0">
                <a:latin typeface="+mj-lt"/>
              </a:rPr>
              <a:t>lage vervangingsinkomens </a:t>
            </a:r>
            <a:r>
              <a:rPr lang="nl-NL" sz="2000" dirty="0">
                <a:latin typeface="+mj-lt"/>
              </a:rPr>
              <a:t>werden het minst getroffen. </a:t>
            </a:r>
          </a:p>
          <a:p>
            <a:pPr marL="457200" indent="-457200" algn="just">
              <a:lnSpc>
                <a:spcPct val="100000"/>
              </a:lnSpc>
              <a:spcBef>
                <a:spcPts val="0"/>
              </a:spcBef>
              <a:buAutoNum type="alphaLcParenBoth"/>
            </a:pPr>
            <a:endParaRPr lang="nl-NL" sz="2200" dirty="0">
              <a:latin typeface="+mj-lt"/>
            </a:endParaRPr>
          </a:p>
        </p:txBody>
      </p:sp>
    </p:spTree>
    <p:extLst>
      <p:ext uri="{BB962C8B-B14F-4D97-AF65-F5344CB8AC3E}">
        <p14:creationId xmlns:p14="http://schemas.microsoft.com/office/powerpoint/2010/main" val="402576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16D2B-B16A-46D0-97F5-7BA7E727F113}"/>
              </a:ext>
            </a:extLst>
          </p:cNvPr>
          <p:cNvSpPr>
            <a:spLocks noGrp="1"/>
          </p:cNvSpPr>
          <p:nvPr>
            <p:ph type="title"/>
          </p:nvPr>
        </p:nvSpPr>
        <p:spPr/>
        <p:txBody>
          <a:bodyPr/>
          <a:lstStyle/>
          <a:p>
            <a:pPr algn="ctr"/>
            <a:r>
              <a:rPr lang="nl-BE" b="1" dirty="0">
                <a:solidFill>
                  <a:schemeClr val="accent5"/>
                </a:solidFill>
              </a:rPr>
              <a:t>Jaren negentig </a:t>
            </a:r>
          </a:p>
        </p:txBody>
      </p:sp>
      <p:sp>
        <p:nvSpPr>
          <p:cNvPr id="3" name="Tijdelijke aanduiding voor inhoud 2">
            <a:extLst>
              <a:ext uri="{FF2B5EF4-FFF2-40B4-BE49-F238E27FC236}">
                <a16:creationId xmlns:a16="http://schemas.microsoft.com/office/drawing/2014/main" id="{166D0A3A-18AB-4C01-8454-693B6EC4A6B9}"/>
              </a:ext>
            </a:extLst>
          </p:cNvPr>
          <p:cNvSpPr>
            <a:spLocks noGrp="1"/>
          </p:cNvSpPr>
          <p:nvPr>
            <p:ph idx="1"/>
          </p:nvPr>
        </p:nvSpPr>
        <p:spPr/>
        <p:txBody>
          <a:bodyPr>
            <a:normAutofit lnSpcReduction="10000"/>
          </a:bodyPr>
          <a:lstStyle/>
          <a:p>
            <a:pPr algn="just">
              <a:lnSpc>
                <a:spcPct val="110000"/>
              </a:lnSpc>
              <a:spcBef>
                <a:spcPts val="0"/>
              </a:spcBef>
            </a:pPr>
            <a:r>
              <a:rPr lang="nl-NL" sz="2200" dirty="0">
                <a:latin typeface="+mj-lt"/>
              </a:rPr>
              <a:t>Minister van Financiën Philippe </a:t>
            </a:r>
            <a:r>
              <a:rPr lang="nl-NL" sz="2200" dirty="0" err="1">
                <a:latin typeface="+mj-lt"/>
              </a:rPr>
              <a:t>Maystadt</a:t>
            </a:r>
            <a:r>
              <a:rPr lang="nl-NL" sz="2200" dirty="0">
                <a:latin typeface="+mj-lt"/>
              </a:rPr>
              <a:t> was er zich wel van bewust dat deze formule, overigens net als andere formules, een aantal nadelen vertoonde.   Maar deze bijdrage was zoals hij nog benadrukte voor de Kamercommissie voor de Financiën </a:t>
            </a:r>
            <a:r>
              <a:rPr lang="nl-NL" sz="2200" i="1" dirty="0">
                <a:latin typeface="+mj-lt"/>
              </a:rPr>
              <a:t>tijdelijk</a:t>
            </a:r>
            <a:r>
              <a:rPr lang="nl-NL" sz="2200" dirty="0">
                <a:latin typeface="+mj-lt"/>
              </a:rPr>
              <a:t> van aard.   Er werd - enigszins naïef - door de bewindspersoon nog aan toegevoegd dat het vanzelfsprekend was dat de </a:t>
            </a:r>
            <a:r>
              <a:rPr lang="nl-NL" sz="2200" i="1" dirty="0">
                <a:latin typeface="+mj-lt"/>
              </a:rPr>
              <a:t>aandacht van de belastingplichtigen jaarlijks zou gaan naar deze uitzonderlijke heffing</a:t>
            </a:r>
            <a:r>
              <a:rPr lang="nl-NL" sz="2200" dirty="0">
                <a:latin typeface="+mj-lt"/>
              </a:rPr>
              <a:t> en dat zodra de toestand van de begroting het mogelijk maakte, de </a:t>
            </a:r>
            <a:r>
              <a:rPr lang="nl-NL" sz="2200" i="1" dirty="0">
                <a:latin typeface="+mj-lt"/>
              </a:rPr>
              <a:t>druk groot </a:t>
            </a:r>
            <a:r>
              <a:rPr lang="nl-NL" sz="2200" dirty="0">
                <a:latin typeface="+mj-lt"/>
              </a:rPr>
              <a:t>zou zijn om deze aanvullende bijdrage te verlagen, en zelfs af te schaffen … wat ook zou gebeuren, maar geleidelijk aan, en voor de vennootschapsbelasting enkel maar in 2017 … .  </a:t>
            </a:r>
          </a:p>
          <a:p>
            <a:pPr algn="just">
              <a:lnSpc>
                <a:spcPct val="110000"/>
              </a:lnSpc>
              <a:spcBef>
                <a:spcPts val="0"/>
              </a:spcBef>
            </a:pPr>
            <a:endParaRPr lang="nl-NL" sz="2200" dirty="0">
              <a:latin typeface="+mj-lt"/>
            </a:endParaRPr>
          </a:p>
          <a:p>
            <a:pPr algn="just">
              <a:lnSpc>
                <a:spcPct val="110000"/>
              </a:lnSpc>
              <a:spcBef>
                <a:spcPts val="0"/>
              </a:spcBef>
            </a:pPr>
            <a:r>
              <a:rPr lang="nl-NL" sz="2200" dirty="0">
                <a:latin typeface="+mj-lt"/>
              </a:rPr>
              <a:t>Volgens het Kamerlid Louis Michel ging het hoe dan ook om een </a:t>
            </a:r>
            <a:r>
              <a:rPr lang="nl-NL" sz="2200" i="1" dirty="0" err="1">
                <a:latin typeface="+mj-lt"/>
              </a:rPr>
              <a:t>mesure</a:t>
            </a:r>
            <a:r>
              <a:rPr lang="nl-NL" sz="2200" i="1" dirty="0">
                <a:latin typeface="+mj-lt"/>
              </a:rPr>
              <a:t> générale, </a:t>
            </a:r>
            <a:r>
              <a:rPr lang="nl-NL" sz="2200" i="1" dirty="0" err="1">
                <a:latin typeface="+mj-lt"/>
              </a:rPr>
              <a:t>simpliste</a:t>
            </a:r>
            <a:r>
              <a:rPr lang="nl-NL" sz="2200" i="1" dirty="0">
                <a:latin typeface="+mj-lt"/>
              </a:rPr>
              <a:t> et </a:t>
            </a:r>
            <a:r>
              <a:rPr lang="nl-NL" sz="2200" i="1" dirty="0" err="1">
                <a:latin typeface="+mj-lt"/>
              </a:rPr>
              <a:t>donc</a:t>
            </a:r>
            <a:r>
              <a:rPr lang="nl-NL" sz="2200" i="1" dirty="0">
                <a:latin typeface="+mj-lt"/>
              </a:rPr>
              <a:t> </a:t>
            </a:r>
            <a:r>
              <a:rPr lang="nl-NL" sz="2200" i="1" dirty="0" err="1">
                <a:latin typeface="+mj-lt"/>
              </a:rPr>
              <a:t>indigeste</a:t>
            </a:r>
            <a:r>
              <a:rPr lang="nl-NL" sz="2200" i="1" dirty="0">
                <a:latin typeface="+mj-lt"/>
              </a:rPr>
              <a:t> pour </a:t>
            </a:r>
            <a:r>
              <a:rPr lang="nl-NL" sz="2200" i="1" dirty="0" err="1">
                <a:latin typeface="+mj-lt"/>
              </a:rPr>
              <a:t>le</a:t>
            </a:r>
            <a:r>
              <a:rPr lang="nl-NL" sz="2200" i="1" dirty="0">
                <a:latin typeface="+mj-lt"/>
              </a:rPr>
              <a:t> </a:t>
            </a:r>
            <a:r>
              <a:rPr lang="nl-NL" sz="2200" i="1" dirty="0" err="1">
                <a:latin typeface="+mj-lt"/>
              </a:rPr>
              <a:t>contribuable</a:t>
            </a:r>
            <a:r>
              <a:rPr lang="nl-NL" sz="2200" dirty="0">
                <a:latin typeface="+mj-lt"/>
              </a:rPr>
              <a:t>. </a:t>
            </a:r>
            <a:endParaRPr lang="nl-BE" dirty="0"/>
          </a:p>
        </p:txBody>
      </p:sp>
    </p:spTree>
    <p:extLst>
      <p:ext uri="{BB962C8B-B14F-4D97-AF65-F5344CB8AC3E}">
        <p14:creationId xmlns:p14="http://schemas.microsoft.com/office/powerpoint/2010/main" val="2352047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8A523D7-AC95-48CC-8D59-A905561C7B41}"/>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Philippe</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Maystadt</a:t>
            </a:r>
            <a:endParaRPr lang="en-US" sz="4000" kern="1200" dirty="0">
              <a:solidFill>
                <a:srgbClr val="FFFFFF"/>
              </a:solidFill>
              <a:latin typeface="+mj-lt"/>
              <a:ea typeface="+mj-ea"/>
              <a:cs typeface="+mj-cs"/>
            </a:endParaRPr>
          </a:p>
        </p:txBody>
      </p:sp>
      <p:pic>
        <p:nvPicPr>
          <p:cNvPr id="9" name="Tijdelijke aanduiding voor inhoud 8">
            <a:extLst>
              <a:ext uri="{FF2B5EF4-FFF2-40B4-BE49-F238E27FC236}">
                <a16:creationId xmlns:a16="http://schemas.microsoft.com/office/drawing/2014/main" id="{D76FB2F5-C804-4BE7-8EB0-0B197368A23F}"/>
              </a:ext>
            </a:extLst>
          </p:cNvPr>
          <p:cNvPicPr>
            <a:picLocks noGrp="1" noChangeAspect="1"/>
          </p:cNvPicPr>
          <p:nvPr>
            <p:ph idx="1"/>
          </p:nvPr>
        </p:nvPicPr>
        <p:blipFill>
          <a:blip r:embed="rId3"/>
          <a:stretch>
            <a:fillRect/>
          </a:stretch>
        </p:blipFill>
        <p:spPr>
          <a:xfrm>
            <a:off x="6148795" y="1293519"/>
            <a:ext cx="4016477" cy="4288780"/>
          </a:xfrm>
          <a:prstGeom prst="rect">
            <a:avLst/>
          </a:prstGeom>
        </p:spPr>
      </p:pic>
    </p:spTree>
    <p:extLst>
      <p:ext uri="{BB962C8B-B14F-4D97-AF65-F5344CB8AC3E}">
        <p14:creationId xmlns:p14="http://schemas.microsoft.com/office/powerpoint/2010/main" val="958138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D495C-1EE7-4321-BCD9-7B1847277A67}"/>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C4F2F6D2-1B23-46FB-889F-6C5205619551}"/>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2. Hoe tijdelijk waren deze heffingen?</a:t>
            </a:r>
            <a:endParaRPr lang="nl-BE" sz="4400" b="1" dirty="0">
              <a:solidFill>
                <a:schemeClr val="accent5"/>
              </a:solidFill>
              <a:latin typeface="+mj-lt"/>
            </a:endParaRPr>
          </a:p>
        </p:txBody>
      </p:sp>
    </p:spTree>
    <p:extLst>
      <p:ext uri="{BB962C8B-B14F-4D97-AF65-F5344CB8AC3E}">
        <p14:creationId xmlns:p14="http://schemas.microsoft.com/office/powerpoint/2010/main" val="423407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C4B25-691B-4C02-A54D-42092F69EB67}"/>
              </a:ext>
            </a:extLst>
          </p:cNvPr>
          <p:cNvSpPr>
            <a:spLocks noGrp="1"/>
          </p:cNvSpPr>
          <p:nvPr>
            <p:ph type="title"/>
          </p:nvPr>
        </p:nvSpPr>
        <p:spPr/>
        <p:txBody>
          <a:bodyPr/>
          <a:lstStyle/>
          <a:p>
            <a:pPr algn="ctr"/>
            <a:r>
              <a:rPr lang="nl-BE" b="1" dirty="0">
                <a:solidFill>
                  <a:schemeClr val="accent5"/>
                </a:solidFill>
              </a:rPr>
              <a:t>Tijdelijk?</a:t>
            </a:r>
          </a:p>
        </p:txBody>
      </p:sp>
      <p:sp>
        <p:nvSpPr>
          <p:cNvPr id="3" name="Tijdelijke aanduiding voor inhoud 2">
            <a:extLst>
              <a:ext uri="{FF2B5EF4-FFF2-40B4-BE49-F238E27FC236}">
                <a16:creationId xmlns:a16="http://schemas.microsoft.com/office/drawing/2014/main" id="{3F28BAD9-B945-4390-976E-F48B328CD8EC}"/>
              </a:ext>
            </a:extLst>
          </p:cNvPr>
          <p:cNvSpPr>
            <a:spLocks noGrp="1"/>
          </p:cNvSpPr>
          <p:nvPr>
            <p:ph idx="1"/>
          </p:nvPr>
        </p:nvSpPr>
        <p:spPr/>
        <p:txBody>
          <a:bodyPr>
            <a:normAutofit/>
          </a:bodyPr>
          <a:lstStyle/>
          <a:p>
            <a:pPr algn="just">
              <a:lnSpc>
                <a:spcPct val="100000"/>
              </a:lnSpc>
              <a:spcBef>
                <a:spcPts val="0"/>
              </a:spcBef>
            </a:pPr>
            <a:r>
              <a:rPr lang="nl-BE" sz="2200" dirty="0">
                <a:latin typeface="+mj-lt"/>
              </a:rPr>
              <a:t>De definitie van </a:t>
            </a:r>
            <a:r>
              <a:rPr lang="nl-BE" sz="2200" i="1" dirty="0">
                <a:latin typeface="+mj-lt"/>
              </a:rPr>
              <a:t>tijdelijk</a:t>
            </a:r>
            <a:r>
              <a:rPr lang="nl-BE" sz="2200" dirty="0">
                <a:latin typeface="+mj-lt"/>
              </a:rPr>
              <a:t> in het woordenboek Van Dale is: </a:t>
            </a:r>
            <a:r>
              <a:rPr lang="nl-BE" sz="2200" i="1" dirty="0">
                <a:latin typeface="+mj-lt"/>
              </a:rPr>
              <a:t>slechts enige tijd durend, niet blijvend.</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De meeste van de hier bedoelde heffingen voldeden daar wel aan.</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Niet zo voor de nationale crisisbelasting en de aanvullende crisisbijdrage, welke ondanks beloften vanwege de regering het langer uithielden dan eerst voorzien.</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Dit is ook het geval voor de bijzondere bijdrage voor de sociale zekerheid ingevoerd door de wet van </a:t>
            </a:r>
            <a:r>
              <a:rPr lang="nl-BE" sz="2200" b="1" dirty="0">
                <a:latin typeface="+mj-lt"/>
              </a:rPr>
              <a:t>30 maart 1994</a:t>
            </a:r>
            <a:r>
              <a:rPr lang="nl-BE" sz="2200" dirty="0">
                <a:latin typeface="+mj-lt"/>
              </a:rPr>
              <a:t>, welke nog altijd bestaat en die fiscaal per gezin verschuldigd is. Het gaat echter als zodanig niet om een buitengewone heffing in de inkomstenbelastingen. </a:t>
            </a:r>
          </a:p>
        </p:txBody>
      </p:sp>
    </p:spTree>
    <p:extLst>
      <p:ext uri="{BB962C8B-B14F-4D97-AF65-F5344CB8AC3E}">
        <p14:creationId xmlns:p14="http://schemas.microsoft.com/office/powerpoint/2010/main" val="137846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B6A8B-A0C3-42CF-9F17-A631A1189E1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B74879F-2F32-4D17-9110-8292E59219F3}"/>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3. Leidden de buitengewone heffingen tot enige structurele hervormingen in het stelsel van de gewone inkomstenbelastingen?</a:t>
            </a:r>
            <a:endParaRPr lang="nl-BE" sz="4400" b="1" dirty="0">
              <a:solidFill>
                <a:schemeClr val="accent5"/>
              </a:solidFill>
              <a:latin typeface="+mj-lt"/>
            </a:endParaRPr>
          </a:p>
        </p:txBody>
      </p:sp>
    </p:spTree>
    <p:extLst>
      <p:ext uri="{BB962C8B-B14F-4D97-AF65-F5344CB8AC3E}">
        <p14:creationId xmlns:p14="http://schemas.microsoft.com/office/powerpoint/2010/main" val="1606919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E5984-0DC3-4887-85D3-9145116F6C20}"/>
              </a:ext>
            </a:extLst>
          </p:cNvPr>
          <p:cNvSpPr>
            <a:spLocks noGrp="1"/>
          </p:cNvSpPr>
          <p:nvPr>
            <p:ph type="title"/>
          </p:nvPr>
        </p:nvSpPr>
        <p:spPr/>
        <p:txBody>
          <a:bodyPr/>
          <a:lstStyle/>
          <a:p>
            <a:pPr algn="ctr"/>
            <a:r>
              <a:rPr lang="nl-BE" b="1" dirty="0">
                <a:solidFill>
                  <a:schemeClr val="accent5"/>
                </a:solidFill>
              </a:rPr>
              <a:t>Wet van 23 maart 1932</a:t>
            </a:r>
          </a:p>
        </p:txBody>
      </p:sp>
      <p:sp>
        <p:nvSpPr>
          <p:cNvPr id="3" name="Tijdelijke aanduiding voor inhoud 2">
            <a:extLst>
              <a:ext uri="{FF2B5EF4-FFF2-40B4-BE49-F238E27FC236}">
                <a16:creationId xmlns:a16="http://schemas.microsoft.com/office/drawing/2014/main" id="{B4A5DF80-4AF1-4666-AF66-359333F496EE}"/>
              </a:ext>
            </a:extLst>
          </p:cNvPr>
          <p:cNvSpPr>
            <a:spLocks noGrp="1"/>
          </p:cNvSpPr>
          <p:nvPr>
            <p:ph idx="1"/>
          </p:nvPr>
        </p:nvSpPr>
        <p:spPr/>
        <p:txBody>
          <a:bodyPr>
            <a:normAutofit/>
          </a:bodyPr>
          <a:lstStyle/>
          <a:p>
            <a:pPr algn="just">
              <a:lnSpc>
                <a:spcPct val="100000"/>
              </a:lnSpc>
              <a:spcBef>
                <a:spcPts val="0"/>
              </a:spcBef>
            </a:pPr>
            <a:r>
              <a:rPr lang="nl-NL" sz="2200" dirty="0">
                <a:latin typeface="+mj-lt"/>
              </a:rPr>
              <a:t>De kwestie (hervorming of buitengewone heffing) werd op scherp gesteld tijdens de parlementaire voorbereiding van de wet van </a:t>
            </a:r>
            <a:r>
              <a:rPr lang="nl-NL" sz="2200" b="1" dirty="0">
                <a:latin typeface="+mj-lt"/>
              </a:rPr>
              <a:t>23 maart 1932</a:t>
            </a:r>
            <a:r>
              <a:rPr lang="nl-NL" sz="2200" dirty="0">
                <a:latin typeface="+mj-lt"/>
              </a:rPr>
              <a:t>, welke een </a:t>
            </a:r>
            <a:r>
              <a:rPr lang="nl-NL" sz="2200" i="1" dirty="0">
                <a:latin typeface="+mj-lt"/>
              </a:rPr>
              <a:t>buitengewone </a:t>
            </a:r>
            <a:r>
              <a:rPr lang="nl-NL" sz="2200" i="1" dirty="0" err="1">
                <a:latin typeface="+mj-lt"/>
              </a:rPr>
              <a:t>opcentiem</a:t>
            </a:r>
            <a:r>
              <a:rPr lang="nl-NL" sz="2200" i="1" dirty="0">
                <a:latin typeface="+mj-lt"/>
              </a:rPr>
              <a:t> op de globale belasting </a:t>
            </a:r>
            <a:r>
              <a:rPr lang="nl-NL" sz="2200" dirty="0">
                <a:latin typeface="+mj-lt"/>
              </a:rPr>
              <a:t>zou invoeren, gelet op het uitblijven van Duitse herstelbetalingen.   Deze wet kreeg voorrang op enige hervorming.</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Er was toen zeker geen sprake van een inflatiedefaitisme, daar wat inflatie betreft men slechte ervaringen had met een reusachtige inflatie sinds 1914 (de Belgische frank diende te worden gestabiliseerd in 1926 op een zevende van zijn vooroorlogse waarde).  Zo was er in het jaar 1927 sprake van een gemiddelde inflatie ten belope van 27%; maar toen was er nog geen Europese Centrale Bank… . </a:t>
            </a:r>
          </a:p>
          <a:p>
            <a:endParaRPr lang="nl-BE" dirty="0"/>
          </a:p>
        </p:txBody>
      </p:sp>
    </p:spTree>
    <p:extLst>
      <p:ext uri="{BB962C8B-B14F-4D97-AF65-F5344CB8AC3E}">
        <p14:creationId xmlns:p14="http://schemas.microsoft.com/office/powerpoint/2010/main" val="279195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13BB5-FCAD-49BE-8215-970439D9D56A}"/>
              </a:ext>
            </a:extLst>
          </p:cNvPr>
          <p:cNvSpPr>
            <a:spLocks noGrp="1"/>
          </p:cNvSpPr>
          <p:nvPr>
            <p:ph type="title"/>
          </p:nvPr>
        </p:nvSpPr>
        <p:spPr/>
        <p:txBody>
          <a:bodyPr/>
          <a:lstStyle/>
          <a:p>
            <a:pPr algn="ctr"/>
            <a:r>
              <a:rPr lang="nl-BE" b="1" dirty="0">
                <a:solidFill>
                  <a:schemeClr val="accent5"/>
                </a:solidFill>
              </a:rPr>
              <a:t>Wet van 23 maart 1932</a:t>
            </a:r>
          </a:p>
        </p:txBody>
      </p:sp>
      <p:sp>
        <p:nvSpPr>
          <p:cNvPr id="3" name="Tijdelijke aanduiding voor inhoud 2">
            <a:extLst>
              <a:ext uri="{FF2B5EF4-FFF2-40B4-BE49-F238E27FC236}">
                <a16:creationId xmlns:a16="http://schemas.microsoft.com/office/drawing/2014/main" id="{E75329E8-CAA2-4A41-8D45-3D176159176A}"/>
              </a:ext>
            </a:extLst>
          </p:cNvPr>
          <p:cNvSpPr>
            <a:spLocks noGrp="1"/>
          </p:cNvSpPr>
          <p:nvPr>
            <p:ph idx="1"/>
          </p:nvPr>
        </p:nvSpPr>
        <p:spPr/>
        <p:txBody>
          <a:bodyPr>
            <a:normAutofit/>
          </a:bodyPr>
          <a:lstStyle/>
          <a:p>
            <a:pPr algn="just">
              <a:lnSpc>
                <a:spcPct val="110000"/>
              </a:lnSpc>
              <a:spcBef>
                <a:spcPts val="0"/>
              </a:spcBef>
            </a:pPr>
            <a:r>
              <a:rPr lang="nl-NL" sz="2200" dirty="0">
                <a:latin typeface="+mj-lt"/>
              </a:rPr>
              <a:t>Verslaggever Pierre graaf de Liedekerke schreef nu in zijn verslag van </a:t>
            </a:r>
            <a:r>
              <a:rPr lang="nl-NL" sz="2200" b="1" dirty="0">
                <a:latin typeface="+mj-lt"/>
              </a:rPr>
              <a:t>8 maart 1932 </a:t>
            </a:r>
            <a:r>
              <a:rPr lang="nl-NL" sz="2200" dirty="0">
                <a:latin typeface="+mj-lt"/>
              </a:rPr>
              <a:t>:</a:t>
            </a:r>
          </a:p>
          <a:p>
            <a:pPr marL="457200" lvl="1" indent="0" algn="just">
              <a:lnSpc>
                <a:spcPct val="110000"/>
              </a:lnSpc>
              <a:spcBef>
                <a:spcPts val="0"/>
              </a:spcBef>
              <a:buNone/>
            </a:pPr>
            <a:endParaRPr lang="nl-NL" sz="2000" i="1" dirty="0">
              <a:latin typeface="+mj-lt"/>
            </a:endParaRPr>
          </a:p>
          <a:p>
            <a:pPr marL="457200" lvl="1" indent="0" algn="just">
              <a:lnSpc>
                <a:spcPct val="100000"/>
              </a:lnSpc>
              <a:spcBef>
                <a:spcPts val="0"/>
              </a:spcBef>
              <a:buNone/>
            </a:pPr>
            <a:r>
              <a:rPr lang="nl-NL" sz="2000" i="1" dirty="0">
                <a:latin typeface="+mj-lt"/>
              </a:rPr>
              <a:t>Deze [maatregelen] worden ons voorgeschreven </a:t>
            </a:r>
            <a:r>
              <a:rPr lang="nl-NL" sz="2000" i="1" u="sng" dirty="0">
                <a:latin typeface="+mj-lt"/>
              </a:rPr>
              <a:t>uitsluitend door dringende noodwendigheden</a:t>
            </a:r>
            <a:r>
              <a:rPr lang="nl-NL" sz="2000" i="1" dirty="0">
                <a:latin typeface="+mj-lt"/>
              </a:rPr>
              <a:t>.  </a:t>
            </a:r>
            <a:r>
              <a:rPr lang="nl-NL" sz="2000" i="1" u="sng" dirty="0">
                <a:latin typeface="+mj-lt"/>
              </a:rPr>
              <a:t>Zij raken niet aan den grond van de zaken en laten de bestaande wetten onaangeroerd</a:t>
            </a:r>
            <a:r>
              <a:rPr lang="nl-NL" sz="2000" i="1" dirty="0">
                <a:latin typeface="+mj-lt"/>
              </a:rPr>
              <a:t>.  Die wetten zijn zeker niet zonder gebreken, en het u voorgelegde ontwerp kan ze misschien nog verzwaren.  Maar het is nu het </a:t>
            </a:r>
            <a:r>
              <a:rPr lang="nl-NL" sz="2000" i="1" dirty="0" err="1">
                <a:latin typeface="+mj-lt"/>
              </a:rPr>
              <a:t>oogenblik</a:t>
            </a:r>
            <a:r>
              <a:rPr lang="nl-NL" sz="2000" i="1" dirty="0">
                <a:latin typeface="+mj-lt"/>
              </a:rPr>
              <a:t> niet aan </a:t>
            </a:r>
            <a:r>
              <a:rPr lang="nl-NL" sz="2000" i="1" dirty="0" err="1">
                <a:latin typeface="+mj-lt"/>
              </a:rPr>
              <a:t>eene</a:t>
            </a:r>
            <a:r>
              <a:rPr lang="nl-NL" sz="2000" i="1" dirty="0">
                <a:latin typeface="+mj-lt"/>
              </a:rPr>
              <a:t> verbetering van het stelsel [van de inkomstenbelastingen] te denken, maar wel aan de maatregelen die geld moeten verschaffen aan de Schatkist. </a:t>
            </a:r>
            <a:r>
              <a:rPr lang="nl-NL" sz="2000" i="1" u="sng" dirty="0">
                <a:latin typeface="+mj-lt"/>
              </a:rPr>
              <a:t>Het zou ongepast zijn van deze gelegenheid gebruik te maken om in de wetgeving nieuwigheden te brengen hoe gerechtvaardigd die ook mogen wezen</a:t>
            </a:r>
            <a:r>
              <a:rPr lang="nl-NL" sz="2000" i="1" dirty="0">
                <a:latin typeface="+mj-lt"/>
              </a:rPr>
              <a:t>. </a:t>
            </a:r>
          </a:p>
          <a:p>
            <a:pPr marL="457200" lvl="1" indent="0" algn="just">
              <a:lnSpc>
                <a:spcPct val="110000"/>
              </a:lnSpc>
              <a:spcBef>
                <a:spcPts val="0"/>
              </a:spcBef>
              <a:buNone/>
            </a:pPr>
            <a:endParaRPr lang="nl-NL" sz="2000" dirty="0">
              <a:latin typeface="+mj-lt"/>
            </a:endParaRPr>
          </a:p>
          <a:p>
            <a:pPr algn="just">
              <a:lnSpc>
                <a:spcPct val="110000"/>
              </a:lnSpc>
              <a:spcBef>
                <a:spcPts val="0"/>
              </a:spcBef>
            </a:pPr>
            <a:r>
              <a:rPr lang="nl-NL" sz="2200" dirty="0">
                <a:latin typeface="+mj-lt"/>
              </a:rPr>
              <a:t>Opbrengst had voorrang op hervorming van het stelsel van de inkomstenbelastingen.</a:t>
            </a:r>
          </a:p>
          <a:p>
            <a:endParaRPr lang="nl-BE" dirty="0"/>
          </a:p>
        </p:txBody>
      </p:sp>
    </p:spTree>
    <p:extLst>
      <p:ext uri="{BB962C8B-B14F-4D97-AF65-F5344CB8AC3E}">
        <p14:creationId xmlns:p14="http://schemas.microsoft.com/office/powerpoint/2010/main" val="333194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7BD03-DEC5-41A7-A59D-E50D34BC024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1009EC2-9991-4929-9DAF-233CB359461D}"/>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1. Welke buitengewone toestanden of gebeurtenissen gaven in de tijd gezien aanleiding tot de invoering van buitengewone heffingen?</a:t>
            </a:r>
          </a:p>
          <a:p>
            <a:pPr marL="0" indent="0" algn="ctr">
              <a:buNone/>
            </a:pPr>
            <a:endParaRPr lang="nl-BE" sz="4400" b="1" dirty="0">
              <a:solidFill>
                <a:schemeClr val="accent5"/>
              </a:solidFill>
              <a:latin typeface="+mj-lt"/>
            </a:endParaRPr>
          </a:p>
        </p:txBody>
      </p:sp>
    </p:spTree>
    <p:extLst>
      <p:ext uri="{BB962C8B-B14F-4D97-AF65-F5344CB8AC3E}">
        <p14:creationId xmlns:p14="http://schemas.microsoft.com/office/powerpoint/2010/main" val="2335868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45DED-E3D6-4545-B32C-06D7916C9DA0}"/>
              </a:ext>
            </a:extLst>
          </p:cNvPr>
          <p:cNvSpPr>
            <a:spLocks noGrp="1"/>
          </p:cNvSpPr>
          <p:nvPr>
            <p:ph type="title"/>
          </p:nvPr>
        </p:nvSpPr>
        <p:spPr/>
        <p:txBody>
          <a:bodyPr/>
          <a:lstStyle/>
          <a:p>
            <a:pPr algn="ctr"/>
            <a:r>
              <a:rPr lang="nl-BE" b="1" dirty="0">
                <a:solidFill>
                  <a:schemeClr val="accent5"/>
                </a:solidFill>
              </a:rPr>
              <a:t>Wet van 23 maart 1932</a:t>
            </a:r>
          </a:p>
        </p:txBody>
      </p:sp>
      <p:sp>
        <p:nvSpPr>
          <p:cNvPr id="3" name="Tijdelijke aanduiding voor inhoud 2">
            <a:extLst>
              <a:ext uri="{FF2B5EF4-FFF2-40B4-BE49-F238E27FC236}">
                <a16:creationId xmlns:a16="http://schemas.microsoft.com/office/drawing/2014/main" id="{D4FEB121-C258-4A25-A842-2494D3BBC801}"/>
              </a:ext>
            </a:extLst>
          </p:cNvPr>
          <p:cNvSpPr>
            <a:spLocks noGrp="1"/>
          </p:cNvSpPr>
          <p:nvPr>
            <p:ph idx="1"/>
          </p:nvPr>
        </p:nvSpPr>
        <p:spPr/>
        <p:txBody>
          <a:bodyPr>
            <a:normAutofit/>
          </a:bodyPr>
          <a:lstStyle/>
          <a:p>
            <a:pPr algn="just">
              <a:lnSpc>
                <a:spcPct val="100000"/>
              </a:lnSpc>
              <a:spcBef>
                <a:spcPts val="0"/>
              </a:spcBef>
            </a:pPr>
            <a:r>
              <a:rPr lang="nl-NL" sz="2200" dirty="0">
                <a:latin typeface="+mj-lt"/>
              </a:rPr>
              <a:t>Verslaggever Pierre graaf de Liedekerke was verder nog vrij optimistisch maar ook enigszins naïef over de toekomst, wel achteraf gezien: </a:t>
            </a:r>
          </a:p>
          <a:p>
            <a:pPr algn="just">
              <a:lnSpc>
                <a:spcPct val="100000"/>
              </a:lnSpc>
              <a:spcBef>
                <a:spcPts val="0"/>
              </a:spcBef>
            </a:pPr>
            <a:endParaRPr lang="nl-NL" sz="2200" i="1" dirty="0">
              <a:latin typeface="+mj-lt"/>
            </a:endParaRPr>
          </a:p>
          <a:p>
            <a:pPr marL="457200" lvl="1" indent="0" algn="just">
              <a:lnSpc>
                <a:spcPct val="100000"/>
              </a:lnSpc>
              <a:spcBef>
                <a:spcPts val="0"/>
              </a:spcBef>
              <a:buNone/>
            </a:pPr>
            <a:r>
              <a:rPr lang="nl-NL" sz="2000" i="1" dirty="0">
                <a:latin typeface="+mj-lt"/>
              </a:rPr>
              <a:t>Men mag er inderdaad op steunen dat, vóór twee jaar zijn </a:t>
            </a:r>
            <a:r>
              <a:rPr lang="nl-NL" sz="2000" i="1" dirty="0" err="1">
                <a:latin typeface="+mj-lt"/>
              </a:rPr>
              <a:t>verloopen</a:t>
            </a:r>
            <a:r>
              <a:rPr lang="nl-NL" sz="2000" i="1" dirty="0">
                <a:latin typeface="+mj-lt"/>
              </a:rPr>
              <a:t>, het vraagstuk van de schulden </a:t>
            </a:r>
            <a:r>
              <a:rPr lang="nl-NL" sz="2000" i="1" u="sng" dirty="0" err="1">
                <a:latin typeface="+mj-lt"/>
              </a:rPr>
              <a:t>tusschen</a:t>
            </a:r>
            <a:r>
              <a:rPr lang="nl-NL" sz="2000" i="1" u="sng" dirty="0">
                <a:latin typeface="+mj-lt"/>
              </a:rPr>
              <a:t> de </a:t>
            </a:r>
            <a:r>
              <a:rPr lang="nl-NL" sz="2000" i="1" u="sng" dirty="0" err="1">
                <a:latin typeface="+mj-lt"/>
              </a:rPr>
              <a:t>regeeringen</a:t>
            </a:r>
            <a:r>
              <a:rPr lang="nl-NL" sz="2000" i="1" u="sng" dirty="0">
                <a:latin typeface="+mj-lt"/>
              </a:rPr>
              <a:t> </a:t>
            </a:r>
            <a:r>
              <a:rPr lang="nl-NL" sz="2000" i="1" u="sng" dirty="0" err="1">
                <a:latin typeface="+mj-lt"/>
              </a:rPr>
              <a:t>eene</a:t>
            </a:r>
            <a:r>
              <a:rPr lang="nl-NL" sz="2000" i="1" u="sng" dirty="0">
                <a:latin typeface="+mj-lt"/>
              </a:rPr>
              <a:t> redelijke oplossing</a:t>
            </a:r>
            <a:r>
              <a:rPr lang="nl-NL" sz="2000" i="1" dirty="0">
                <a:latin typeface="+mj-lt"/>
              </a:rPr>
              <a:t> zal gevonden hebben; en wij mogen ook </a:t>
            </a:r>
            <a:r>
              <a:rPr lang="nl-NL" sz="2000" i="1" dirty="0" err="1">
                <a:latin typeface="+mj-lt"/>
              </a:rPr>
              <a:t>hoopen</a:t>
            </a:r>
            <a:r>
              <a:rPr lang="nl-NL" sz="2000" i="1" dirty="0">
                <a:latin typeface="+mj-lt"/>
              </a:rPr>
              <a:t> dat, voor dien tijd, door een </a:t>
            </a:r>
            <a:r>
              <a:rPr lang="nl-NL" sz="2000" i="1" u="sng" dirty="0">
                <a:latin typeface="+mj-lt"/>
              </a:rPr>
              <a:t>versterking van het economisch leven over de wereld</a:t>
            </a:r>
            <a:r>
              <a:rPr lang="nl-NL" sz="2000" i="1" dirty="0">
                <a:latin typeface="+mj-lt"/>
              </a:rPr>
              <a:t>, onze </a:t>
            </a:r>
            <a:r>
              <a:rPr lang="nl-NL" sz="2000" i="1" dirty="0" err="1">
                <a:latin typeface="+mj-lt"/>
              </a:rPr>
              <a:t>begrootingsontvangsten</a:t>
            </a:r>
            <a:r>
              <a:rPr lang="nl-NL" sz="2000" i="1" dirty="0">
                <a:latin typeface="+mj-lt"/>
              </a:rPr>
              <a:t> een aanzienlijk deel zullen hebben teruggevonden van de thans vastgestelde tekorten. </a:t>
            </a:r>
          </a:p>
          <a:p>
            <a:pPr marL="0" indent="0" algn="just">
              <a:lnSpc>
                <a:spcPct val="100000"/>
              </a:lnSpc>
              <a:spcBef>
                <a:spcPts val="0"/>
              </a:spcBef>
              <a:buNone/>
            </a:pPr>
            <a:endParaRPr lang="nl-NL" sz="2200" dirty="0">
              <a:latin typeface="+mj-lt"/>
            </a:endParaRPr>
          </a:p>
          <a:p>
            <a:pPr algn="just">
              <a:lnSpc>
                <a:spcPct val="100000"/>
              </a:lnSpc>
              <a:spcBef>
                <a:spcPts val="0"/>
              </a:spcBef>
            </a:pPr>
            <a:r>
              <a:rPr lang="nl-NL" sz="2200" dirty="0">
                <a:latin typeface="+mj-lt"/>
              </a:rPr>
              <a:t>Minder dan een jaar later, op </a:t>
            </a:r>
            <a:r>
              <a:rPr lang="nl-NL" sz="2200" b="1" dirty="0">
                <a:latin typeface="+mj-lt"/>
              </a:rPr>
              <a:t>30 januari 1933</a:t>
            </a:r>
            <a:r>
              <a:rPr lang="nl-NL" sz="2200" dirty="0">
                <a:latin typeface="+mj-lt"/>
              </a:rPr>
              <a:t>, werd Adolf Hitler door president Paul </a:t>
            </a:r>
            <a:r>
              <a:rPr lang="nl-NL" sz="2200" dirty="0" err="1">
                <a:latin typeface="+mj-lt"/>
              </a:rPr>
              <a:t>von</a:t>
            </a:r>
            <a:r>
              <a:rPr lang="nl-NL" sz="2200" dirty="0">
                <a:latin typeface="+mj-lt"/>
              </a:rPr>
              <a:t> Hindenburg benoemd tot kanselier van Duitsland … .</a:t>
            </a:r>
          </a:p>
          <a:p>
            <a:endParaRPr lang="nl-BE" dirty="0"/>
          </a:p>
        </p:txBody>
      </p:sp>
    </p:spTree>
    <p:extLst>
      <p:ext uri="{BB962C8B-B14F-4D97-AF65-F5344CB8AC3E}">
        <p14:creationId xmlns:p14="http://schemas.microsoft.com/office/powerpoint/2010/main" val="2505404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509AF-1394-4C3B-840B-7625EE2C758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4BA30B03-EBF9-4373-A43C-7F918F502DA3}"/>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4. Waarom sloegen de oorlogsheffingen in beginsel enkel op winst?</a:t>
            </a:r>
            <a:endParaRPr lang="nl-BE" sz="4400" b="1" dirty="0">
              <a:solidFill>
                <a:schemeClr val="accent5"/>
              </a:solidFill>
              <a:latin typeface="+mj-lt"/>
            </a:endParaRPr>
          </a:p>
        </p:txBody>
      </p:sp>
    </p:spTree>
    <p:extLst>
      <p:ext uri="{BB962C8B-B14F-4D97-AF65-F5344CB8AC3E}">
        <p14:creationId xmlns:p14="http://schemas.microsoft.com/office/powerpoint/2010/main" val="2110564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1FC5C-0719-47BF-B52B-B7A57609E02B}"/>
              </a:ext>
            </a:extLst>
          </p:cNvPr>
          <p:cNvSpPr>
            <a:spLocks noGrp="1"/>
          </p:cNvSpPr>
          <p:nvPr>
            <p:ph type="title"/>
          </p:nvPr>
        </p:nvSpPr>
        <p:spPr/>
        <p:txBody>
          <a:bodyPr/>
          <a:lstStyle/>
          <a:p>
            <a:pPr algn="ctr"/>
            <a:r>
              <a:rPr lang="nl-BE" b="1" dirty="0">
                <a:solidFill>
                  <a:schemeClr val="accent5"/>
                </a:solidFill>
              </a:rPr>
              <a:t>Winst</a:t>
            </a:r>
          </a:p>
        </p:txBody>
      </p:sp>
      <p:sp>
        <p:nvSpPr>
          <p:cNvPr id="3" name="Tijdelijke aanduiding voor inhoud 2">
            <a:extLst>
              <a:ext uri="{FF2B5EF4-FFF2-40B4-BE49-F238E27FC236}">
                <a16:creationId xmlns:a16="http://schemas.microsoft.com/office/drawing/2014/main" id="{3FE53238-2504-4D32-A9CB-C7CD4BA3FE42}"/>
              </a:ext>
            </a:extLst>
          </p:cNvPr>
          <p:cNvSpPr>
            <a:spLocks noGrp="1"/>
          </p:cNvSpPr>
          <p:nvPr>
            <p:ph idx="1"/>
          </p:nvPr>
        </p:nvSpPr>
        <p:spPr/>
        <p:txBody>
          <a:bodyPr>
            <a:normAutofit/>
          </a:bodyPr>
          <a:lstStyle/>
          <a:p>
            <a:pPr algn="just">
              <a:lnSpc>
                <a:spcPct val="100000"/>
              </a:lnSpc>
              <a:spcBef>
                <a:spcPts val="0"/>
              </a:spcBef>
            </a:pPr>
            <a:r>
              <a:rPr lang="nl-BE" sz="2200" dirty="0">
                <a:effectLst/>
                <a:latin typeface="+mj-lt"/>
                <a:ea typeface="Calibri" panose="020F0502020204030204" pitchFamily="34" charset="0"/>
                <a:cs typeface="Times New Roman" panose="02020603050405020304" pitchFamily="18" charset="0"/>
              </a:rPr>
              <a:t>De bijzondere heffingen waren vooral belastingen op winst en niet bijvoorbeeld op globale inkomsten van natuurlijke personen.  </a:t>
            </a:r>
          </a:p>
          <a:p>
            <a:pPr algn="just">
              <a:lnSpc>
                <a:spcPct val="100000"/>
              </a:lnSpc>
              <a:spcBef>
                <a:spcPts val="0"/>
              </a:spcBef>
            </a:pPr>
            <a:endParaRPr lang="nl-BE" sz="2200" dirty="0">
              <a:latin typeface="+mj-lt"/>
              <a:ea typeface="Calibri" panose="020F0502020204030204" pitchFamily="34" charset="0"/>
              <a:cs typeface="Times New Roman" panose="02020603050405020304" pitchFamily="18" charset="0"/>
            </a:endParaRPr>
          </a:p>
          <a:p>
            <a:pPr algn="just">
              <a:lnSpc>
                <a:spcPct val="100000"/>
              </a:lnSpc>
              <a:spcBef>
                <a:spcPts val="0"/>
              </a:spcBef>
            </a:pPr>
            <a:r>
              <a:rPr lang="nl-BE" sz="2200" dirty="0">
                <a:effectLst/>
                <a:latin typeface="+mj-lt"/>
                <a:ea typeface="Calibri" panose="020F0502020204030204" pitchFamily="34" charset="0"/>
                <a:cs typeface="Times New Roman" panose="02020603050405020304" pitchFamily="18" charset="0"/>
              </a:rPr>
              <a:t>Vanwaar die keuze van de wetgever om vooral winst te belasten?  </a:t>
            </a:r>
          </a:p>
          <a:p>
            <a:pPr algn="just">
              <a:lnSpc>
                <a:spcPct val="100000"/>
              </a:lnSpc>
              <a:spcBef>
                <a:spcPts val="0"/>
              </a:spcBef>
            </a:pPr>
            <a:endParaRPr lang="nl-BE" sz="2200" dirty="0">
              <a:latin typeface="+mj-lt"/>
              <a:ea typeface="Calibri" panose="020F0502020204030204" pitchFamily="34" charset="0"/>
              <a:cs typeface="Times New Roman" panose="02020603050405020304" pitchFamily="18" charset="0"/>
            </a:endParaRPr>
          </a:p>
          <a:p>
            <a:pPr algn="just">
              <a:lnSpc>
                <a:spcPct val="100000"/>
              </a:lnSpc>
              <a:spcBef>
                <a:spcPts val="0"/>
              </a:spcBef>
            </a:pPr>
            <a:r>
              <a:rPr lang="nl-BE" sz="2200" dirty="0">
                <a:effectLst/>
                <a:latin typeface="+mj-lt"/>
                <a:ea typeface="Calibri" panose="020F0502020204030204" pitchFamily="34" charset="0"/>
                <a:cs typeface="Times New Roman" panose="02020603050405020304" pitchFamily="18" charset="0"/>
              </a:rPr>
              <a:t>Het waren de </a:t>
            </a:r>
            <a:r>
              <a:rPr lang="nl-BE" sz="2200" i="1" dirty="0">
                <a:effectLst/>
                <a:latin typeface="+mj-lt"/>
                <a:ea typeface="Calibri" panose="020F0502020204030204" pitchFamily="34" charset="0"/>
                <a:cs typeface="Times New Roman" panose="02020603050405020304" pitchFamily="18" charset="0"/>
              </a:rPr>
              <a:t>economische actoren </a:t>
            </a:r>
            <a:r>
              <a:rPr lang="nl-BE" sz="2200" dirty="0">
                <a:effectLst/>
                <a:latin typeface="+mj-lt"/>
                <a:ea typeface="Calibri" panose="020F0502020204030204" pitchFamily="34" charset="0"/>
                <a:cs typeface="Times New Roman" panose="02020603050405020304" pitchFamily="18" charset="0"/>
              </a:rPr>
              <a:t>die dienden getroffen te worden door die buitengewone heffingen.  </a:t>
            </a:r>
          </a:p>
          <a:p>
            <a:pPr algn="just">
              <a:lnSpc>
                <a:spcPct val="100000"/>
              </a:lnSpc>
              <a:spcBef>
                <a:spcPts val="0"/>
              </a:spcBef>
            </a:pPr>
            <a:endParaRPr lang="nl-BE" sz="2200" dirty="0">
              <a:latin typeface="+mj-lt"/>
              <a:ea typeface="Calibri" panose="020F0502020204030204" pitchFamily="34" charset="0"/>
              <a:cs typeface="Times New Roman" panose="02020603050405020304" pitchFamily="18" charset="0"/>
            </a:endParaRPr>
          </a:p>
          <a:p>
            <a:pPr algn="just">
              <a:lnSpc>
                <a:spcPct val="100000"/>
              </a:lnSpc>
              <a:spcBef>
                <a:spcPts val="0"/>
              </a:spcBef>
            </a:pPr>
            <a:r>
              <a:rPr lang="nl-BE" sz="2200" dirty="0">
                <a:effectLst/>
                <a:latin typeface="+mj-lt"/>
                <a:ea typeface="Calibri" panose="020F0502020204030204" pitchFamily="34" charset="0"/>
                <a:cs typeface="Times New Roman" panose="02020603050405020304" pitchFamily="18" charset="0"/>
              </a:rPr>
              <a:t>Een sterke ideologische invloed liet zich ook gelden.  Zo had de Engelse </a:t>
            </a:r>
            <a:r>
              <a:rPr lang="nl-BE" sz="2200" i="1" dirty="0" err="1">
                <a:effectLst/>
                <a:latin typeface="+mj-lt"/>
                <a:ea typeface="Calibri" panose="020F0502020204030204" pitchFamily="34" charset="0"/>
                <a:cs typeface="Times New Roman" panose="02020603050405020304" pitchFamily="18" charset="0"/>
              </a:rPr>
              <a:t>Labour</a:t>
            </a:r>
            <a:r>
              <a:rPr lang="nl-BE" sz="2200" dirty="0" err="1">
                <a:effectLst/>
                <a:latin typeface="+mj-lt"/>
                <a:ea typeface="Calibri" panose="020F0502020204030204" pitchFamily="34" charset="0"/>
                <a:cs typeface="Times New Roman" panose="02020603050405020304" pitchFamily="18" charset="0"/>
              </a:rPr>
              <a:t>-partij</a:t>
            </a:r>
            <a:r>
              <a:rPr lang="nl-BE" sz="2200" dirty="0">
                <a:effectLst/>
                <a:latin typeface="+mj-lt"/>
                <a:ea typeface="Calibri" panose="020F0502020204030204" pitchFamily="34" charset="0"/>
                <a:cs typeface="Times New Roman" panose="02020603050405020304" pitchFamily="18" charset="0"/>
              </a:rPr>
              <a:t> tijdens de Eerste Wereldoorlog zelfs voorgesteld dat </a:t>
            </a:r>
            <a:r>
              <a:rPr lang="nl-BE" sz="2200" i="1" dirty="0" err="1">
                <a:effectLst/>
                <a:latin typeface="+mj-lt"/>
                <a:ea typeface="Calibri" panose="020F0502020204030204" pitchFamily="34" charset="0"/>
                <a:cs typeface="Times New Roman" panose="02020603050405020304" pitchFamily="18" charset="0"/>
              </a:rPr>
              <a:t>industries</a:t>
            </a:r>
            <a:r>
              <a:rPr lang="nl-BE" sz="2200" i="1" dirty="0">
                <a:effectLst/>
                <a:latin typeface="+mj-lt"/>
                <a:ea typeface="Calibri" panose="020F0502020204030204" pitchFamily="34" charset="0"/>
                <a:cs typeface="Times New Roman" panose="02020603050405020304" pitchFamily="18" charset="0"/>
              </a:rPr>
              <a:t> </a:t>
            </a:r>
            <a:r>
              <a:rPr lang="nl-BE" sz="2200" i="1" dirty="0" err="1">
                <a:effectLst/>
                <a:latin typeface="+mj-lt"/>
                <a:ea typeface="Calibri" panose="020F0502020204030204" pitchFamily="34" charset="0"/>
                <a:cs typeface="Times New Roman" panose="02020603050405020304" pitchFamily="18" charset="0"/>
              </a:rPr>
              <a:t>should</a:t>
            </a:r>
            <a:r>
              <a:rPr lang="nl-BE" sz="2200" i="1" dirty="0">
                <a:effectLst/>
                <a:latin typeface="+mj-lt"/>
                <a:ea typeface="Calibri" panose="020F0502020204030204" pitchFamily="34" charset="0"/>
                <a:cs typeface="Times New Roman" panose="02020603050405020304" pitchFamily="18" charset="0"/>
              </a:rPr>
              <a:t> </a:t>
            </a:r>
            <a:r>
              <a:rPr lang="nl-BE" sz="2200" i="1" dirty="0" err="1">
                <a:effectLst/>
                <a:latin typeface="+mj-lt"/>
                <a:ea typeface="Calibri" panose="020F0502020204030204" pitchFamily="34" charset="0"/>
                <a:cs typeface="Times New Roman" panose="02020603050405020304" pitchFamily="18" charset="0"/>
              </a:rPr>
              <a:t>be</a:t>
            </a:r>
            <a:r>
              <a:rPr lang="nl-BE" sz="2200" i="1" dirty="0">
                <a:effectLst/>
                <a:latin typeface="+mj-lt"/>
                <a:ea typeface="Calibri" panose="020F0502020204030204" pitchFamily="34" charset="0"/>
                <a:cs typeface="Times New Roman" panose="02020603050405020304" pitchFamily="18" charset="0"/>
              </a:rPr>
              <a:t> </a:t>
            </a:r>
            <a:r>
              <a:rPr lang="nl-BE" sz="2200" i="1" dirty="0" err="1">
                <a:effectLst/>
                <a:latin typeface="+mj-lt"/>
                <a:ea typeface="Calibri" panose="020F0502020204030204" pitchFamily="34" charset="0"/>
                <a:cs typeface="Times New Roman" panose="02020603050405020304" pitchFamily="18" charset="0"/>
              </a:rPr>
              <a:t>controlled</a:t>
            </a:r>
            <a:r>
              <a:rPr lang="nl-BE" sz="2200" i="1" dirty="0">
                <a:effectLst/>
                <a:latin typeface="+mj-lt"/>
                <a:ea typeface="Calibri" panose="020F0502020204030204" pitchFamily="34" charset="0"/>
                <a:cs typeface="Times New Roman" panose="02020603050405020304" pitchFamily="18" charset="0"/>
              </a:rPr>
              <a:t> </a:t>
            </a:r>
            <a:r>
              <a:rPr lang="nl-BE" sz="2200" i="1" dirty="0" err="1">
                <a:effectLst/>
                <a:latin typeface="+mj-lt"/>
                <a:ea typeface="Calibri" panose="020F0502020204030204" pitchFamily="34" charset="0"/>
                <a:cs typeface="Times New Roman" panose="02020603050405020304" pitchFamily="18" charset="0"/>
              </a:rPr>
              <a:t>to</a:t>
            </a:r>
            <a:r>
              <a:rPr lang="nl-BE" sz="2200" i="1" dirty="0">
                <a:effectLst/>
                <a:latin typeface="+mj-lt"/>
                <a:ea typeface="Calibri" panose="020F0502020204030204" pitchFamily="34" charset="0"/>
                <a:cs typeface="Times New Roman" panose="02020603050405020304" pitchFamily="18" charset="0"/>
              </a:rPr>
              <a:t> </a:t>
            </a:r>
            <a:r>
              <a:rPr lang="nl-BE" sz="2200" i="1" dirty="0" err="1">
                <a:effectLst/>
                <a:latin typeface="+mj-lt"/>
                <a:ea typeface="Calibri" panose="020F0502020204030204" pitchFamily="34" charset="0"/>
                <a:cs typeface="Times New Roman" panose="02020603050405020304" pitchFamily="18" charset="0"/>
              </a:rPr>
              <a:t>prevent</a:t>
            </a:r>
            <a:r>
              <a:rPr lang="nl-BE" sz="2200" i="1" dirty="0">
                <a:effectLst/>
                <a:latin typeface="+mj-lt"/>
                <a:ea typeface="Calibri" panose="020F0502020204030204" pitchFamily="34" charset="0"/>
                <a:cs typeface="Times New Roman" panose="02020603050405020304" pitchFamily="18" charset="0"/>
              </a:rPr>
              <a:t> large </a:t>
            </a:r>
            <a:r>
              <a:rPr lang="nl-BE" sz="2200" i="1" dirty="0" err="1">
                <a:effectLst/>
                <a:latin typeface="+mj-lt"/>
                <a:ea typeface="Calibri" panose="020F0502020204030204" pitchFamily="34" charset="0"/>
                <a:cs typeface="Times New Roman" panose="02020603050405020304" pitchFamily="18" charset="0"/>
              </a:rPr>
              <a:t>profits</a:t>
            </a:r>
            <a:r>
              <a:rPr lang="nl-BE" sz="2200" i="1" dirty="0">
                <a:effectLst/>
                <a:latin typeface="+mj-lt"/>
                <a:ea typeface="Calibri" panose="020F0502020204030204" pitchFamily="34" charset="0"/>
                <a:cs typeface="Times New Roman" panose="02020603050405020304" pitchFamily="18" charset="0"/>
              </a:rPr>
              <a:t>… </a:t>
            </a:r>
            <a:r>
              <a:rPr lang="nl-BE" sz="2200" dirty="0">
                <a:effectLst/>
                <a:latin typeface="+mj-lt"/>
                <a:ea typeface="Calibri" panose="020F0502020204030204" pitchFamily="34" charset="0"/>
                <a:cs typeface="Times New Roman" panose="02020603050405020304" pitchFamily="18" charset="0"/>
              </a:rPr>
              <a:t>in plaats van het invoeren van buitengewone heffingen.  </a:t>
            </a:r>
          </a:p>
          <a:p>
            <a:pPr>
              <a:lnSpc>
                <a:spcPct val="100000"/>
              </a:lnSpc>
              <a:spcBef>
                <a:spcPts val="0"/>
              </a:spcBef>
            </a:pPr>
            <a:endParaRPr lang="nl-BE" sz="2200" dirty="0">
              <a:latin typeface="+mj-lt"/>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600155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C6EE2-D483-48F6-938C-C8DEA6EE6571}"/>
              </a:ext>
            </a:extLst>
          </p:cNvPr>
          <p:cNvSpPr>
            <a:spLocks noGrp="1"/>
          </p:cNvSpPr>
          <p:nvPr>
            <p:ph type="title"/>
          </p:nvPr>
        </p:nvSpPr>
        <p:spPr/>
        <p:txBody>
          <a:bodyPr/>
          <a:lstStyle/>
          <a:p>
            <a:pPr algn="ctr"/>
            <a:r>
              <a:rPr lang="nl-BE" b="1" dirty="0">
                <a:solidFill>
                  <a:schemeClr val="accent5"/>
                </a:solidFill>
              </a:rPr>
              <a:t>Bezoldigingen?</a:t>
            </a:r>
          </a:p>
        </p:txBody>
      </p:sp>
      <p:sp>
        <p:nvSpPr>
          <p:cNvPr id="3" name="Tijdelijke aanduiding voor inhoud 2">
            <a:extLst>
              <a:ext uri="{FF2B5EF4-FFF2-40B4-BE49-F238E27FC236}">
                <a16:creationId xmlns:a16="http://schemas.microsoft.com/office/drawing/2014/main" id="{1BE6CDF3-654A-4236-ACC9-FEB648CD30AD}"/>
              </a:ext>
            </a:extLst>
          </p:cNvPr>
          <p:cNvSpPr>
            <a:spLocks noGrp="1"/>
          </p:cNvSpPr>
          <p:nvPr>
            <p:ph idx="1"/>
          </p:nvPr>
        </p:nvSpPr>
        <p:spPr/>
        <p:txBody>
          <a:bodyPr>
            <a:normAutofit/>
          </a:bodyPr>
          <a:lstStyle/>
          <a:p>
            <a:pPr algn="just">
              <a:lnSpc>
                <a:spcPct val="100000"/>
              </a:lnSpc>
              <a:spcBef>
                <a:spcPts val="0"/>
              </a:spcBef>
            </a:pPr>
            <a:r>
              <a:rPr lang="nl-NL" sz="2200" dirty="0">
                <a:latin typeface="+mj-lt"/>
              </a:rPr>
              <a:t>Werknemers, bestuurders, vereffenaars, etc., vielen als zodanig niet onder de speciale belasting van </a:t>
            </a:r>
            <a:r>
              <a:rPr lang="nl-NL" sz="2200" b="1" dirty="0">
                <a:latin typeface="+mj-lt"/>
              </a:rPr>
              <a:t>15 oktober 1945</a:t>
            </a:r>
            <a:r>
              <a:rPr lang="nl-NL" sz="2200" dirty="0">
                <a:latin typeface="+mj-lt"/>
              </a:rPr>
              <a:t>, behalve </a:t>
            </a:r>
          </a:p>
          <a:p>
            <a:pPr algn="just">
              <a:lnSpc>
                <a:spcPct val="100000"/>
              </a:lnSpc>
              <a:spcBef>
                <a:spcPts val="0"/>
              </a:spcBef>
            </a:pPr>
            <a:endParaRPr lang="nl-NL" sz="2200" dirty="0">
              <a:latin typeface="+mj-lt"/>
            </a:endParaRPr>
          </a:p>
          <a:p>
            <a:pPr lvl="1" algn="just">
              <a:lnSpc>
                <a:spcPct val="100000"/>
              </a:lnSpc>
              <a:spcBef>
                <a:spcPts val="0"/>
              </a:spcBef>
            </a:pPr>
            <a:r>
              <a:rPr lang="nl-NL" sz="2000" dirty="0">
                <a:latin typeface="+mj-lt"/>
              </a:rPr>
              <a:t>Wanneer zij bezoldigd werden door een belastingplichtige die zelf onderworpen was aan de speciale belasting; en </a:t>
            </a:r>
          </a:p>
          <a:p>
            <a:pPr lvl="1" algn="just">
              <a:lnSpc>
                <a:spcPct val="100000"/>
              </a:lnSpc>
              <a:spcBef>
                <a:spcPts val="0"/>
              </a:spcBef>
            </a:pPr>
            <a:r>
              <a:rPr lang="nl-NL" sz="2000" dirty="0">
                <a:latin typeface="+mj-lt"/>
              </a:rPr>
              <a:t>In </a:t>
            </a:r>
            <a:r>
              <a:rPr lang="nl-NL" sz="2000" i="1" dirty="0">
                <a:latin typeface="+mj-lt"/>
              </a:rPr>
              <a:t>zulke mate als hun bezoldigingen een normale bezoldiging te boven gingen</a:t>
            </a:r>
            <a:r>
              <a:rPr lang="nl-NL" sz="2000" dirty="0">
                <a:latin typeface="+mj-lt"/>
              </a:rPr>
              <a:t>.</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Dit was het geval voor een bestuurder van de </a:t>
            </a:r>
            <a:r>
              <a:rPr lang="nl-NL" sz="2200" i="1" dirty="0">
                <a:latin typeface="+mj-lt"/>
              </a:rPr>
              <a:t>Ateliers du Nord de Herstal </a:t>
            </a:r>
            <a:r>
              <a:rPr lang="nl-NL" sz="2200" dirty="0">
                <a:latin typeface="+mj-lt"/>
              </a:rPr>
              <a:t>die</a:t>
            </a:r>
            <a:r>
              <a:rPr lang="nl-NL" sz="2200" i="1" dirty="0">
                <a:latin typeface="+mj-lt"/>
              </a:rPr>
              <a:t> </a:t>
            </a:r>
            <a:r>
              <a:rPr lang="nl-NL" sz="2200" dirty="0">
                <a:latin typeface="+mj-lt"/>
              </a:rPr>
              <a:t>voor de gehele oorlogstijd </a:t>
            </a:r>
            <a:r>
              <a:rPr lang="nl-NL" sz="2200" i="1" dirty="0">
                <a:latin typeface="+mj-lt"/>
              </a:rPr>
              <a:t>normale</a:t>
            </a:r>
            <a:r>
              <a:rPr lang="nl-NL" sz="2200" dirty="0">
                <a:latin typeface="+mj-lt"/>
              </a:rPr>
              <a:t> bezoldigingen had ontvangen voor een bedrag van 672.975 BEF.  Hij had uit de niet geboekte winsten van de vennootschap ook nog een bonus ontvangen van 806.406 BEF.  Dat was een </a:t>
            </a:r>
            <a:r>
              <a:rPr lang="nl-NL" sz="2200" i="1" dirty="0">
                <a:latin typeface="+mj-lt"/>
              </a:rPr>
              <a:t>abnormale</a:t>
            </a:r>
            <a:r>
              <a:rPr lang="nl-NL" sz="2200" dirty="0">
                <a:latin typeface="+mj-lt"/>
              </a:rPr>
              <a:t> wel aan de speciale belasting onderworpen bezoldiging (</a:t>
            </a:r>
            <a:r>
              <a:rPr lang="nl-NL" sz="2200" dirty="0" err="1">
                <a:latin typeface="+mj-lt"/>
              </a:rPr>
              <a:t>Cass</a:t>
            </a:r>
            <a:r>
              <a:rPr lang="nl-NL" sz="2200" dirty="0">
                <a:latin typeface="+mj-lt"/>
              </a:rPr>
              <a:t>. </a:t>
            </a:r>
            <a:r>
              <a:rPr lang="nl-NL" sz="2200" b="1" dirty="0">
                <a:latin typeface="+mj-lt"/>
              </a:rPr>
              <a:t>5 januari 1960</a:t>
            </a:r>
            <a:r>
              <a:rPr lang="nl-NL" sz="2200" dirty="0">
                <a:latin typeface="+mj-lt"/>
              </a:rPr>
              <a:t>).</a:t>
            </a:r>
            <a:endParaRPr lang="nl-BE" dirty="0"/>
          </a:p>
        </p:txBody>
      </p:sp>
    </p:spTree>
    <p:extLst>
      <p:ext uri="{BB962C8B-B14F-4D97-AF65-F5344CB8AC3E}">
        <p14:creationId xmlns:p14="http://schemas.microsoft.com/office/powerpoint/2010/main" val="2645055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AB39C-5CA7-4BC4-83C9-2278E7AFA38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3202D91-6F50-4764-ABF0-0C32EF002E2C}"/>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5. In hoeverre speelden morele overwegingen een rol bij de invoering van buitengewone heffingen?</a:t>
            </a:r>
            <a:endParaRPr lang="nl-BE" sz="4400" b="1" dirty="0">
              <a:solidFill>
                <a:schemeClr val="accent5"/>
              </a:solidFill>
              <a:latin typeface="+mj-lt"/>
            </a:endParaRPr>
          </a:p>
        </p:txBody>
      </p:sp>
    </p:spTree>
    <p:extLst>
      <p:ext uri="{BB962C8B-B14F-4D97-AF65-F5344CB8AC3E}">
        <p14:creationId xmlns:p14="http://schemas.microsoft.com/office/powerpoint/2010/main" val="2946253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161DC-E642-4B10-B8E1-7A44E23EFDF5}"/>
              </a:ext>
            </a:extLst>
          </p:cNvPr>
          <p:cNvSpPr>
            <a:spLocks noGrp="1"/>
          </p:cNvSpPr>
          <p:nvPr>
            <p:ph type="title"/>
          </p:nvPr>
        </p:nvSpPr>
        <p:spPr/>
        <p:txBody>
          <a:bodyPr/>
          <a:lstStyle/>
          <a:p>
            <a:pPr algn="ctr"/>
            <a:r>
              <a:rPr lang="nl-BE" b="1" dirty="0">
                <a:solidFill>
                  <a:schemeClr val="accent5"/>
                </a:solidFill>
              </a:rPr>
              <a:t>Oorlogsheffingen van 3 maart 1919 en van 2 juli 1920</a:t>
            </a:r>
          </a:p>
        </p:txBody>
      </p:sp>
      <p:sp>
        <p:nvSpPr>
          <p:cNvPr id="3" name="Tijdelijke aanduiding voor inhoud 2">
            <a:extLst>
              <a:ext uri="{FF2B5EF4-FFF2-40B4-BE49-F238E27FC236}">
                <a16:creationId xmlns:a16="http://schemas.microsoft.com/office/drawing/2014/main" id="{7024FD0C-735A-41E6-B1D7-8994B37326A5}"/>
              </a:ext>
            </a:extLst>
          </p:cNvPr>
          <p:cNvSpPr>
            <a:spLocks noGrp="1"/>
          </p:cNvSpPr>
          <p:nvPr>
            <p:ph idx="1"/>
          </p:nvPr>
        </p:nvSpPr>
        <p:spPr/>
        <p:txBody>
          <a:bodyPr>
            <a:normAutofit fontScale="62500" lnSpcReduction="20000"/>
          </a:bodyPr>
          <a:lstStyle/>
          <a:p>
            <a:pPr algn="just">
              <a:lnSpc>
                <a:spcPct val="120000"/>
              </a:lnSpc>
              <a:spcBef>
                <a:spcPts val="0"/>
              </a:spcBef>
            </a:pPr>
            <a:r>
              <a:rPr lang="nl-NL" sz="3500" i="1" dirty="0">
                <a:latin typeface="+mj-lt"/>
              </a:rPr>
              <a:t>Le but de la </a:t>
            </a:r>
            <a:r>
              <a:rPr lang="nl-NL" sz="3500" i="1" dirty="0" err="1">
                <a:latin typeface="+mj-lt"/>
              </a:rPr>
              <a:t>loi</a:t>
            </a:r>
            <a:r>
              <a:rPr lang="nl-NL" sz="3500" i="1" dirty="0">
                <a:latin typeface="+mj-lt"/>
              </a:rPr>
              <a:t> </a:t>
            </a:r>
            <a:r>
              <a:rPr lang="nl-NL" sz="3500" i="1" dirty="0" err="1">
                <a:latin typeface="+mj-lt"/>
              </a:rPr>
              <a:t>est</a:t>
            </a:r>
            <a:r>
              <a:rPr lang="nl-NL" sz="3500" i="1" dirty="0">
                <a:latin typeface="+mj-lt"/>
              </a:rPr>
              <a:t> à la </a:t>
            </a:r>
            <a:r>
              <a:rPr lang="nl-NL" sz="3500" i="1" dirty="0" err="1">
                <a:latin typeface="+mj-lt"/>
              </a:rPr>
              <a:t>fois</a:t>
            </a:r>
            <a:r>
              <a:rPr lang="nl-NL" sz="3500" i="1" dirty="0">
                <a:latin typeface="+mj-lt"/>
              </a:rPr>
              <a:t> </a:t>
            </a:r>
            <a:r>
              <a:rPr lang="nl-NL" sz="3500" i="1" dirty="0" err="1">
                <a:latin typeface="+mj-lt"/>
              </a:rPr>
              <a:t>d’ordre</a:t>
            </a:r>
            <a:r>
              <a:rPr lang="nl-NL" sz="3500" i="1" dirty="0">
                <a:latin typeface="+mj-lt"/>
              </a:rPr>
              <a:t> </a:t>
            </a:r>
            <a:r>
              <a:rPr lang="nl-NL" sz="3500" i="1" dirty="0" err="1">
                <a:latin typeface="+mj-lt"/>
              </a:rPr>
              <a:t>moral</a:t>
            </a:r>
            <a:r>
              <a:rPr lang="nl-NL" sz="3500" i="1" dirty="0">
                <a:latin typeface="+mj-lt"/>
              </a:rPr>
              <a:t> et </a:t>
            </a:r>
            <a:r>
              <a:rPr lang="nl-NL" sz="3500" i="1" dirty="0" err="1">
                <a:latin typeface="+mj-lt"/>
              </a:rPr>
              <a:t>d’ordre</a:t>
            </a:r>
            <a:r>
              <a:rPr lang="nl-NL" sz="3500" i="1" dirty="0">
                <a:latin typeface="+mj-lt"/>
              </a:rPr>
              <a:t> </a:t>
            </a:r>
            <a:r>
              <a:rPr lang="nl-NL" sz="3500" i="1" dirty="0" err="1">
                <a:latin typeface="+mj-lt"/>
              </a:rPr>
              <a:t>fiscal</a:t>
            </a:r>
            <a:r>
              <a:rPr lang="nl-NL" sz="3500" dirty="0">
                <a:latin typeface="+mj-lt"/>
              </a:rPr>
              <a:t>, zo schreef de Brusselse advocaat Marcel </a:t>
            </a:r>
            <a:r>
              <a:rPr lang="nl-NL" sz="3500" dirty="0" err="1">
                <a:latin typeface="+mj-lt"/>
              </a:rPr>
              <a:t>Feye</a:t>
            </a:r>
            <a:r>
              <a:rPr lang="nl-NL" sz="3500" dirty="0">
                <a:latin typeface="+mj-lt"/>
              </a:rPr>
              <a:t> in 1920. </a:t>
            </a:r>
            <a:r>
              <a:rPr lang="nl-NL" sz="3500" i="1" dirty="0">
                <a:latin typeface="+mj-lt"/>
              </a:rPr>
              <a:t>  </a:t>
            </a:r>
            <a:r>
              <a:rPr lang="nl-NL" sz="3500" dirty="0">
                <a:latin typeface="+mj-lt"/>
              </a:rPr>
              <a:t>Dit alles stond ook los van het strafrecht </a:t>
            </a:r>
            <a:r>
              <a:rPr lang="nl-NL" sz="3500" i="1" dirty="0" err="1">
                <a:latin typeface="+mj-lt"/>
              </a:rPr>
              <a:t>stricto</a:t>
            </a:r>
            <a:r>
              <a:rPr lang="nl-NL" sz="3500" i="1" dirty="0">
                <a:latin typeface="+mj-lt"/>
              </a:rPr>
              <a:t> </a:t>
            </a:r>
            <a:r>
              <a:rPr lang="nl-NL" sz="3500" i="1" dirty="0" err="1">
                <a:latin typeface="+mj-lt"/>
              </a:rPr>
              <a:t>sensu</a:t>
            </a:r>
            <a:r>
              <a:rPr lang="nl-NL" sz="3500" dirty="0">
                <a:latin typeface="+mj-lt"/>
              </a:rPr>
              <a:t>.  </a:t>
            </a:r>
          </a:p>
          <a:p>
            <a:pPr algn="just">
              <a:lnSpc>
                <a:spcPct val="120000"/>
              </a:lnSpc>
              <a:spcBef>
                <a:spcPts val="0"/>
              </a:spcBef>
            </a:pPr>
            <a:endParaRPr lang="nl-NL" sz="3500" dirty="0">
              <a:latin typeface="+mj-lt"/>
            </a:endParaRPr>
          </a:p>
          <a:p>
            <a:pPr algn="just">
              <a:lnSpc>
                <a:spcPct val="120000"/>
              </a:lnSpc>
              <a:spcBef>
                <a:spcPts val="0"/>
              </a:spcBef>
            </a:pPr>
            <a:r>
              <a:rPr lang="nl-NL" sz="3500" dirty="0">
                <a:latin typeface="+mj-lt"/>
              </a:rPr>
              <a:t>Tijdens de parlementaire voorbereiding van de wet van </a:t>
            </a:r>
            <a:r>
              <a:rPr lang="nl-NL" sz="3500" b="1" dirty="0">
                <a:latin typeface="+mj-lt"/>
              </a:rPr>
              <a:t>3 maart 1919 </a:t>
            </a:r>
            <a:r>
              <a:rPr lang="nl-NL" sz="3500" dirty="0">
                <a:latin typeface="+mj-lt"/>
              </a:rPr>
              <a:t>werd door de regering ook erkend dat de Belastingdienst in feite geen justitiële rol had te spelen.  </a:t>
            </a:r>
            <a:r>
              <a:rPr lang="nl-NL" sz="3500" i="1" dirty="0">
                <a:latin typeface="+mj-lt"/>
              </a:rPr>
              <a:t>Het was niet aan deze dienst om legale of illegale transacties van elkaar te onderscheiden.  </a:t>
            </a:r>
            <a:r>
              <a:rPr lang="nl-NL" sz="3500" dirty="0">
                <a:latin typeface="+mj-lt"/>
              </a:rPr>
              <a:t>Deze dienst diende zich te beperken tot het beoordelen van economische situaties.  Dit had tot gevolg dat de Belastingdienst bijvoorbeeld de </a:t>
            </a:r>
            <a:r>
              <a:rPr lang="nl-NL" sz="3500" i="1" dirty="0">
                <a:latin typeface="+mj-lt"/>
              </a:rPr>
              <a:t>oorzaak</a:t>
            </a:r>
            <a:r>
              <a:rPr lang="nl-NL" sz="3500" dirty="0">
                <a:latin typeface="+mj-lt"/>
              </a:rPr>
              <a:t> van de extra-winst </a:t>
            </a:r>
            <a:r>
              <a:rPr lang="nl-NL" sz="3500" i="1" dirty="0">
                <a:latin typeface="+mj-lt"/>
              </a:rPr>
              <a:t>niet </a:t>
            </a:r>
            <a:r>
              <a:rPr lang="nl-NL" sz="3500" dirty="0">
                <a:latin typeface="+mj-lt"/>
              </a:rPr>
              <a:t>diende te onderzoeken.  Elke industrieel of handelaar die in staat was geweest een aanzienlijke winst te maken, zelfs louter als gevolg van stijgende prijzen of andere gunstige omstandigheden (en dus niet uit collaboratie met de vijand), moest daarom ook worden belast als iemand die ook </a:t>
            </a:r>
            <a:r>
              <a:rPr lang="nl-NL" sz="3500" i="1" dirty="0">
                <a:latin typeface="+mj-lt"/>
              </a:rPr>
              <a:t>zelfzuchtig</a:t>
            </a:r>
            <a:r>
              <a:rPr lang="nl-NL" sz="3500" dirty="0">
                <a:latin typeface="+mj-lt"/>
              </a:rPr>
              <a:t> had geprofiteerd van de tegenslagen van die tijd… .  </a:t>
            </a:r>
            <a:endParaRPr lang="nl-BE" dirty="0"/>
          </a:p>
        </p:txBody>
      </p:sp>
    </p:spTree>
    <p:extLst>
      <p:ext uri="{BB962C8B-B14F-4D97-AF65-F5344CB8AC3E}">
        <p14:creationId xmlns:p14="http://schemas.microsoft.com/office/powerpoint/2010/main" val="4267715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5C56-14AC-4827-B07A-581949AA9304}"/>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1BEE530-FE77-4440-BECD-19FEAF92940D}"/>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6. Was er een invloed merkbaar van de tarieven in de buitengewone heffingen op de tarieven in het stelsel van de gewone inkomstenbelastingen?</a:t>
            </a:r>
            <a:endParaRPr lang="nl-BE" sz="4400" b="1" dirty="0">
              <a:solidFill>
                <a:schemeClr val="accent5"/>
              </a:solidFill>
              <a:latin typeface="+mj-lt"/>
            </a:endParaRPr>
          </a:p>
        </p:txBody>
      </p:sp>
    </p:spTree>
    <p:extLst>
      <p:ext uri="{BB962C8B-B14F-4D97-AF65-F5344CB8AC3E}">
        <p14:creationId xmlns:p14="http://schemas.microsoft.com/office/powerpoint/2010/main" val="3169945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BDC70-6FD3-4E0E-B670-549DE156FA20}"/>
              </a:ext>
            </a:extLst>
          </p:cNvPr>
          <p:cNvSpPr>
            <a:spLocks noGrp="1"/>
          </p:cNvSpPr>
          <p:nvPr>
            <p:ph type="title"/>
          </p:nvPr>
        </p:nvSpPr>
        <p:spPr/>
        <p:txBody>
          <a:bodyPr/>
          <a:lstStyle/>
          <a:p>
            <a:pPr algn="ctr"/>
            <a:r>
              <a:rPr lang="nl-BE" b="1" dirty="0">
                <a:solidFill>
                  <a:schemeClr val="accent5"/>
                </a:solidFill>
              </a:rPr>
              <a:t>Oorlogsheffingen</a:t>
            </a:r>
          </a:p>
        </p:txBody>
      </p:sp>
      <p:sp>
        <p:nvSpPr>
          <p:cNvPr id="3" name="Tijdelijke aanduiding voor inhoud 2">
            <a:extLst>
              <a:ext uri="{FF2B5EF4-FFF2-40B4-BE49-F238E27FC236}">
                <a16:creationId xmlns:a16="http://schemas.microsoft.com/office/drawing/2014/main" id="{8C35E6F3-F7B1-4F5B-BB80-EEC4E94BF468}"/>
              </a:ext>
            </a:extLst>
          </p:cNvPr>
          <p:cNvSpPr>
            <a:spLocks noGrp="1"/>
          </p:cNvSpPr>
          <p:nvPr>
            <p:ph idx="1"/>
          </p:nvPr>
        </p:nvSpPr>
        <p:spPr/>
        <p:txBody>
          <a:bodyPr>
            <a:normAutofit lnSpcReduction="10000"/>
          </a:bodyPr>
          <a:lstStyle/>
          <a:p>
            <a:pPr algn="just">
              <a:lnSpc>
                <a:spcPct val="100000"/>
              </a:lnSpc>
              <a:spcBef>
                <a:spcPts val="0"/>
              </a:spcBef>
            </a:pPr>
            <a:r>
              <a:rPr lang="en-US" sz="2200" i="1" dirty="0">
                <a:latin typeface="+mj-lt"/>
              </a:rPr>
              <a:t>A showing must be made of </a:t>
            </a:r>
            <a:r>
              <a:rPr lang="en-US" sz="2200" i="1" u="sng" dirty="0">
                <a:latin typeface="+mj-lt"/>
              </a:rPr>
              <a:t>taking the profits out of the war</a:t>
            </a:r>
            <a:r>
              <a:rPr lang="en-US" sz="2200" i="1" dirty="0">
                <a:latin typeface="+mj-lt"/>
              </a:rPr>
              <a:t> … the marginal tax rates must be very high </a:t>
            </a:r>
            <a:r>
              <a:rPr lang="en-US" sz="2200" dirty="0">
                <a:latin typeface="+mj-lt"/>
              </a:rPr>
              <a:t>…, zo </a:t>
            </a:r>
            <a:r>
              <a:rPr lang="en-US" sz="2200" dirty="0" err="1">
                <a:latin typeface="+mj-lt"/>
              </a:rPr>
              <a:t>schreven</a:t>
            </a:r>
            <a:r>
              <a:rPr lang="en-US" sz="2200" dirty="0">
                <a:latin typeface="+mj-lt"/>
              </a:rPr>
              <a:t> de </a:t>
            </a:r>
            <a:r>
              <a:rPr lang="en-US" sz="2200" dirty="0" err="1">
                <a:latin typeface="+mj-lt"/>
              </a:rPr>
              <a:t>Amerikaanse</a:t>
            </a:r>
            <a:r>
              <a:rPr lang="en-US" sz="2200" dirty="0">
                <a:latin typeface="+mj-lt"/>
              </a:rPr>
              <a:t> </a:t>
            </a:r>
            <a:r>
              <a:rPr lang="en-US" sz="2200" dirty="0" err="1">
                <a:latin typeface="+mj-lt"/>
              </a:rPr>
              <a:t>economen</a:t>
            </a:r>
            <a:r>
              <a:rPr lang="en-US" sz="2200" dirty="0">
                <a:latin typeface="+mj-lt"/>
              </a:rPr>
              <a:t> Earl R. </a:t>
            </a:r>
            <a:r>
              <a:rPr lang="en-US" sz="2200" dirty="0" err="1">
                <a:latin typeface="+mj-lt"/>
              </a:rPr>
              <a:t>Rolph</a:t>
            </a:r>
            <a:r>
              <a:rPr lang="en-US" sz="2200" dirty="0">
                <a:latin typeface="+mj-lt"/>
              </a:rPr>
              <a:t> </a:t>
            </a:r>
            <a:r>
              <a:rPr lang="en-US" sz="2200" dirty="0" err="1">
                <a:latin typeface="+mj-lt"/>
              </a:rPr>
              <a:t>en</a:t>
            </a:r>
            <a:r>
              <a:rPr lang="en-US" sz="2200" dirty="0">
                <a:latin typeface="+mj-lt"/>
              </a:rPr>
              <a:t> George F. Break.</a:t>
            </a:r>
          </a:p>
          <a:p>
            <a:pPr algn="just">
              <a:lnSpc>
                <a:spcPct val="100000"/>
              </a:lnSpc>
              <a:spcBef>
                <a:spcPts val="0"/>
              </a:spcBef>
            </a:pPr>
            <a:endParaRPr lang="en-US" sz="2200" dirty="0">
              <a:latin typeface="+mj-lt"/>
            </a:endParaRPr>
          </a:p>
          <a:p>
            <a:pPr algn="just">
              <a:lnSpc>
                <a:spcPct val="100000"/>
              </a:lnSpc>
              <a:spcBef>
                <a:spcPts val="0"/>
              </a:spcBef>
            </a:pPr>
            <a:r>
              <a:rPr lang="nl-NL" sz="2200" dirty="0">
                <a:latin typeface="+mj-lt"/>
              </a:rPr>
              <a:t>In de wet van </a:t>
            </a:r>
            <a:r>
              <a:rPr lang="nl-NL" sz="2200" b="1" dirty="0">
                <a:latin typeface="+mj-lt"/>
              </a:rPr>
              <a:t>15 oktober 1945 </a:t>
            </a:r>
            <a:r>
              <a:rPr lang="nl-NL" sz="2200" dirty="0">
                <a:latin typeface="+mj-lt"/>
              </a:rPr>
              <a:t>inzake de winst uit leveringen aan de vijand ging het zelfs om een tarief van 100%.   Dit was een perfect voorbeeld daarvan.</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Van enige progressiviteit was er zelfs geen sprake meer … het ging om een confiscatie.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In de wet van </a:t>
            </a:r>
            <a:r>
              <a:rPr lang="nl-NL" sz="2200" b="1" dirty="0">
                <a:latin typeface="+mj-lt"/>
              </a:rPr>
              <a:t>16 oktober 1945 </a:t>
            </a:r>
            <a:r>
              <a:rPr lang="nl-NL" sz="2200" dirty="0">
                <a:latin typeface="+mj-lt"/>
              </a:rPr>
              <a:t>op de extra-winst gerealiseerd tijdens de oorlog ging het om tarieven van 70% tot 95%.  Dit kon in de praktijk met belastingverhogingen ook naar de 100% gaan…. . </a:t>
            </a:r>
          </a:p>
          <a:p>
            <a:pPr algn="just">
              <a:lnSpc>
                <a:spcPct val="100000"/>
              </a:lnSpc>
              <a:spcBef>
                <a:spcPts val="0"/>
              </a:spcBef>
            </a:pPr>
            <a:endParaRPr lang="nl-NL" sz="2200" dirty="0">
              <a:latin typeface="+mj-lt"/>
            </a:endParaRPr>
          </a:p>
          <a:p>
            <a:pPr algn="just">
              <a:lnSpc>
                <a:spcPct val="100000"/>
              </a:lnSpc>
              <a:spcBef>
                <a:spcPts val="0"/>
              </a:spcBef>
            </a:pPr>
            <a:r>
              <a:rPr lang="nl-NL" sz="2200" dirty="0">
                <a:solidFill>
                  <a:schemeClr val="bg1"/>
                </a:solidFill>
                <a:latin typeface="+mj-lt"/>
              </a:rPr>
              <a:t>.   Het ging om een confiscatie</a:t>
            </a:r>
          </a:p>
          <a:p>
            <a:pPr marL="0" indent="0">
              <a:lnSpc>
                <a:spcPct val="100000"/>
              </a:lnSpc>
              <a:spcBef>
                <a:spcPts val="0"/>
              </a:spcBef>
              <a:buNone/>
            </a:pPr>
            <a:endParaRPr lang="nl-NL" sz="2200" dirty="0">
              <a:latin typeface="+mj-lt"/>
            </a:endParaRPr>
          </a:p>
          <a:p>
            <a:pPr>
              <a:lnSpc>
                <a:spcPct val="100000"/>
              </a:lnSpc>
              <a:spcBef>
                <a:spcPts val="0"/>
              </a:spcBef>
            </a:pPr>
            <a:endParaRPr lang="nl-NL" sz="2200" dirty="0"/>
          </a:p>
          <a:p>
            <a:endParaRPr lang="nl-NL" dirty="0"/>
          </a:p>
          <a:p>
            <a:endParaRPr lang="nl-NL" dirty="0"/>
          </a:p>
          <a:p>
            <a:endParaRPr lang="nl-BE" dirty="0"/>
          </a:p>
        </p:txBody>
      </p:sp>
    </p:spTree>
    <p:extLst>
      <p:ext uri="{BB962C8B-B14F-4D97-AF65-F5344CB8AC3E}">
        <p14:creationId xmlns:p14="http://schemas.microsoft.com/office/powerpoint/2010/main" val="3462891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AE562-690F-492F-A1E8-FD71550AA0DE}"/>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D87665EC-2F71-453E-88F6-FEC646EDC78F}"/>
              </a:ext>
            </a:extLst>
          </p:cNvPr>
          <p:cNvSpPr>
            <a:spLocks noGrp="1"/>
          </p:cNvSpPr>
          <p:nvPr>
            <p:ph idx="1"/>
          </p:nvPr>
        </p:nvSpPr>
        <p:spPr/>
        <p:txBody>
          <a:bodyPr>
            <a:normAutofit fontScale="25000" lnSpcReduction="20000"/>
          </a:bodyPr>
          <a:lstStyle/>
          <a:p>
            <a:pPr algn="just">
              <a:lnSpc>
                <a:spcPct val="120000"/>
              </a:lnSpc>
              <a:spcBef>
                <a:spcPts val="0"/>
              </a:spcBef>
            </a:pPr>
            <a:r>
              <a:rPr lang="nl-NL" sz="8800" dirty="0">
                <a:latin typeface="+mj-lt"/>
              </a:rPr>
              <a:t>De oorlogstarieven kunnen dus moeilijk in vredestijd als een referentiepunt gelden (het wetsvoorstel d.d. </a:t>
            </a:r>
            <a:r>
              <a:rPr lang="nl-NL" sz="8800" b="1" dirty="0">
                <a:latin typeface="+mj-lt"/>
              </a:rPr>
              <a:t>5 november 2020 </a:t>
            </a:r>
            <a:r>
              <a:rPr lang="nl-NL" sz="8800" dirty="0">
                <a:latin typeface="+mj-lt"/>
              </a:rPr>
              <a:t>van de PTB-PVDA gaat daar wel van uit door een verwijzing naar de wet van </a:t>
            </a:r>
            <a:r>
              <a:rPr lang="nl-NL" sz="8800" b="1" dirty="0">
                <a:latin typeface="+mj-lt"/>
              </a:rPr>
              <a:t>3 maart 1919</a:t>
            </a:r>
            <a:r>
              <a:rPr lang="nl-NL" sz="8800" dirty="0">
                <a:latin typeface="+mj-lt"/>
              </a:rPr>
              <a:t>…).  </a:t>
            </a:r>
          </a:p>
          <a:p>
            <a:pPr algn="just">
              <a:lnSpc>
                <a:spcPct val="120000"/>
              </a:lnSpc>
              <a:spcBef>
                <a:spcPts val="0"/>
              </a:spcBef>
            </a:pPr>
            <a:endParaRPr lang="nl-NL" sz="8800" dirty="0">
              <a:latin typeface="+mj-lt"/>
            </a:endParaRPr>
          </a:p>
          <a:p>
            <a:pPr algn="just">
              <a:lnSpc>
                <a:spcPct val="120000"/>
              </a:lnSpc>
              <a:spcBef>
                <a:spcPts val="0"/>
              </a:spcBef>
            </a:pPr>
            <a:r>
              <a:rPr lang="nl-NL" sz="8800" dirty="0">
                <a:latin typeface="+mj-lt"/>
              </a:rPr>
              <a:t>Toch was er wel een invloed van de oorlogstoestand op de tarieven in de inkomstenbelastingen.  Zo was er een aanzienlijke verhoging tot 15% door de Duitse bezetter in 1940 van de nationale crisisbelasting met daarbij de instelling van een </a:t>
            </a:r>
            <a:r>
              <a:rPr lang="nl-NL" sz="8800" i="1" dirty="0">
                <a:latin typeface="+mj-lt"/>
              </a:rPr>
              <a:t>steile progressie</a:t>
            </a:r>
            <a:r>
              <a:rPr lang="nl-NL" sz="8800" dirty="0">
                <a:latin typeface="+mj-lt"/>
              </a:rPr>
              <a:t> (ook in Nederland).  Voor kmo’s was de verhoging minder … .</a:t>
            </a:r>
          </a:p>
          <a:p>
            <a:pPr algn="just">
              <a:lnSpc>
                <a:spcPct val="120000"/>
              </a:lnSpc>
              <a:spcBef>
                <a:spcPts val="0"/>
              </a:spcBef>
            </a:pPr>
            <a:endParaRPr lang="nl-NL" sz="8800" dirty="0">
              <a:latin typeface="+mj-lt"/>
            </a:endParaRPr>
          </a:p>
          <a:p>
            <a:pPr algn="just">
              <a:lnSpc>
                <a:spcPct val="120000"/>
              </a:lnSpc>
              <a:spcBef>
                <a:spcPts val="0"/>
              </a:spcBef>
            </a:pPr>
            <a:r>
              <a:rPr lang="nl-NL" sz="8800" dirty="0">
                <a:latin typeface="+mj-lt"/>
              </a:rPr>
              <a:t>De nationale crisisbelasting werd zelfs de meest opbrengende belasting tijdens de oorlog. Ook de Duitse bezetter was veel gelegen aan het behouden van een begrotingsevenwicht (</a:t>
            </a:r>
            <a:r>
              <a:rPr lang="nl-NL" sz="8800" b="1" dirty="0">
                <a:latin typeface="+mj-lt"/>
              </a:rPr>
              <a:t>die </a:t>
            </a:r>
            <a:r>
              <a:rPr lang="nl-NL" sz="8800" b="1" dirty="0" err="1">
                <a:latin typeface="+mj-lt"/>
              </a:rPr>
              <a:t>Schwarze</a:t>
            </a:r>
            <a:r>
              <a:rPr lang="nl-NL" sz="8800" b="1" dirty="0">
                <a:latin typeface="+mj-lt"/>
              </a:rPr>
              <a:t> </a:t>
            </a:r>
            <a:r>
              <a:rPr lang="nl-NL" sz="8800" b="1" dirty="0" err="1">
                <a:latin typeface="+mj-lt"/>
              </a:rPr>
              <a:t>Null</a:t>
            </a:r>
            <a:r>
              <a:rPr lang="nl-NL" sz="8800" dirty="0">
                <a:latin typeface="+mj-lt"/>
              </a:rPr>
              <a:t>). </a:t>
            </a:r>
          </a:p>
          <a:p>
            <a:endParaRPr lang="nl-BE" dirty="0"/>
          </a:p>
        </p:txBody>
      </p:sp>
    </p:spTree>
    <p:extLst>
      <p:ext uri="{BB962C8B-B14F-4D97-AF65-F5344CB8AC3E}">
        <p14:creationId xmlns:p14="http://schemas.microsoft.com/office/powerpoint/2010/main" val="1382406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6BAAE-989B-4D1D-9211-0045775E8BDB}"/>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1CE2BF79-723D-40BC-B684-0BA9BF08D0F9}"/>
              </a:ext>
            </a:extLst>
          </p:cNvPr>
          <p:cNvSpPr>
            <a:spLocks noGrp="1"/>
          </p:cNvSpPr>
          <p:nvPr>
            <p:ph idx="1"/>
          </p:nvPr>
        </p:nvSpPr>
        <p:spPr/>
        <p:txBody>
          <a:bodyPr>
            <a:noAutofit/>
          </a:bodyPr>
          <a:lstStyle/>
          <a:p>
            <a:pPr algn="just">
              <a:lnSpc>
                <a:spcPct val="100000"/>
              </a:lnSpc>
              <a:spcBef>
                <a:spcPts val="0"/>
              </a:spcBef>
            </a:pPr>
            <a:r>
              <a:rPr lang="nl-NL" sz="2200" dirty="0">
                <a:latin typeface="+mj-lt"/>
              </a:rPr>
              <a:t>Van belang is nog te weten dat de tarieven ook na de oorlog niet aan de inflatie aangepast werden. </a:t>
            </a:r>
          </a:p>
          <a:p>
            <a:pPr algn="just">
              <a:lnSpc>
                <a:spcPct val="100000"/>
              </a:lnSpc>
              <a:spcBef>
                <a:spcPts val="0"/>
              </a:spcBef>
            </a:pPr>
            <a:endParaRPr lang="nl-NL" sz="2200" dirty="0">
              <a:latin typeface="+mj-lt"/>
            </a:endParaRPr>
          </a:p>
          <a:p>
            <a:pPr algn="just">
              <a:lnSpc>
                <a:spcPct val="100000"/>
              </a:lnSpc>
              <a:spcBef>
                <a:spcPts val="0"/>
              </a:spcBef>
            </a:pPr>
            <a:r>
              <a:rPr lang="nl-NL" sz="2200" dirty="0" err="1">
                <a:latin typeface="+mj-lt"/>
              </a:rPr>
              <a:t>Rodolphe</a:t>
            </a:r>
            <a:r>
              <a:rPr lang="nl-NL" sz="2200" dirty="0">
                <a:latin typeface="+mj-lt"/>
              </a:rPr>
              <a:t> Putman, tweede in rang tijdens de Tweede Wereldoorlog na secretaris-generaal Oscar </a:t>
            </a:r>
            <a:r>
              <a:rPr lang="nl-NL" sz="2200" dirty="0" err="1">
                <a:latin typeface="+mj-lt"/>
              </a:rPr>
              <a:t>Plisnier</a:t>
            </a:r>
            <a:r>
              <a:rPr lang="nl-NL" sz="2200" dirty="0">
                <a:latin typeface="+mj-lt"/>
              </a:rPr>
              <a:t>, schreef in 1950 : </a:t>
            </a:r>
          </a:p>
          <a:p>
            <a:pPr marL="0" indent="0" algn="just">
              <a:lnSpc>
                <a:spcPct val="100000"/>
              </a:lnSpc>
              <a:spcBef>
                <a:spcPts val="0"/>
              </a:spcBef>
              <a:buNone/>
            </a:pPr>
            <a:endParaRPr lang="nl-NL" sz="2200" dirty="0">
              <a:latin typeface="+mj-lt"/>
            </a:endParaRPr>
          </a:p>
          <a:p>
            <a:pPr marL="457200" lvl="1" indent="0" algn="just">
              <a:lnSpc>
                <a:spcPct val="100000"/>
              </a:lnSpc>
              <a:spcBef>
                <a:spcPts val="0"/>
              </a:spcBef>
              <a:buNone/>
            </a:pPr>
            <a:r>
              <a:rPr lang="nl-NL" sz="2000" i="1" dirty="0">
                <a:latin typeface="+mj-lt"/>
              </a:rPr>
              <a:t>La </a:t>
            </a:r>
            <a:r>
              <a:rPr lang="nl-NL" sz="2000" i="1" dirty="0" err="1">
                <a:latin typeface="+mj-lt"/>
              </a:rPr>
              <a:t>contribution</a:t>
            </a:r>
            <a:r>
              <a:rPr lang="nl-NL" sz="2000" i="1" dirty="0">
                <a:latin typeface="+mj-lt"/>
              </a:rPr>
              <a:t> nationale de </a:t>
            </a:r>
            <a:r>
              <a:rPr lang="nl-NL" sz="2000" i="1" dirty="0" err="1">
                <a:latin typeface="+mj-lt"/>
              </a:rPr>
              <a:t>crise</a:t>
            </a:r>
            <a:r>
              <a:rPr lang="nl-NL" sz="2000" i="1" dirty="0">
                <a:latin typeface="+mj-lt"/>
              </a:rPr>
              <a:t> </a:t>
            </a:r>
            <a:r>
              <a:rPr lang="nl-NL" sz="2000" i="1" dirty="0" err="1">
                <a:latin typeface="+mj-lt"/>
              </a:rPr>
              <a:t>provoqua</a:t>
            </a:r>
            <a:r>
              <a:rPr lang="nl-NL" sz="2000" i="1" dirty="0">
                <a:latin typeface="+mj-lt"/>
              </a:rPr>
              <a:t> </a:t>
            </a:r>
            <a:r>
              <a:rPr lang="nl-NL" sz="2000" i="1" dirty="0" err="1">
                <a:latin typeface="+mj-lt"/>
              </a:rPr>
              <a:t>d’ailleurs</a:t>
            </a:r>
            <a:r>
              <a:rPr lang="nl-NL" sz="2000" i="1" dirty="0">
                <a:latin typeface="+mj-lt"/>
              </a:rPr>
              <a:t> </a:t>
            </a:r>
            <a:r>
              <a:rPr lang="nl-NL" sz="2000" i="1" dirty="0" err="1">
                <a:latin typeface="+mj-lt"/>
              </a:rPr>
              <a:t>après</a:t>
            </a:r>
            <a:r>
              <a:rPr lang="nl-NL" sz="2000" i="1" dirty="0">
                <a:latin typeface="+mj-lt"/>
              </a:rPr>
              <a:t> la </a:t>
            </a:r>
            <a:r>
              <a:rPr lang="nl-NL" sz="2000" i="1" dirty="0" err="1">
                <a:latin typeface="+mj-lt"/>
              </a:rPr>
              <a:t>libération</a:t>
            </a:r>
            <a:r>
              <a:rPr lang="nl-NL" sz="2000" i="1" dirty="0">
                <a:latin typeface="+mj-lt"/>
              </a:rPr>
              <a:t> du </a:t>
            </a:r>
            <a:r>
              <a:rPr lang="nl-NL" sz="2000" i="1" dirty="0" err="1">
                <a:latin typeface="+mj-lt"/>
              </a:rPr>
              <a:t>pays</a:t>
            </a:r>
            <a:r>
              <a:rPr lang="nl-NL" sz="2000" i="1" dirty="0">
                <a:latin typeface="+mj-lt"/>
              </a:rPr>
              <a:t> (1944) </a:t>
            </a:r>
            <a:r>
              <a:rPr lang="nl-NL" sz="2000" i="1" dirty="0" err="1">
                <a:latin typeface="+mj-lt"/>
              </a:rPr>
              <a:t>une</a:t>
            </a:r>
            <a:r>
              <a:rPr lang="nl-NL" sz="2000" i="1" dirty="0">
                <a:latin typeface="+mj-lt"/>
              </a:rPr>
              <a:t> </a:t>
            </a:r>
            <a:r>
              <a:rPr lang="nl-NL" sz="2000" i="1" u="sng" dirty="0" err="1">
                <a:latin typeface="+mj-lt"/>
              </a:rPr>
              <a:t>accentuation</a:t>
            </a:r>
            <a:r>
              <a:rPr lang="nl-NL" sz="2000" i="1" u="sng" dirty="0">
                <a:latin typeface="+mj-lt"/>
              </a:rPr>
              <a:t> </a:t>
            </a:r>
            <a:r>
              <a:rPr lang="nl-NL" sz="2000" i="1" u="sng" dirty="0" err="1">
                <a:latin typeface="+mj-lt"/>
              </a:rPr>
              <a:t>anormale</a:t>
            </a:r>
            <a:r>
              <a:rPr lang="nl-NL" sz="2000" i="1" u="sng" dirty="0">
                <a:latin typeface="+mj-lt"/>
              </a:rPr>
              <a:t> du jeu de la </a:t>
            </a:r>
            <a:r>
              <a:rPr lang="nl-NL" sz="2000" i="1" u="sng" dirty="0" err="1">
                <a:latin typeface="+mj-lt"/>
              </a:rPr>
              <a:t>progressivité</a:t>
            </a:r>
            <a:r>
              <a:rPr lang="nl-NL" sz="2000" i="1" u="sng" dirty="0">
                <a:latin typeface="+mj-lt"/>
              </a:rPr>
              <a:t> </a:t>
            </a:r>
            <a:r>
              <a:rPr lang="nl-NL" sz="2000" i="1" u="sng" dirty="0" err="1">
                <a:latin typeface="+mj-lt"/>
              </a:rPr>
              <a:t>d’autant</a:t>
            </a:r>
            <a:r>
              <a:rPr lang="nl-NL" sz="2000" i="1" u="sng" dirty="0">
                <a:latin typeface="+mj-lt"/>
              </a:rPr>
              <a:t> plus </a:t>
            </a:r>
            <a:r>
              <a:rPr lang="nl-NL" sz="2000" i="1" u="sng" dirty="0" err="1">
                <a:latin typeface="+mj-lt"/>
              </a:rPr>
              <a:t>brusquée</a:t>
            </a:r>
            <a:r>
              <a:rPr lang="nl-NL" sz="2000" i="1" dirty="0">
                <a:latin typeface="+mj-lt"/>
              </a:rPr>
              <a:t> que </a:t>
            </a:r>
            <a:r>
              <a:rPr lang="nl-NL" sz="2000" i="1" dirty="0" err="1">
                <a:latin typeface="+mj-lt"/>
              </a:rPr>
              <a:t>l’échelle</a:t>
            </a:r>
            <a:r>
              <a:rPr lang="nl-NL" sz="2000" i="1" dirty="0">
                <a:latin typeface="+mj-lt"/>
              </a:rPr>
              <a:t> de la </a:t>
            </a:r>
            <a:r>
              <a:rPr lang="nl-NL" sz="2000" i="1" dirty="0" err="1">
                <a:latin typeface="+mj-lt"/>
              </a:rPr>
              <a:t>progressivité</a:t>
            </a:r>
            <a:r>
              <a:rPr lang="nl-NL" sz="2000" i="1" dirty="0">
                <a:latin typeface="+mj-lt"/>
              </a:rPr>
              <a:t> </a:t>
            </a:r>
            <a:r>
              <a:rPr lang="nl-NL" sz="2000" i="1" dirty="0" err="1">
                <a:latin typeface="+mj-lt"/>
              </a:rPr>
              <a:t>est</a:t>
            </a:r>
            <a:r>
              <a:rPr lang="nl-NL" sz="2000" i="1" dirty="0">
                <a:latin typeface="+mj-lt"/>
              </a:rPr>
              <a:t> </a:t>
            </a:r>
            <a:r>
              <a:rPr lang="nl-NL" sz="2000" i="1" dirty="0" err="1">
                <a:latin typeface="+mj-lt"/>
              </a:rPr>
              <a:t>restée</a:t>
            </a:r>
            <a:r>
              <a:rPr lang="nl-NL" sz="2000" i="1" dirty="0">
                <a:latin typeface="+mj-lt"/>
              </a:rPr>
              <a:t> </a:t>
            </a:r>
            <a:r>
              <a:rPr lang="nl-NL" sz="2000" i="1" dirty="0" err="1">
                <a:latin typeface="+mj-lt"/>
              </a:rPr>
              <a:t>invariable</a:t>
            </a:r>
            <a:r>
              <a:rPr lang="nl-NL" sz="2000" i="1" dirty="0">
                <a:latin typeface="+mj-lt"/>
              </a:rPr>
              <a:t> </a:t>
            </a:r>
            <a:r>
              <a:rPr lang="nl-NL" sz="2000" i="1" dirty="0" err="1">
                <a:latin typeface="+mj-lt"/>
              </a:rPr>
              <a:t>alors</a:t>
            </a:r>
            <a:r>
              <a:rPr lang="nl-NL" sz="2000" i="1" dirty="0">
                <a:latin typeface="+mj-lt"/>
              </a:rPr>
              <a:t> que les </a:t>
            </a:r>
            <a:r>
              <a:rPr lang="nl-NL" sz="2000" i="1" dirty="0" err="1">
                <a:latin typeface="+mj-lt"/>
              </a:rPr>
              <a:t>salaires</a:t>
            </a:r>
            <a:r>
              <a:rPr lang="nl-NL" sz="2000" i="1" dirty="0">
                <a:latin typeface="+mj-lt"/>
              </a:rPr>
              <a:t>, </a:t>
            </a:r>
            <a:r>
              <a:rPr lang="nl-NL" sz="2000" i="1" dirty="0" err="1">
                <a:latin typeface="+mj-lt"/>
              </a:rPr>
              <a:t>bénéfices</a:t>
            </a:r>
            <a:r>
              <a:rPr lang="nl-NL" sz="2000" i="1" dirty="0">
                <a:latin typeface="+mj-lt"/>
              </a:rPr>
              <a:t> et </a:t>
            </a:r>
            <a:r>
              <a:rPr lang="nl-NL" sz="2000" i="1" dirty="0" err="1">
                <a:latin typeface="+mj-lt"/>
              </a:rPr>
              <a:t>profits</a:t>
            </a:r>
            <a:r>
              <a:rPr lang="nl-NL" sz="2000" i="1" dirty="0">
                <a:latin typeface="+mj-lt"/>
              </a:rPr>
              <a:t> </a:t>
            </a:r>
            <a:r>
              <a:rPr lang="nl-NL" sz="2000" i="1" dirty="0" err="1">
                <a:latin typeface="+mj-lt"/>
              </a:rPr>
              <a:t>furent</a:t>
            </a:r>
            <a:r>
              <a:rPr lang="nl-NL" sz="2000" i="1" dirty="0">
                <a:latin typeface="+mj-lt"/>
              </a:rPr>
              <a:t> </a:t>
            </a:r>
            <a:r>
              <a:rPr lang="nl-NL" sz="2000" i="1" dirty="0" err="1">
                <a:latin typeface="+mj-lt"/>
              </a:rPr>
              <a:t>péréquatés</a:t>
            </a:r>
            <a:r>
              <a:rPr lang="nl-NL" sz="2000" i="1" dirty="0">
                <a:latin typeface="+mj-lt"/>
              </a:rPr>
              <a:t> </a:t>
            </a:r>
            <a:r>
              <a:rPr lang="nl-NL" sz="2000" i="1" dirty="0" err="1">
                <a:latin typeface="+mj-lt"/>
              </a:rPr>
              <a:t>progressivement</a:t>
            </a:r>
            <a:r>
              <a:rPr lang="nl-NL" sz="2000" i="1" dirty="0">
                <a:latin typeface="+mj-lt"/>
              </a:rPr>
              <a:t> en </a:t>
            </a:r>
            <a:r>
              <a:rPr lang="nl-NL" sz="2000" i="1" dirty="0" err="1">
                <a:latin typeface="+mj-lt"/>
              </a:rPr>
              <a:t>fonction</a:t>
            </a:r>
            <a:r>
              <a:rPr lang="nl-NL" sz="2000" i="1" dirty="0">
                <a:latin typeface="+mj-lt"/>
              </a:rPr>
              <a:t> de la </a:t>
            </a:r>
            <a:r>
              <a:rPr lang="nl-NL" sz="2000" i="1" dirty="0" err="1">
                <a:latin typeface="+mj-lt"/>
              </a:rPr>
              <a:t>diminution</a:t>
            </a:r>
            <a:r>
              <a:rPr lang="nl-NL" sz="2000" i="1" dirty="0">
                <a:latin typeface="+mj-lt"/>
              </a:rPr>
              <a:t> du </a:t>
            </a:r>
            <a:r>
              <a:rPr lang="nl-NL" sz="2000" i="1" dirty="0" err="1">
                <a:latin typeface="+mj-lt"/>
              </a:rPr>
              <a:t>pouvoir</a:t>
            </a:r>
            <a:r>
              <a:rPr lang="nl-NL" sz="2000" i="1" dirty="0">
                <a:latin typeface="+mj-lt"/>
              </a:rPr>
              <a:t> </a:t>
            </a:r>
            <a:r>
              <a:rPr lang="nl-NL" sz="2000" i="1" dirty="0" err="1">
                <a:latin typeface="+mj-lt"/>
              </a:rPr>
              <a:t>d’achat</a:t>
            </a:r>
            <a:r>
              <a:rPr lang="nl-NL" sz="2000" i="1" dirty="0">
                <a:latin typeface="+mj-lt"/>
              </a:rPr>
              <a:t> de la </a:t>
            </a:r>
            <a:r>
              <a:rPr lang="nl-NL" sz="2000" i="1" dirty="0" err="1">
                <a:latin typeface="+mj-lt"/>
              </a:rPr>
              <a:t>monnaie</a:t>
            </a:r>
            <a:r>
              <a:rPr lang="nl-NL" sz="2000" i="1" dirty="0">
                <a:latin typeface="+mj-lt"/>
              </a:rPr>
              <a:t> nationale. </a:t>
            </a:r>
          </a:p>
          <a:p>
            <a:pPr marL="0" indent="0">
              <a:lnSpc>
                <a:spcPct val="110000"/>
              </a:lnSpc>
              <a:spcBef>
                <a:spcPts val="0"/>
              </a:spcBef>
              <a:buNone/>
            </a:pPr>
            <a:endParaRPr lang="nl-NL" sz="2200" dirty="0">
              <a:latin typeface="+mj-lt"/>
            </a:endParaRPr>
          </a:p>
        </p:txBody>
      </p:sp>
    </p:spTree>
    <p:extLst>
      <p:ext uri="{BB962C8B-B14F-4D97-AF65-F5344CB8AC3E}">
        <p14:creationId xmlns:p14="http://schemas.microsoft.com/office/powerpoint/2010/main" val="353835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2B114-020E-41E2-81E8-F997366287CA}"/>
              </a:ext>
            </a:extLst>
          </p:cNvPr>
          <p:cNvSpPr>
            <a:spLocks noGrp="1"/>
          </p:cNvSpPr>
          <p:nvPr>
            <p:ph type="title"/>
          </p:nvPr>
        </p:nvSpPr>
        <p:spPr/>
        <p:txBody>
          <a:bodyPr/>
          <a:lstStyle/>
          <a:p>
            <a:pPr algn="ctr"/>
            <a:r>
              <a:rPr lang="nl-NL" b="1" dirty="0">
                <a:solidFill>
                  <a:schemeClr val="accent5"/>
                </a:solidFill>
              </a:rPr>
              <a:t>Franse bezetting en inlijving</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32951067-07F3-4267-86AA-CE13626C0B3F}"/>
              </a:ext>
            </a:extLst>
          </p:cNvPr>
          <p:cNvSpPr>
            <a:spLocks noGrp="1"/>
          </p:cNvSpPr>
          <p:nvPr>
            <p:ph idx="1"/>
          </p:nvPr>
        </p:nvSpPr>
        <p:spPr/>
        <p:txBody>
          <a:bodyPr>
            <a:normAutofit fontScale="92500"/>
          </a:bodyPr>
          <a:lstStyle/>
          <a:p>
            <a:pPr algn="just">
              <a:lnSpc>
                <a:spcPct val="100000"/>
              </a:lnSpc>
              <a:spcBef>
                <a:spcPts val="0"/>
              </a:spcBef>
            </a:pPr>
            <a:r>
              <a:rPr lang="nl-NL" sz="2400" b="1" dirty="0">
                <a:latin typeface="+mj-lt"/>
              </a:rPr>
              <a:t>9 augustus 1794</a:t>
            </a:r>
            <a:r>
              <a:rPr lang="nl-NL" sz="2400" dirty="0">
                <a:latin typeface="+mj-lt"/>
              </a:rPr>
              <a:t>: militaire belasting wordt opgelegd aan de adel, de geestelijkheid en ook de zgn. begoede klassen, </a:t>
            </a:r>
            <a:r>
              <a:rPr lang="nl-NL" sz="2400" i="1" dirty="0">
                <a:latin typeface="+mj-lt"/>
              </a:rPr>
              <a:t>les classes </a:t>
            </a:r>
            <a:r>
              <a:rPr lang="nl-NL" sz="2400" i="1" dirty="0" err="1">
                <a:latin typeface="+mj-lt"/>
              </a:rPr>
              <a:t>aisées</a:t>
            </a:r>
            <a:r>
              <a:rPr lang="nl-NL" sz="2400" i="1" dirty="0">
                <a:latin typeface="+mj-lt"/>
              </a:rPr>
              <a:t>.</a:t>
            </a:r>
          </a:p>
          <a:p>
            <a:pPr algn="just">
              <a:lnSpc>
                <a:spcPct val="100000"/>
              </a:lnSpc>
              <a:spcBef>
                <a:spcPts val="0"/>
              </a:spcBef>
            </a:pPr>
            <a:endParaRPr lang="nl-NL" sz="2400" i="1" dirty="0">
              <a:latin typeface="+mj-lt"/>
            </a:endParaRPr>
          </a:p>
          <a:p>
            <a:pPr algn="just">
              <a:lnSpc>
                <a:spcPct val="100000"/>
              </a:lnSpc>
              <a:spcBef>
                <a:spcPts val="0"/>
              </a:spcBef>
            </a:pPr>
            <a:r>
              <a:rPr lang="nl-NL" sz="2400" b="1" dirty="0">
                <a:latin typeface="+mj-lt"/>
              </a:rPr>
              <a:t>28 december 1795</a:t>
            </a:r>
            <a:r>
              <a:rPr lang="nl-NL" sz="2400" dirty="0">
                <a:latin typeface="+mj-lt"/>
              </a:rPr>
              <a:t>: omzendbrief van de </a:t>
            </a:r>
            <a:r>
              <a:rPr lang="nl-NL" sz="2400" i="1" dirty="0">
                <a:latin typeface="+mj-lt"/>
              </a:rPr>
              <a:t>Administration centrale de la </a:t>
            </a:r>
            <a:r>
              <a:rPr lang="nl-NL" sz="2400" i="1" dirty="0" err="1">
                <a:latin typeface="+mj-lt"/>
              </a:rPr>
              <a:t>Dyle</a:t>
            </a:r>
            <a:r>
              <a:rPr lang="nl-NL" sz="2400" i="1" dirty="0">
                <a:latin typeface="+mj-lt"/>
              </a:rPr>
              <a:t> </a:t>
            </a:r>
            <a:r>
              <a:rPr lang="nl-NL" sz="2400" dirty="0">
                <a:latin typeface="+mj-lt"/>
              </a:rPr>
              <a:t>naar alle gemeenten, met een sterke aanbeveling om </a:t>
            </a:r>
            <a:r>
              <a:rPr lang="nl-NL" sz="2400" i="1" dirty="0" err="1">
                <a:latin typeface="+mj-lt"/>
              </a:rPr>
              <a:t>tous</a:t>
            </a:r>
            <a:r>
              <a:rPr lang="nl-NL" sz="2400" i="1" dirty="0">
                <a:latin typeface="+mj-lt"/>
              </a:rPr>
              <a:t> les riches </a:t>
            </a:r>
            <a:r>
              <a:rPr lang="nl-NL" sz="2400" i="1" dirty="0" err="1">
                <a:latin typeface="+mj-lt"/>
              </a:rPr>
              <a:t>propriétaires</a:t>
            </a:r>
            <a:r>
              <a:rPr lang="nl-NL" sz="2400" i="1" dirty="0">
                <a:latin typeface="+mj-lt"/>
              </a:rPr>
              <a:t>, les </a:t>
            </a:r>
            <a:r>
              <a:rPr lang="nl-NL" sz="2400" i="1" dirty="0" err="1">
                <a:latin typeface="+mj-lt"/>
              </a:rPr>
              <a:t>chanoines</a:t>
            </a:r>
            <a:r>
              <a:rPr lang="nl-NL" sz="2400" i="1" dirty="0">
                <a:latin typeface="+mj-lt"/>
              </a:rPr>
              <a:t>, les </a:t>
            </a:r>
            <a:r>
              <a:rPr lang="nl-NL" sz="2400" i="1" dirty="0" err="1">
                <a:latin typeface="+mj-lt"/>
              </a:rPr>
              <a:t>chanoinesses</a:t>
            </a:r>
            <a:r>
              <a:rPr lang="nl-NL" sz="2400" i="1" dirty="0">
                <a:latin typeface="+mj-lt"/>
              </a:rPr>
              <a:t>, les </a:t>
            </a:r>
            <a:r>
              <a:rPr lang="nl-NL" sz="2400" i="1" dirty="0" err="1">
                <a:latin typeface="+mj-lt"/>
              </a:rPr>
              <a:t>béguines</a:t>
            </a:r>
            <a:r>
              <a:rPr lang="nl-NL" sz="2400" i="1" dirty="0">
                <a:latin typeface="+mj-lt"/>
              </a:rPr>
              <a:t>, etc., </a:t>
            </a:r>
            <a:r>
              <a:rPr lang="nl-NL" sz="2400" i="1" dirty="0" err="1">
                <a:latin typeface="+mj-lt"/>
              </a:rPr>
              <a:t>individuellement</a:t>
            </a:r>
            <a:r>
              <a:rPr lang="nl-NL" sz="2400" i="1" dirty="0">
                <a:latin typeface="+mj-lt"/>
              </a:rPr>
              <a:t>, et les </a:t>
            </a:r>
            <a:r>
              <a:rPr lang="nl-NL" sz="2400" i="1" dirty="0" err="1">
                <a:latin typeface="+mj-lt"/>
              </a:rPr>
              <a:t>maisons</a:t>
            </a:r>
            <a:r>
              <a:rPr lang="nl-NL" sz="2400" i="1" dirty="0">
                <a:latin typeface="+mj-lt"/>
              </a:rPr>
              <a:t> </a:t>
            </a:r>
            <a:r>
              <a:rPr lang="nl-NL" sz="2400" i="1" dirty="0" err="1">
                <a:latin typeface="+mj-lt"/>
              </a:rPr>
              <a:t>réligieuses</a:t>
            </a:r>
            <a:r>
              <a:rPr lang="nl-NL" sz="2400" i="1" dirty="0">
                <a:latin typeface="+mj-lt"/>
              </a:rPr>
              <a:t> </a:t>
            </a:r>
            <a:r>
              <a:rPr lang="nl-NL" sz="2400" i="1" dirty="0" err="1">
                <a:latin typeface="+mj-lt"/>
              </a:rPr>
              <a:t>collectivement</a:t>
            </a:r>
            <a:r>
              <a:rPr lang="nl-NL" sz="2400" i="1" dirty="0">
                <a:latin typeface="+mj-lt"/>
              </a:rPr>
              <a:t> </a:t>
            </a:r>
            <a:r>
              <a:rPr lang="nl-NL" sz="2400" dirty="0">
                <a:latin typeface="+mj-lt"/>
              </a:rPr>
              <a:t>effectief op de lijsten van de belastingplichtigen te plaatsen </a:t>
            </a:r>
            <a:r>
              <a:rPr lang="nl-NL" sz="2400" i="1" dirty="0" err="1">
                <a:latin typeface="+mj-lt"/>
              </a:rPr>
              <a:t>destiné</a:t>
            </a:r>
            <a:r>
              <a:rPr lang="nl-NL" sz="2400" i="1" dirty="0">
                <a:latin typeface="+mj-lt"/>
              </a:rPr>
              <a:t> à </a:t>
            </a:r>
            <a:r>
              <a:rPr lang="nl-NL" sz="2400" i="1" dirty="0" err="1">
                <a:latin typeface="+mj-lt"/>
              </a:rPr>
              <a:t>prévenir</a:t>
            </a:r>
            <a:r>
              <a:rPr lang="nl-NL" sz="2400" i="1" dirty="0">
                <a:latin typeface="+mj-lt"/>
              </a:rPr>
              <a:t> </a:t>
            </a:r>
            <a:r>
              <a:rPr lang="nl-NL" sz="2400" i="1" dirty="0" err="1">
                <a:latin typeface="+mj-lt"/>
              </a:rPr>
              <a:t>tout</a:t>
            </a:r>
            <a:r>
              <a:rPr lang="nl-NL" sz="2400" i="1" dirty="0">
                <a:latin typeface="+mj-lt"/>
              </a:rPr>
              <a:t> scrupule </a:t>
            </a:r>
            <a:r>
              <a:rPr lang="nl-NL" sz="2400" dirty="0">
                <a:latin typeface="+mj-lt"/>
              </a:rPr>
              <a:t>(toen was gijzeling nog heel gewoon …). </a:t>
            </a:r>
          </a:p>
          <a:p>
            <a:pPr algn="just">
              <a:lnSpc>
                <a:spcPct val="100000"/>
              </a:lnSpc>
              <a:spcBef>
                <a:spcPts val="0"/>
              </a:spcBef>
            </a:pPr>
            <a:endParaRPr lang="nl-NL" sz="2400" dirty="0">
              <a:latin typeface="+mj-lt"/>
            </a:endParaRPr>
          </a:p>
          <a:p>
            <a:pPr algn="just">
              <a:lnSpc>
                <a:spcPct val="100000"/>
              </a:lnSpc>
              <a:spcBef>
                <a:spcPts val="0"/>
              </a:spcBef>
            </a:pPr>
            <a:r>
              <a:rPr lang="nl-NL" sz="2400" b="1" dirty="0">
                <a:latin typeface="+mj-lt"/>
              </a:rPr>
              <a:t>30 januari 1796</a:t>
            </a:r>
            <a:r>
              <a:rPr lang="nl-NL" sz="2400" dirty="0">
                <a:latin typeface="+mj-lt"/>
              </a:rPr>
              <a:t>: de Franse minister van Financiën, </a:t>
            </a:r>
            <a:r>
              <a:rPr lang="nl-NL" sz="2400" i="1" dirty="0">
                <a:latin typeface="+mj-lt"/>
              </a:rPr>
              <a:t>Guillaume-Charles </a:t>
            </a:r>
            <a:r>
              <a:rPr lang="nl-NL" sz="2400" i="1" dirty="0" err="1">
                <a:latin typeface="+mj-lt"/>
              </a:rPr>
              <a:t>chevalier</a:t>
            </a:r>
            <a:r>
              <a:rPr lang="nl-NL" sz="2400" i="1" dirty="0">
                <a:latin typeface="+mj-lt"/>
              </a:rPr>
              <a:t> </a:t>
            </a:r>
            <a:r>
              <a:rPr lang="nl-NL" sz="2400" i="1" dirty="0" err="1">
                <a:latin typeface="+mj-lt"/>
              </a:rPr>
              <a:t>Faipoult</a:t>
            </a:r>
            <a:r>
              <a:rPr lang="nl-NL" sz="2400" i="1" dirty="0">
                <a:latin typeface="+mj-lt"/>
              </a:rPr>
              <a:t> de </a:t>
            </a:r>
            <a:r>
              <a:rPr lang="nl-NL" sz="2400" i="1" dirty="0" err="1">
                <a:latin typeface="+mj-lt"/>
              </a:rPr>
              <a:t>Maisoncelle</a:t>
            </a:r>
            <a:r>
              <a:rPr lang="nl-NL" sz="2400" dirty="0">
                <a:latin typeface="+mj-lt"/>
              </a:rPr>
              <a:t>, moet aan het </a:t>
            </a:r>
            <a:r>
              <a:rPr lang="nl-NL" sz="2400" i="1" dirty="0">
                <a:latin typeface="+mj-lt"/>
              </a:rPr>
              <a:t>Directoire</a:t>
            </a:r>
            <a:r>
              <a:rPr lang="nl-NL" sz="2400" dirty="0">
                <a:latin typeface="+mj-lt"/>
              </a:rPr>
              <a:t> te Parijs meedelen dat de belasting helaas nog maar 70 miljoen francs heeft opgebracht, in plaats van de beoogde 600 miljoen francs.. .</a:t>
            </a:r>
          </a:p>
          <a:p>
            <a:endParaRPr lang="nl-NL" dirty="0"/>
          </a:p>
          <a:p>
            <a:endParaRPr lang="nl-NL" dirty="0"/>
          </a:p>
          <a:p>
            <a:endParaRPr lang="nl-BE" dirty="0"/>
          </a:p>
        </p:txBody>
      </p:sp>
    </p:spTree>
    <p:extLst>
      <p:ext uri="{BB962C8B-B14F-4D97-AF65-F5344CB8AC3E}">
        <p14:creationId xmlns:p14="http://schemas.microsoft.com/office/powerpoint/2010/main" val="2726776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5F878-419D-4BE0-B190-9D0969E9E1B8}"/>
              </a:ext>
            </a:extLst>
          </p:cNvPr>
          <p:cNvSpPr>
            <a:spLocks noGrp="1"/>
          </p:cNvSpPr>
          <p:nvPr>
            <p:ph type="title"/>
          </p:nvPr>
        </p:nvSpPr>
        <p:spPr/>
        <p:txBody>
          <a:bodyPr/>
          <a:lstStyle/>
          <a:p>
            <a:pPr algn="ctr"/>
            <a:r>
              <a:rPr lang="nl-BE" b="1" dirty="0">
                <a:solidFill>
                  <a:schemeClr val="accent5"/>
                </a:solidFill>
              </a:rPr>
              <a:t>Wet van 20 november 1962</a:t>
            </a:r>
          </a:p>
        </p:txBody>
      </p:sp>
      <p:sp>
        <p:nvSpPr>
          <p:cNvPr id="3" name="Tijdelijke aanduiding voor inhoud 2">
            <a:extLst>
              <a:ext uri="{FF2B5EF4-FFF2-40B4-BE49-F238E27FC236}">
                <a16:creationId xmlns:a16="http://schemas.microsoft.com/office/drawing/2014/main" id="{218C8165-4DCC-4755-B1A3-58C719FFEAB7}"/>
              </a:ext>
            </a:extLst>
          </p:cNvPr>
          <p:cNvSpPr>
            <a:spLocks noGrp="1"/>
          </p:cNvSpPr>
          <p:nvPr>
            <p:ph idx="1"/>
          </p:nvPr>
        </p:nvSpPr>
        <p:spPr/>
        <p:txBody>
          <a:bodyPr>
            <a:normAutofit lnSpcReduction="10000"/>
          </a:bodyPr>
          <a:lstStyle/>
          <a:p>
            <a:pPr algn="just">
              <a:lnSpc>
                <a:spcPct val="110000"/>
              </a:lnSpc>
              <a:spcBef>
                <a:spcPts val="0"/>
              </a:spcBef>
            </a:pPr>
            <a:r>
              <a:rPr lang="nl-NL" sz="2200" dirty="0">
                <a:latin typeface="+mj-lt"/>
              </a:rPr>
              <a:t>De nationale crisisbelasting werd geïncorporeerd in de globale personenbelasting ingevoerd door de wet van </a:t>
            </a:r>
            <a:r>
              <a:rPr lang="nl-NL" sz="2200" b="1" dirty="0">
                <a:latin typeface="+mj-lt"/>
              </a:rPr>
              <a:t>20 november 1962 </a:t>
            </a:r>
            <a:r>
              <a:rPr lang="nl-NL" sz="2200" dirty="0">
                <a:latin typeface="+mj-lt"/>
              </a:rPr>
              <a:t>(inclusief tariefstructuur). </a:t>
            </a:r>
          </a:p>
          <a:p>
            <a:pPr algn="just">
              <a:lnSpc>
                <a:spcPct val="110000"/>
              </a:lnSpc>
              <a:spcBef>
                <a:spcPts val="0"/>
              </a:spcBef>
            </a:pPr>
            <a:endParaRPr lang="nl-NL" sz="2200" dirty="0">
              <a:latin typeface="+mj-lt"/>
            </a:endParaRPr>
          </a:p>
          <a:p>
            <a:pPr algn="just">
              <a:lnSpc>
                <a:spcPct val="110000"/>
              </a:lnSpc>
              <a:spcBef>
                <a:spcPts val="0"/>
              </a:spcBef>
            </a:pPr>
            <a:r>
              <a:rPr lang="nl-NL" sz="2200" dirty="0">
                <a:latin typeface="+mj-lt"/>
              </a:rPr>
              <a:t>Door die wet werden inkomstenbelastingen niet meer als aftrekbaar aangemerkt, waardoor een rem op hogere tarieven ook wegviel. </a:t>
            </a:r>
          </a:p>
          <a:p>
            <a:pPr algn="just">
              <a:lnSpc>
                <a:spcPct val="110000"/>
              </a:lnSpc>
              <a:spcBef>
                <a:spcPts val="0"/>
              </a:spcBef>
            </a:pPr>
            <a:endParaRPr lang="fr-FR" sz="2200" i="1" dirty="0">
              <a:latin typeface="+mj-lt"/>
            </a:endParaRPr>
          </a:p>
          <a:p>
            <a:pPr marL="457200" lvl="1" indent="0" algn="just">
              <a:lnSpc>
                <a:spcPct val="110000"/>
              </a:lnSpc>
              <a:spcBef>
                <a:spcPts val="0"/>
              </a:spcBef>
              <a:buNone/>
            </a:pPr>
            <a:r>
              <a:rPr lang="fr-FR" sz="2000" i="1" dirty="0">
                <a:latin typeface="+mj-lt"/>
              </a:rPr>
              <a:t>Au départ la F.I.B. et les holdings sont opposés à la suppression de cette règle qu’elles considèrent comme un rempart contre la démagogie. Cependant les syndicats avaient fait de la suppression de cette règle un de leurs chevaux de bataille </a:t>
            </a:r>
            <a:r>
              <a:rPr lang="fr-FR" sz="2000" dirty="0">
                <a:latin typeface="+mj-lt"/>
              </a:rPr>
              <a:t>(</a:t>
            </a:r>
            <a:r>
              <a:rPr lang="fr-FR" sz="2000" i="1" dirty="0">
                <a:latin typeface="+mj-lt"/>
              </a:rPr>
              <a:t>Courrier hebdomadaire du CRISP </a:t>
            </a:r>
            <a:r>
              <a:rPr lang="fr-FR" sz="2000" dirty="0">
                <a:latin typeface="+mj-lt"/>
              </a:rPr>
              <a:t>1962/3, n° 137).</a:t>
            </a:r>
          </a:p>
          <a:p>
            <a:pPr algn="just">
              <a:lnSpc>
                <a:spcPct val="110000"/>
              </a:lnSpc>
              <a:spcBef>
                <a:spcPts val="0"/>
              </a:spcBef>
            </a:pPr>
            <a:endParaRPr lang="fr-FR" sz="2200" dirty="0">
              <a:latin typeface="+mj-lt"/>
            </a:endParaRPr>
          </a:p>
          <a:p>
            <a:pPr algn="just">
              <a:lnSpc>
                <a:spcPct val="110000"/>
              </a:lnSpc>
              <a:spcBef>
                <a:spcPts val="0"/>
              </a:spcBef>
            </a:pPr>
            <a:r>
              <a:rPr lang="nl-NL" sz="2200" dirty="0">
                <a:latin typeface="+mj-lt"/>
              </a:rPr>
              <a:t>De regering beloofde tijdens de parlementaire behandeling een volstrekte grens van de fiscale druk op het globaal inkomen van natuurlijke personen vast te stellen op 50%… .  </a:t>
            </a:r>
          </a:p>
          <a:p>
            <a:pPr marL="0" indent="0">
              <a:buNone/>
            </a:pPr>
            <a:endParaRPr lang="nl-BE" dirty="0"/>
          </a:p>
        </p:txBody>
      </p:sp>
    </p:spTree>
    <p:extLst>
      <p:ext uri="{BB962C8B-B14F-4D97-AF65-F5344CB8AC3E}">
        <p14:creationId xmlns:p14="http://schemas.microsoft.com/office/powerpoint/2010/main" val="1849518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E8DA1-C513-4FE4-81ED-CFC12D768D32}"/>
              </a:ext>
            </a:extLst>
          </p:cNvPr>
          <p:cNvSpPr>
            <a:spLocks noGrp="1"/>
          </p:cNvSpPr>
          <p:nvPr>
            <p:ph type="title"/>
          </p:nvPr>
        </p:nvSpPr>
        <p:spPr/>
        <p:txBody>
          <a:bodyPr/>
          <a:lstStyle/>
          <a:p>
            <a:pPr algn="ctr"/>
            <a:r>
              <a:rPr lang="nl-BE" b="1" dirty="0">
                <a:solidFill>
                  <a:schemeClr val="accent5"/>
                </a:solidFill>
              </a:rPr>
              <a:t>Wet van 20 november 1962</a:t>
            </a:r>
          </a:p>
        </p:txBody>
      </p:sp>
      <p:sp>
        <p:nvSpPr>
          <p:cNvPr id="3" name="Tijdelijke aanduiding voor inhoud 2">
            <a:extLst>
              <a:ext uri="{FF2B5EF4-FFF2-40B4-BE49-F238E27FC236}">
                <a16:creationId xmlns:a16="http://schemas.microsoft.com/office/drawing/2014/main" id="{B561F7BA-B604-45CB-BC0E-C92B674CF797}"/>
              </a:ext>
            </a:extLst>
          </p:cNvPr>
          <p:cNvSpPr>
            <a:spLocks noGrp="1"/>
          </p:cNvSpPr>
          <p:nvPr>
            <p:ph idx="1"/>
          </p:nvPr>
        </p:nvSpPr>
        <p:spPr/>
        <p:txBody>
          <a:bodyPr>
            <a:normAutofit fontScale="92500" lnSpcReduction="20000"/>
          </a:bodyPr>
          <a:lstStyle/>
          <a:p>
            <a:pPr algn="just">
              <a:lnSpc>
                <a:spcPct val="120000"/>
              </a:lnSpc>
              <a:spcBef>
                <a:spcPts val="0"/>
              </a:spcBef>
            </a:pPr>
            <a:r>
              <a:rPr lang="nl-NL" sz="2400" dirty="0">
                <a:latin typeface="+mj-lt"/>
              </a:rPr>
              <a:t>En er werd ook nog verwezen naar een aantal buitengewone en tijdelijke heffingen (zoals deze van 1940, 1952 en 1957) welke ook uitdrukkelijk als niet aftrekbaar waren aangemerkt in de bedrijfsbelasting.  Maar dit was naast de kwestie.  Dit was juist nodig om een maximale effectiviteit van die buitengewone heffingen te waarborgen… . </a:t>
            </a:r>
          </a:p>
          <a:p>
            <a:pPr algn="just">
              <a:lnSpc>
                <a:spcPct val="120000"/>
              </a:lnSpc>
              <a:spcBef>
                <a:spcPts val="0"/>
              </a:spcBef>
            </a:pPr>
            <a:endParaRPr lang="nl-NL" sz="2400" dirty="0">
              <a:latin typeface="+mj-lt"/>
            </a:endParaRPr>
          </a:p>
          <a:p>
            <a:pPr algn="just">
              <a:lnSpc>
                <a:spcPct val="120000"/>
              </a:lnSpc>
              <a:spcBef>
                <a:spcPts val="0"/>
              </a:spcBef>
            </a:pPr>
            <a:r>
              <a:rPr lang="nl-NL" sz="2400" dirty="0">
                <a:latin typeface="+mj-lt"/>
              </a:rPr>
              <a:t>In de Verenigde Staten waren ook door de oorlog hoge tarieven van toepassing in de federale personenbelasting.  Zo was in 1960 een inkomen in de schijf gaande van 16.001 tot 18.000 US$ al onderworpen aan een </a:t>
            </a:r>
            <a:r>
              <a:rPr lang="nl-NL" sz="2400" i="1" dirty="0">
                <a:latin typeface="+mj-lt"/>
              </a:rPr>
              <a:t>marginaal tarief van 50%.  </a:t>
            </a:r>
            <a:r>
              <a:rPr lang="nl-NL" sz="2400" dirty="0">
                <a:latin typeface="+mj-lt"/>
              </a:rPr>
              <a:t>De schijf van 150.001 tot 200.000 US$ aan een </a:t>
            </a:r>
            <a:r>
              <a:rPr lang="nl-NL" sz="2400" i="1" dirty="0">
                <a:latin typeface="+mj-lt"/>
              </a:rPr>
              <a:t>marginaal tarief van 90%</a:t>
            </a:r>
            <a:r>
              <a:rPr lang="nl-NL" sz="2400" dirty="0">
                <a:latin typeface="+mj-lt"/>
              </a:rPr>
              <a:t>… .  Daarboven: </a:t>
            </a:r>
            <a:r>
              <a:rPr lang="nl-NL" sz="2400" i="1" dirty="0">
                <a:latin typeface="+mj-lt"/>
              </a:rPr>
              <a:t>91%</a:t>
            </a:r>
            <a:r>
              <a:rPr lang="nl-NL" sz="2400" dirty="0">
                <a:latin typeface="+mj-lt"/>
              </a:rPr>
              <a:t>.  Het was president John Kennedy die al begon met de afbouw van die tarieven, namelijk door het </a:t>
            </a:r>
            <a:r>
              <a:rPr lang="nl-NL" sz="2400" i="1" dirty="0">
                <a:latin typeface="+mj-lt"/>
              </a:rPr>
              <a:t>marginaal toptarief op 70% </a:t>
            </a:r>
            <a:r>
              <a:rPr lang="nl-NL" sz="2400" dirty="0">
                <a:latin typeface="+mj-lt"/>
              </a:rPr>
              <a:t>te brengen.  President Ronald Reagan bracht dit tarief terug tot </a:t>
            </a:r>
            <a:r>
              <a:rPr lang="nl-NL" sz="2400" i="1" dirty="0">
                <a:latin typeface="+mj-lt"/>
              </a:rPr>
              <a:t>28%</a:t>
            </a:r>
            <a:r>
              <a:rPr lang="nl-NL" sz="2400" dirty="0">
                <a:latin typeface="+mj-lt"/>
              </a:rPr>
              <a:t> … .   Zulk feit deed zich in België niet voor.</a:t>
            </a:r>
          </a:p>
          <a:p>
            <a:pPr marL="0" indent="0" algn="just">
              <a:lnSpc>
                <a:spcPct val="100000"/>
              </a:lnSpc>
              <a:spcBef>
                <a:spcPts val="0"/>
              </a:spcBef>
              <a:buNone/>
            </a:pPr>
            <a:endParaRPr lang="nl-NL" sz="2200" dirty="0">
              <a:latin typeface="+mj-lt"/>
            </a:endParaRPr>
          </a:p>
          <a:p>
            <a:pPr marL="0" indent="0">
              <a:lnSpc>
                <a:spcPct val="100000"/>
              </a:lnSpc>
              <a:spcBef>
                <a:spcPts val="0"/>
              </a:spcBef>
              <a:buNone/>
            </a:pPr>
            <a:endParaRPr lang="nl-NL" sz="2200" dirty="0">
              <a:latin typeface="+mj-lt"/>
            </a:endParaRPr>
          </a:p>
          <a:p>
            <a:endParaRPr lang="nl-BE" dirty="0"/>
          </a:p>
        </p:txBody>
      </p:sp>
    </p:spTree>
    <p:extLst>
      <p:ext uri="{BB962C8B-B14F-4D97-AF65-F5344CB8AC3E}">
        <p14:creationId xmlns:p14="http://schemas.microsoft.com/office/powerpoint/2010/main" val="2574507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490FD-4B29-45FE-B666-26AB64822B77}"/>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BE32FCC-2080-48F0-9389-22B263BC9DE1}"/>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7. In hoeverre waren sommige buitengewone heffingen hun tijd (ver) vooruit?</a:t>
            </a:r>
            <a:endParaRPr lang="nl-BE" sz="4400" b="1" dirty="0">
              <a:solidFill>
                <a:schemeClr val="accent5"/>
              </a:solidFill>
              <a:latin typeface="+mj-lt"/>
            </a:endParaRPr>
          </a:p>
        </p:txBody>
      </p:sp>
    </p:spTree>
    <p:extLst>
      <p:ext uri="{BB962C8B-B14F-4D97-AF65-F5344CB8AC3E}">
        <p14:creationId xmlns:p14="http://schemas.microsoft.com/office/powerpoint/2010/main" val="96366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3331F-CC16-4643-B2E9-2A98F45165E8}"/>
              </a:ext>
            </a:extLst>
          </p:cNvPr>
          <p:cNvSpPr>
            <a:spLocks noGrp="1"/>
          </p:cNvSpPr>
          <p:nvPr>
            <p:ph type="title"/>
          </p:nvPr>
        </p:nvSpPr>
        <p:spPr/>
        <p:txBody>
          <a:bodyPr/>
          <a:lstStyle/>
          <a:p>
            <a:pPr algn="ctr"/>
            <a:r>
              <a:rPr lang="nl-BE" b="1" dirty="0">
                <a:solidFill>
                  <a:schemeClr val="accent5"/>
                </a:solidFill>
              </a:rPr>
              <a:t>Wet van 3 maart 1919</a:t>
            </a:r>
          </a:p>
        </p:txBody>
      </p:sp>
      <p:sp>
        <p:nvSpPr>
          <p:cNvPr id="3" name="Tijdelijke aanduiding voor inhoud 2">
            <a:extLst>
              <a:ext uri="{FF2B5EF4-FFF2-40B4-BE49-F238E27FC236}">
                <a16:creationId xmlns:a16="http://schemas.microsoft.com/office/drawing/2014/main" id="{348BA660-64BF-46F3-924E-FD1D92BC0C20}"/>
              </a:ext>
            </a:extLst>
          </p:cNvPr>
          <p:cNvSpPr>
            <a:spLocks noGrp="1"/>
          </p:cNvSpPr>
          <p:nvPr>
            <p:ph idx="1"/>
          </p:nvPr>
        </p:nvSpPr>
        <p:spPr/>
        <p:txBody>
          <a:bodyPr>
            <a:normAutofit/>
          </a:bodyPr>
          <a:lstStyle/>
          <a:p>
            <a:pPr algn="just">
              <a:lnSpc>
                <a:spcPct val="100000"/>
              </a:lnSpc>
              <a:spcBef>
                <a:spcPts val="0"/>
              </a:spcBef>
            </a:pPr>
            <a:r>
              <a:rPr lang="nl-NL" sz="2200" dirty="0">
                <a:latin typeface="+mj-lt"/>
              </a:rPr>
              <a:t>Om de belastbare extra-winst van de oorlogsperiode te bepalen, diende daarvan een </a:t>
            </a:r>
            <a:r>
              <a:rPr lang="nl-NL" sz="2200" i="1" dirty="0">
                <a:latin typeface="+mj-lt"/>
              </a:rPr>
              <a:t>reële referentiewinst </a:t>
            </a:r>
            <a:r>
              <a:rPr lang="nl-NL" sz="2200" dirty="0">
                <a:latin typeface="+mj-lt"/>
              </a:rPr>
              <a:t>van voor de oorlog te worden afgetrokken.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Maar de belastingplichtige kon ook kiezen voor een </a:t>
            </a:r>
            <a:r>
              <a:rPr lang="nl-NL" sz="2200" i="1" dirty="0">
                <a:latin typeface="+mj-lt"/>
              </a:rPr>
              <a:t>forfaitaire</a:t>
            </a:r>
            <a:r>
              <a:rPr lang="nl-NL" sz="2200" dirty="0">
                <a:latin typeface="+mj-lt"/>
              </a:rPr>
              <a:t> aftrek, namelijk gelijk aan een percentage van het kapitaal van de vennootschap, zijnde 8%.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Die variant was al een soort aftrek voor risicokapitaal </a:t>
            </a:r>
            <a:r>
              <a:rPr lang="nl-NL" sz="2200" i="1" dirty="0" err="1">
                <a:latin typeface="+mj-lt"/>
              </a:rPr>
              <a:t>avant</a:t>
            </a:r>
            <a:r>
              <a:rPr lang="nl-NL" sz="2200" i="1" dirty="0">
                <a:latin typeface="+mj-lt"/>
              </a:rPr>
              <a:t> la lettre </a:t>
            </a:r>
            <a:r>
              <a:rPr lang="nl-NL" sz="2200" dirty="0">
                <a:latin typeface="+mj-lt"/>
              </a:rPr>
              <a:t>… .  </a:t>
            </a:r>
            <a:endParaRPr lang="nl-BE" dirty="0"/>
          </a:p>
        </p:txBody>
      </p:sp>
    </p:spTree>
    <p:extLst>
      <p:ext uri="{BB962C8B-B14F-4D97-AF65-F5344CB8AC3E}">
        <p14:creationId xmlns:p14="http://schemas.microsoft.com/office/powerpoint/2010/main" val="1410504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74EEE-397E-4ECC-838A-ED1D60EA7D07}"/>
              </a:ext>
            </a:extLst>
          </p:cNvPr>
          <p:cNvSpPr>
            <a:spLocks noGrp="1"/>
          </p:cNvSpPr>
          <p:nvPr>
            <p:ph type="title"/>
          </p:nvPr>
        </p:nvSpPr>
        <p:spPr/>
        <p:txBody>
          <a:bodyPr/>
          <a:lstStyle/>
          <a:p>
            <a:pPr algn="ctr"/>
            <a:r>
              <a:rPr lang="nl-BE" b="1" dirty="0">
                <a:solidFill>
                  <a:schemeClr val="accent5"/>
                </a:solidFill>
              </a:rPr>
              <a:t>Wet van 2 juli 1920</a:t>
            </a:r>
          </a:p>
        </p:txBody>
      </p:sp>
      <p:sp>
        <p:nvSpPr>
          <p:cNvPr id="3" name="Tijdelijke aanduiding voor inhoud 2">
            <a:extLst>
              <a:ext uri="{FF2B5EF4-FFF2-40B4-BE49-F238E27FC236}">
                <a16:creationId xmlns:a16="http://schemas.microsoft.com/office/drawing/2014/main" id="{BD32AB8F-20E4-4993-9F63-4B20AEB7130B}"/>
              </a:ext>
            </a:extLst>
          </p:cNvPr>
          <p:cNvSpPr>
            <a:spLocks noGrp="1"/>
          </p:cNvSpPr>
          <p:nvPr>
            <p:ph idx="1"/>
          </p:nvPr>
        </p:nvSpPr>
        <p:spPr/>
        <p:txBody>
          <a:bodyPr>
            <a:normAutofit/>
          </a:bodyPr>
          <a:lstStyle/>
          <a:p>
            <a:pPr algn="just">
              <a:lnSpc>
                <a:spcPct val="100000"/>
              </a:lnSpc>
              <a:spcBef>
                <a:spcPts val="0"/>
              </a:spcBef>
            </a:pPr>
            <a:r>
              <a:rPr lang="nl-NL" sz="2200" dirty="0">
                <a:latin typeface="+mj-lt"/>
              </a:rPr>
              <a:t>In artikel 16, lid 1, 2° en 3° van de wet van </a:t>
            </a:r>
            <a:r>
              <a:rPr lang="nl-NL" sz="2200" b="1" dirty="0">
                <a:latin typeface="+mj-lt"/>
              </a:rPr>
              <a:t>2 juli 1920 </a:t>
            </a:r>
            <a:r>
              <a:rPr lang="nl-NL" sz="2200" dirty="0">
                <a:latin typeface="+mj-lt"/>
              </a:rPr>
              <a:t>werd voor 50% vrijgesteld extra-winst besteed aan woningen voor het personeel, maar ook zulke winst aangewend tot uitkeringen aan het personeel (</a:t>
            </a:r>
            <a:r>
              <a:rPr lang="nl-NL" sz="2200" i="1" dirty="0" err="1">
                <a:latin typeface="+mj-lt"/>
              </a:rPr>
              <a:t>répartitions</a:t>
            </a:r>
            <a:r>
              <a:rPr lang="nl-NL" sz="2200" i="1" dirty="0">
                <a:latin typeface="+mj-lt"/>
              </a:rPr>
              <a:t> </a:t>
            </a:r>
            <a:r>
              <a:rPr lang="nl-NL" sz="2200" i="1" dirty="0" err="1">
                <a:latin typeface="+mj-lt"/>
              </a:rPr>
              <a:t>bénéficiaires</a:t>
            </a:r>
            <a:r>
              <a:rPr lang="nl-NL" sz="2200" dirty="0">
                <a:latin typeface="+mj-lt"/>
              </a:rPr>
              <a:t>).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Ruim 80 jaar later zou de wetgever in de wet van </a:t>
            </a:r>
            <a:r>
              <a:rPr lang="nl-NL" sz="2200" b="1" dirty="0">
                <a:latin typeface="+mj-lt"/>
              </a:rPr>
              <a:t>22 mei 2001 </a:t>
            </a:r>
            <a:r>
              <a:rPr lang="nl-NL" sz="2200" dirty="0">
                <a:latin typeface="+mj-lt"/>
              </a:rPr>
              <a:t>betreffende de werknemersparticipatie in het kapitaal van vennootschappen en tot instelling van een winstpremie van de werknemers, wel tien wetsartikelen nodig hebben om ook zulke gunstmaatregel in te voeren … . </a:t>
            </a:r>
            <a:endParaRPr lang="nl-BE" sz="2200" dirty="0">
              <a:latin typeface="+mj-lt"/>
            </a:endParaRPr>
          </a:p>
        </p:txBody>
      </p:sp>
    </p:spTree>
    <p:extLst>
      <p:ext uri="{BB962C8B-B14F-4D97-AF65-F5344CB8AC3E}">
        <p14:creationId xmlns:p14="http://schemas.microsoft.com/office/powerpoint/2010/main" val="3638124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617E9-D092-404A-98B5-4BEAFCB9B0E3}"/>
              </a:ext>
            </a:extLst>
          </p:cNvPr>
          <p:cNvSpPr>
            <a:spLocks noGrp="1"/>
          </p:cNvSpPr>
          <p:nvPr>
            <p:ph type="title"/>
          </p:nvPr>
        </p:nvSpPr>
        <p:spPr/>
        <p:txBody>
          <a:bodyPr/>
          <a:lstStyle/>
          <a:p>
            <a:pPr algn="ctr"/>
            <a:r>
              <a:rPr lang="nl-BE" b="1" dirty="0">
                <a:solidFill>
                  <a:schemeClr val="accent5"/>
                </a:solidFill>
              </a:rPr>
              <a:t>Wet van 31 december 1925</a:t>
            </a:r>
          </a:p>
        </p:txBody>
      </p:sp>
      <p:sp>
        <p:nvSpPr>
          <p:cNvPr id="3" name="Tijdelijke aanduiding voor inhoud 2">
            <a:extLst>
              <a:ext uri="{FF2B5EF4-FFF2-40B4-BE49-F238E27FC236}">
                <a16:creationId xmlns:a16="http://schemas.microsoft.com/office/drawing/2014/main" id="{08A483ED-E140-4040-B5BF-C05E8C23B925}"/>
              </a:ext>
            </a:extLst>
          </p:cNvPr>
          <p:cNvSpPr>
            <a:spLocks noGrp="1"/>
          </p:cNvSpPr>
          <p:nvPr>
            <p:ph idx="1"/>
          </p:nvPr>
        </p:nvSpPr>
        <p:spPr/>
        <p:txBody>
          <a:bodyPr/>
          <a:lstStyle/>
          <a:p>
            <a:pPr algn="just">
              <a:lnSpc>
                <a:spcPct val="100000"/>
              </a:lnSpc>
              <a:spcBef>
                <a:spcPts val="0"/>
              </a:spcBef>
            </a:pPr>
            <a:r>
              <a:rPr lang="nl-NL" sz="2200" dirty="0">
                <a:latin typeface="+mj-lt"/>
              </a:rPr>
              <a:t>In de wet van </a:t>
            </a:r>
            <a:r>
              <a:rPr lang="nl-NL" sz="2200" b="1" dirty="0">
                <a:latin typeface="+mj-lt"/>
              </a:rPr>
              <a:t>31 december 1925 </a:t>
            </a:r>
            <a:r>
              <a:rPr lang="nl-NL" sz="2200" dirty="0">
                <a:latin typeface="+mj-lt"/>
              </a:rPr>
              <a:t>met een heffing van 7% op de al dan niet uitgekeerde winst van mijnbouwondernemingen, zou al met een </a:t>
            </a:r>
            <a:r>
              <a:rPr lang="nl-NL" sz="2200" i="1" dirty="0">
                <a:latin typeface="+mj-lt"/>
              </a:rPr>
              <a:t>synthetisch winstbegrip inzake vennootschappen</a:t>
            </a:r>
            <a:r>
              <a:rPr lang="nl-NL" sz="2200" dirty="0">
                <a:latin typeface="+mj-lt"/>
              </a:rPr>
              <a:t> worden gewerkt, net zoals in de vennootschapsbelasting tijdens de Tweede Wereldoorlog, en ook in de aparte vennootschapsbelasting zoals definitief geconsacreerd door de hervorming van de wet van </a:t>
            </a:r>
            <a:r>
              <a:rPr lang="nl-NL" sz="2200" b="1" dirty="0">
                <a:latin typeface="+mj-lt"/>
              </a:rPr>
              <a:t>20 november 1962</a:t>
            </a:r>
            <a:r>
              <a:rPr lang="nl-NL" sz="2200" dirty="0">
                <a:latin typeface="+mj-lt"/>
              </a:rPr>
              <a:t>. </a:t>
            </a:r>
          </a:p>
          <a:p>
            <a:pPr marL="0" indent="0">
              <a:lnSpc>
                <a:spcPct val="100000"/>
              </a:lnSpc>
              <a:spcBef>
                <a:spcPts val="0"/>
              </a:spcBef>
              <a:buNone/>
            </a:pPr>
            <a:endParaRPr lang="nl-NL" sz="2200" dirty="0">
              <a:latin typeface="+mj-lt"/>
            </a:endParaRPr>
          </a:p>
          <a:p>
            <a:endParaRPr lang="nl-BE" dirty="0"/>
          </a:p>
        </p:txBody>
      </p:sp>
    </p:spTree>
    <p:extLst>
      <p:ext uri="{BB962C8B-B14F-4D97-AF65-F5344CB8AC3E}">
        <p14:creationId xmlns:p14="http://schemas.microsoft.com/office/powerpoint/2010/main" val="1677344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E4534-07F8-4AA9-B5D5-AF438ECF3E2D}"/>
              </a:ext>
            </a:extLst>
          </p:cNvPr>
          <p:cNvSpPr>
            <a:spLocks noGrp="1"/>
          </p:cNvSpPr>
          <p:nvPr>
            <p:ph type="title"/>
          </p:nvPr>
        </p:nvSpPr>
        <p:spPr/>
        <p:txBody>
          <a:bodyPr/>
          <a:lstStyle/>
          <a:p>
            <a:pPr algn="ctr"/>
            <a:r>
              <a:rPr lang="nl-BE" b="1" dirty="0">
                <a:solidFill>
                  <a:schemeClr val="accent5"/>
                </a:solidFill>
              </a:rPr>
              <a:t>Wet van 26 juni 1926</a:t>
            </a:r>
          </a:p>
        </p:txBody>
      </p:sp>
      <p:sp>
        <p:nvSpPr>
          <p:cNvPr id="3" name="Tijdelijke aanduiding voor inhoud 2">
            <a:extLst>
              <a:ext uri="{FF2B5EF4-FFF2-40B4-BE49-F238E27FC236}">
                <a16:creationId xmlns:a16="http://schemas.microsoft.com/office/drawing/2014/main" id="{AB5FC420-CA47-467D-A80C-2C07AA341576}"/>
              </a:ext>
            </a:extLst>
          </p:cNvPr>
          <p:cNvSpPr>
            <a:spLocks noGrp="1"/>
          </p:cNvSpPr>
          <p:nvPr>
            <p:ph idx="1"/>
          </p:nvPr>
        </p:nvSpPr>
        <p:spPr/>
        <p:txBody>
          <a:bodyPr/>
          <a:lstStyle/>
          <a:p>
            <a:pPr algn="just">
              <a:lnSpc>
                <a:spcPct val="100000"/>
              </a:lnSpc>
              <a:spcBef>
                <a:spcPts val="0"/>
              </a:spcBef>
            </a:pPr>
            <a:r>
              <a:rPr lang="nl-NL" sz="2200" dirty="0">
                <a:latin typeface="+mj-lt"/>
              </a:rPr>
              <a:t>De wet van </a:t>
            </a:r>
            <a:r>
              <a:rPr lang="nl-NL" sz="2200" b="1" dirty="0">
                <a:latin typeface="+mj-lt"/>
              </a:rPr>
              <a:t>7 juni 1926 </a:t>
            </a:r>
            <a:r>
              <a:rPr lang="nl-NL" sz="2200" dirty="0">
                <a:latin typeface="+mj-lt"/>
              </a:rPr>
              <a:t>inzake een </a:t>
            </a:r>
            <a:r>
              <a:rPr lang="nl-NL" sz="2200" i="1" dirty="0" err="1">
                <a:latin typeface="+mj-lt"/>
              </a:rPr>
              <a:t>opcentiem</a:t>
            </a:r>
            <a:r>
              <a:rPr lang="nl-NL" sz="2200" i="1" dirty="0">
                <a:latin typeface="+mj-lt"/>
              </a:rPr>
              <a:t> </a:t>
            </a:r>
            <a:r>
              <a:rPr lang="nl-NL" sz="2200" dirty="0">
                <a:latin typeface="+mj-lt"/>
              </a:rPr>
              <a:t>op de grondbelasting voorzag al in een stelsel van </a:t>
            </a:r>
            <a:r>
              <a:rPr lang="nl-NL" sz="2200" i="1" dirty="0">
                <a:latin typeface="+mj-lt"/>
              </a:rPr>
              <a:t>voorafbetalingen</a:t>
            </a:r>
            <a:r>
              <a:rPr lang="nl-NL" sz="2200" dirty="0">
                <a:latin typeface="+mj-lt"/>
              </a:rPr>
              <a:t> voor een periode van 5 jaar.</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Zulk stelsel zou maar in het algemeen worden ingevoerd door de wet van </a:t>
            </a:r>
            <a:r>
              <a:rPr lang="nl-NL" sz="2200" b="1" dirty="0">
                <a:latin typeface="+mj-lt"/>
              </a:rPr>
              <a:t>20 maart 1951</a:t>
            </a:r>
            <a:r>
              <a:rPr lang="nl-NL" sz="2200" dirty="0">
                <a:latin typeface="+mj-lt"/>
              </a:rPr>
              <a:t>.</a:t>
            </a:r>
          </a:p>
          <a:p>
            <a:endParaRPr lang="nl-BE" dirty="0"/>
          </a:p>
        </p:txBody>
      </p:sp>
    </p:spTree>
    <p:extLst>
      <p:ext uri="{BB962C8B-B14F-4D97-AF65-F5344CB8AC3E}">
        <p14:creationId xmlns:p14="http://schemas.microsoft.com/office/powerpoint/2010/main" val="416376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E9E85-1D67-4A3B-A79A-874FCC9E80D1}"/>
              </a:ext>
            </a:extLst>
          </p:cNvPr>
          <p:cNvSpPr>
            <a:spLocks noGrp="1"/>
          </p:cNvSpPr>
          <p:nvPr>
            <p:ph type="title"/>
          </p:nvPr>
        </p:nvSpPr>
        <p:spPr/>
        <p:txBody>
          <a:bodyPr/>
          <a:lstStyle/>
          <a:p>
            <a:pPr algn="ctr"/>
            <a:r>
              <a:rPr lang="nl-BE" b="1" dirty="0">
                <a:solidFill>
                  <a:schemeClr val="accent5"/>
                </a:solidFill>
              </a:rPr>
              <a:t>Wet van 10 januari 1940</a:t>
            </a:r>
          </a:p>
        </p:txBody>
      </p:sp>
      <p:sp>
        <p:nvSpPr>
          <p:cNvPr id="3" name="Tijdelijke aanduiding voor inhoud 2">
            <a:extLst>
              <a:ext uri="{FF2B5EF4-FFF2-40B4-BE49-F238E27FC236}">
                <a16:creationId xmlns:a16="http://schemas.microsoft.com/office/drawing/2014/main" id="{864D7EE8-AA6F-44D6-890B-41257ECBFA2C}"/>
              </a:ext>
            </a:extLst>
          </p:cNvPr>
          <p:cNvSpPr>
            <a:spLocks noGrp="1"/>
          </p:cNvSpPr>
          <p:nvPr>
            <p:ph idx="1"/>
          </p:nvPr>
        </p:nvSpPr>
        <p:spPr/>
        <p:txBody>
          <a:bodyPr>
            <a:normAutofit/>
          </a:bodyPr>
          <a:lstStyle/>
          <a:p>
            <a:pPr algn="just">
              <a:lnSpc>
                <a:spcPct val="100000"/>
              </a:lnSpc>
              <a:spcBef>
                <a:spcPts val="0"/>
              </a:spcBef>
            </a:pPr>
            <a:r>
              <a:rPr lang="nl-NL" sz="2200" dirty="0">
                <a:latin typeface="+mj-lt"/>
              </a:rPr>
              <a:t>De wet van </a:t>
            </a:r>
            <a:r>
              <a:rPr lang="nl-NL" sz="2200" b="1" dirty="0">
                <a:latin typeface="+mj-lt"/>
              </a:rPr>
              <a:t>10 januari 1940 </a:t>
            </a:r>
            <a:r>
              <a:rPr lang="nl-NL" sz="2200" dirty="0">
                <a:latin typeface="+mj-lt"/>
              </a:rPr>
              <a:t>voorzag in </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000" dirty="0">
                <a:latin typeface="+mj-lt"/>
              </a:rPr>
              <a:t>Een stelsel van </a:t>
            </a:r>
            <a:r>
              <a:rPr lang="nl-NL" sz="2000" i="1" dirty="0" err="1">
                <a:latin typeface="+mj-lt"/>
              </a:rPr>
              <a:t>carry</a:t>
            </a:r>
            <a:r>
              <a:rPr lang="nl-NL" sz="2000" i="1" dirty="0">
                <a:latin typeface="+mj-lt"/>
              </a:rPr>
              <a:t>-back van gewone bedrijfsverliezen </a:t>
            </a:r>
            <a:r>
              <a:rPr lang="nl-NL" sz="2000" dirty="0">
                <a:latin typeface="+mj-lt"/>
              </a:rPr>
              <a:t>tot 30% op extra-winst</a:t>
            </a:r>
          </a:p>
          <a:p>
            <a:pPr lvl="1" algn="just">
              <a:lnSpc>
                <a:spcPct val="100000"/>
              </a:lnSpc>
              <a:spcBef>
                <a:spcPts val="0"/>
              </a:spcBef>
            </a:pPr>
            <a:r>
              <a:rPr lang="nl-NL" sz="2000" dirty="0">
                <a:latin typeface="+mj-lt"/>
              </a:rPr>
              <a:t>Een begunstiging van de zogenaamde </a:t>
            </a:r>
            <a:r>
              <a:rPr lang="nl-NL" sz="2000" i="1" dirty="0">
                <a:latin typeface="+mj-lt"/>
              </a:rPr>
              <a:t>aanmaak van nieuwe producten</a:t>
            </a:r>
            <a:r>
              <a:rPr lang="nl-NL" sz="2000" dirty="0">
                <a:latin typeface="+mj-lt"/>
              </a:rPr>
              <a:t>; maar daarmede werd niet bedoeld het louter oprichten van een vennootschap of een nieuwe onderneming; een vroege strijd tegen de </a:t>
            </a:r>
            <a:r>
              <a:rPr lang="nl-NL" sz="2000" i="1" dirty="0" err="1">
                <a:latin typeface="+mj-lt"/>
              </a:rPr>
              <a:t>vervennootschappelijking</a:t>
            </a:r>
            <a:r>
              <a:rPr lang="nl-NL" sz="2000" i="1" dirty="0">
                <a:latin typeface="+mj-lt"/>
              </a:rPr>
              <a:t> </a:t>
            </a:r>
            <a:r>
              <a:rPr lang="nl-NL" sz="2000" dirty="0">
                <a:latin typeface="+mj-lt"/>
              </a:rPr>
              <a:t>…  </a:t>
            </a:r>
          </a:p>
          <a:p>
            <a:pPr lvl="1" algn="just">
              <a:lnSpc>
                <a:spcPct val="100000"/>
              </a:lnSpc>
              <a:spcBef>
                <a:spcPts val="0"/>
              </a:spcBef>
            </a:pPr>
            <a:r>
              <a:rPr lang="nl-NL" sz="2000" dirty="0">
                <a:latin typeface="+mj-lt"/>
              </a:rPr>
              <a:t>Een </a:t>
            </a:r>
            <a:r>
              <a:rPr lang="nl-NL" sz="2000" i="1" dirty="0">
                <a:latin typeface="+mj-lt"/>
              </a:rPr>
              <a:t>aanvraag tot vrijstelling </a:t>
            </a:r>
            <a:r>
              <a:rPr lang="nl-NL" sz="2000" dirty="0">
                <a:latin typeface="+mj-lt"/>
              </a:rPr>
              <a:t>bij de minister van Financiën in te dienen, zodra de aanmaak van het product een </a:t>
            </a:r>
            <a:r>
              <a:rPr lang="nl-NL" sz="2000" i="1" dirty="0">
                <a:latin typeface="+mj-lt"/>
              </a:rPr>
              <a:t>aanvang</a:t>
            </a:r>
            <a:r>
              <a:rPr lang="nl-NL" sz="2000" dirty="0">
                <a:latin typeface="+mj-lt"/>
              </a:rPr>
              <a:t> had genomen; en de vrijstelling werd slechts verleend aan de belastingplichtige die als </a:t>
            </a:r>
            <a:r>
              <a:rPr lang="nl-NL" sz="2000" i="1" dirty="0">
                <a:latin typeface="+mj-lt"/>
              </a:rPr>
              <a:t>eerste</a:t>
            </a:r>
            <a:r>
              <a:rPr lang="nl-NL" sz="2000" dirty="0">
                <a:latin typeface="+mj-lt"/>
              </a:rPr>
              <a:t> met de aanmaak van het nieuw product begonnen was … .   </a:t>
            </a:r>
          </a:p>
          <a:p>
            <a:endParaRPr lang="nl-BE" dirty="0"/>
          </a:p>
        </p:txBody>
      </p:sp>
    </p:spTree>
    <p:extLst>
      <p:ext uri="{BB962C8B-B14F-4D97-AF65-F5344CB8AC3E}">
        <p14:creationId xmlns:p14="http://schemas.microsoft.com/office/powerpoint/2010/main" val="1985286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40A5E-0A9C-4A5B-BAB1-0F6AD7EF0F44}"/>
              </a:ext>
            </a:extLst>
          </p:cNvPr>
          <p:cNvSpPr>
            <a:spLocks noGrp="1"/>
          </p:cNvSpPr>
          <p:nvPr>
            <p:ph type="title"/>
          </p:nvPr>
        </p:nvSpPr>
        <p:spPr/>
        <p:txBody>
          <a:bodyPr/>
          <a:lstStyle/>
          <a:p>
            <a:pPr algn="ctr"/>
            <a:r>
              <a:rPr lang="nl-BE" b="1" dirty="0">
                <a:solidFill>
                  <a:schemeClr val="accent5"/>
                </a:solidFill>
              </a:rPr>
              <a:t>Wet van 24 juli 1952</a:t>
            </a:r>
          </a:p>
        </p:txBody>
      </p:sp>
      <p:sp>
        <p:nvSpPr>
          <p:cNvPr id="3" name="Tijdelijke aanduiding voor inhoud 2">
            <a:extLst>
              <a:ext uri="{FF2B5EF4-FFF2-40B4-BE49-F238E27FC236}">
                <a16:creationId xmlns:a16="http://schemas.microsoft.com/office/drawing/2014/main" id="{DF5B37B6-82CD-4A83-A16E-4FB4D8934485}"/>
              </a:ext>
            </a:extLst>
          </p:cNvPr>
          <p:cNvSpPr>
            <a:spLocks noGrp="1"/>
          </p:cNvSpPr>
          <p:nvPr>
            <p:ph idx="1"/>
          </p:nvPr>
        </p:nvSpPr>
        <p:spPr/>
        <p:txBody>
          <a:bodyPr>
            <a:noAutofit/>
          </a:bodyPr>
          <a:lstStyle/>
          <a:p>
            <a:pPr algn="just">
              <a:lnSpc>
                <a:spcPct val="100000"/>
              </a:lnSpc>
              <a:spcBef>
                <a:spcPts val="0"/>
              </a:spcBef>
            </a:pPr>
            <a:r>
              <a:rPr lang="nl-NL" sz="2200" dirty="0">
                <a:latin typeface="+mj-lt"/>
              </a:rPr>
              <a:t>De wet van </a:t>
            </a:r>
            <a:r>
              <a:rPr lang="nl-NL" sz="2200" b="1" dirty="0">
                <a:latin typeface="+mj-lt"/>
              </a:rPr>
              <a:t>24 juli 1952 </a:t>
            </a:r>
            <a:r>
              <a:rPr lang="nl-NL" sz="2200" dirty="0">
                <a:latin typeface="+mj-lt"/>
              </a:rPr>
              <a:t>voorzag ook in een aantal </a:t>
            </a:r>
            <a:r>
              <a:rPr lang="nl-NL" sz="2200" i="1" dirty="0">
                <a:latin typeface="+mj-lt"/>
              </a:rPr>
              <a:t>vrijstellingen</a:t>
            </a:r>
            <a:r>
              <a:rPr lang="nl-NL" sz="2200" dirty="0">
                <a:latin typeface="+mj-lt"/>
              </a:rPr>
              <a:t> inzake de taxatie van de extra-winst, te beginnen met de kostprijs van welbepaalde </a:t>
            </a:r>
            <a:r>
              <a:rPr lang="nl-NL" sz="2200" i="1" dirty="0">
                <a:latin typeface="+mj-lt"/>
              </a:rPr>
              <a:t>beleggingen</a:t>
            </a:r>
            <a:r>
              <a:rPr lang="nl-NL" sz="2200" dirty="0">
                <a:latin typeface="+mj-lt"/>
              </a:rPr>
              <a:t> die werden  gedaan in de periode vanaf de aanvang van het belastbaar tijdperk tot drie jaar na het einde daarvan, dus meestal in de periode 1951-1954, inzake</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000" dirty="0">
                <a:latin typeface="+mj-lt"/>
              </a:rPr>
              <a:t>Inschrijvingen op </a:t>
            </a:r>
            <a:r>
              <a:rPr lang="nl-NL" sz="2000" dirty="0" err="1">
                <a:latin typeface="+mj-lt"/>
              </a:rPr>
              <a:t>kasbons</a:t>
            </a:r>
            <a:r>
              <a:rPr lang="nl-NL" sz="2000" dirty="0">
                <a:latin typeface="+mj-lt"/>
              </a:rPr>
              <a:t> van de Nationale Maatschappij voor Krediet aan de  Nijverheid, van de Nationale Maatschappij voor Goedkope Woningen en van de  Nationale Maatschappij van de Kleine Landeigendom; en  </a:t>
            </a:r>
          </a:p>
          <a:p>
            <a:pPr lvl="1" algn="just">
              <a:lnSpc>
                <a:spcPct val="100000"/>
              </a:lnSpc>
              <a:spcBef>
                <a:spcPts val="0"/>
              </a:spcBef>
            </a:pPr>
            <a:r>
              <a:rPr lang="nl-NL" sz="2000" dirty="0">
                <a:latin typeface="+mj-lt"/>
              </a:rPr>
              <a:t>Nieuwe </a:t>
            </a:r>
            <a:r>
              <a:rPr lang="nl-NL" sz="2000" i="1" dirty="0">
                <a:latin typeface="+mj-lt"/>
              </a:rPr>
              <a:t>beleggingen in materiaal of uitrusting, alsmede in ermede gelijkgestelde nijverheidsgebouwen </a:t>
            </a:r>
            <a:r>
              <a:rPr lang="nl-NL" sz="2000" dirty="0">
                <a:latin typeface="+mj-lt"/>
              </a:rPr>
              <a:t>die werden beschouwd als van </a:t>
            </a:r>
            <a:r>
              <a:rPr lang="nl-NL" sz="2000" i="1" dirty="0">
                <a:latin typeface="+mj-lt"/>
              </a:rPr>
              <a:t>algemeen belang </a:t>
            </a:r>
            <a:r>
              <a:rPr lang="nl-NL" sz="2000" dirty="0">
                <a:latin typeface="+mj-lt"/>
              </a:rPr>
              <a:t>zijnde. </a:t>
            </a:r>
            <a:endParaRPr lang="nl-BE" sz="2000" dirty="0">
              <a:latin typeface="+mj-lt"/>
            </a:endParaRPr>
          </a:p>
        </p:txBody>
      </p:sp>
    </p:spTree>
    <p:extLst>
      <p:ext uri="{BB962C8B-B14F-4D97-AF65-F5344CB8AC3E}">
        <p14:creationId xmlns:p14="http://schemas.microsoft.com/office/powerpoint/2010/main" val="432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FCC60-0F18-4B26-918C-9AF853A888AE}"/>
              </a:ext>
            </a:extLst>
          </p:cNvPr>
          <p:cNvSpPr>
            <a:spLocks noGrp="1"/>
          </p:cNvSpPr>
          <p:nvPr>
            <p:ph type="title"/>
          </p:nvPr>
        </p:nvSpPr>
        <p:spPr/>
        <p:txBody>
          <a:bodyPr/>
          <a:lstStyle/>
          <a:p>
            <a:pPr algn="ctr"/>
            <a:r>
              <a:rPr lang="nl-BE" b="1" dirty="0">
                <a:solidFill>
                  <a:schemeClr val="accent5"/>
                </a:solidFill>
              </a:rPr>
              <a:t>Wet van 24 juli 1952</a:t>
            </a:r>
          </a:p>
        </p:txBody>
      </p:sp>
      <p:sp>
        <p:nvSpPr>
          <p:cNvPr id="3" name="Tijdelijke aanduiding voor inhoud 2">
            <a:extLst>
              <a:ext uri="{FF2B5EF4-FFF2-40B4-BE49-F238E27FC236}">
                <a16:creationId xmlns:a16="http://schemas.microsoft.com/office/drawing/2014/main" id="{69A3028F-BE3C-4884-9DD3-45F382495D77}"/>
              </a:ext>
            </a:extLst>
          </p:cNvPr>
          <p:cNvSpPr>
            <a:spLocks noGrp="1"/>
          </p:cNvSpPr>
          <p:nvPr>
            <p:ph idx="1"/>
          </p:nvPr>
        </p:nvSpPr>
        <p:spPr/>
        <p:txBody>
          <a:bodyPr>
            <a:normAutofit/>
          </a:bodyPr>
          <a:lstStyle/>
          <a:p>
            <a:pPr algn="just">
              <a:lnSpc>
                <a:spcPct val="100000"/>
              </a:lnSpc>
              <a:spcBef>
                <a:spcPts val="0"/>
              </a:spcBef>
            </a:pPr>
            <a:r>
              <a:rPr lang="nl-NL" sz="2200" dirty="0">
                <a:latin typeface="+mj-lt"/>
              </a:rPr>
              <a:t>Het ging meer bepaald om nieuwe beleggingen welke hoofdzakelijk de opslorping van de </a:t>
            </a:r>
            <a:r>
              <a:rPr lang="nl-NL" sz="2200" i="1" dirty="0">
                <a:latin typeface="+mj-lt"/>
              </a:rPr>
              <a:t>structurele werkloosheid</a:t>
            </a:r>
            <a:r>
              <a:rPr lang="nl-NL" sz="2200" dirty="0">
                <a:latin typeface="+mj-lt"/>
              </a:rPr>
              <a:t> tot voorwerp hadden, en daarenboven </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000" dirty="0">
                <a:latin typeface="+mj-lt"/>
              </a:rPr>
              <a:t>Het verhogen van de productiemogelijkheid binnen het kader van de herbewapeningspolitiek </a:t>
            </a:r>
          </a:p>
          <a:p>
            <a:pPr lvl="1" algn="just">
              <a:lnSpc>
                <a:spcPct val="100000"/>
              </a:lnSpc>
              <a:spcBef>
                <a:spcPts val="0"/>
              </a:spcBef>
            </a:pPr>
            <a:r>
              <a:rPr lang="nl-NL" sz="2000" dirty="0">
                <a:latin typeface="+mj-lt"/>
              </a:rPr>
              <a:t>Het nastreven van de oprichting van nieuwe </a:t>
            </a:r>
            <a:r>
              <a:rPr lang="nl-NL" sz="2000" dirty="0" err="1">
                <a:latin typeface="+mj-lt"/>
              </a:rPr>
              <a:t>fabricaties</a:t>
            </a:r>
            <a:r>
              <a:rPr lang="nl-NL" sz="2000" dirty="0">
                <a:latin typeface="+mj-lt"/>
              </a:rPr>
              <a:t> of diensten van algemeen nut </a:t>
            </a:r>
          </a:p>
          <a:p>
            <a:pPr lvl="1" algn="just">
              <a:lnSpc>
                <a:spcPct val="100000"/>
              </a:lnSpc>
              <a:spcBef>
                <a:spcPts val="0"/>
              </a:spcBef>
            </a:pPr>
            <a:r>
              <a:rPr lang="nl-NL" sz="2000" dirty="0">
                <a:latin typeface="+mj-lt"/>
              </a:rPr>
              <a:t>Het beogen van de verbetering van de exploitatievoorwaarden door een vermindering van de kostprijs, een verhoging van de productiviteit of een verbetering van de kwaliteit of </a:t>
            </a:r>
          </a:p>
          <a:p>
            <a:pPr lvl="1" algn="just">
              <a:lnSpc>
                <a:spcPct val="100000"/>
              </a:lnSpc>
              <a:spcBef>
                <a:spcPts val="0"/>
              </a:spcBef>
            </a:pPr>
            <a:r>
              <a:rPr lang="nl-NL" sz="2000" dirty="0">
                <a:latin typeface="+mj-lt"/>
              </a:rPr>
              <a:t>De wetenschappelijke opzoekingen tot voorwerp dienden te hebben, met het oog op hun toepassing in de industrie.  </a:t>
            </a:r>
            <a:r>
              <a:rPr lang="nl-NL" sz="2000" i="1" dirty="0">
                <a:latin typeface="+mj-lt"/>
              </a:rPr>
              <a:t>Cf.</a:t>
            </a:r>
            <a:r>
              <a:rPr lang="nl-NL" sz="2000" dirty="0">
                <a:latin typeface="+mj-lt"/>
              </a:rPr>
              <a:t> vrijstellingen van doorstorting van de bedrijfsvoorheffing.</a:t>
            </a:r>
          </a:p>
          <a:p>
            <a:pPr lvl="1" algn="just">
              <a:lnSpc>
                <a:spcPct val="100000"/>
              </a:lnSpc>
              <a:spcBef>
                <a:spcPts val="0"/>
              </a:spcBef>
            </a:pPr>
            <a:endParaRPr lang="nl-NL" sz="2000" dirty="0">
              <a:latin typeface="+mj-lt"/>
            </a:endParaRPr>
          </a:p>
          <a:p>
            <a:pPr algn="just">
              <a:lnSpc>
                <a:spcPct val="100000"/>
              </a:lnSpc>
              <a:spcBef>
                <a:spcPts val="0"/>
              </a:spcBef>
            </a:pPr>
            <a:r>
              <a:rPr lang="nl-NL" sz="2200" dirty="0">
                <a:latin typeface="+mj-lt"/>
              </a:rPr>
              <a:t>Zulke bepalingen werden niet meteen in de gewone inkomstenbelastingen opgenomen; zij verdwenen ook uit het collectieve fiscale geheugen … .</a:t>
            </a:r>
            <a:endParaRPr lang="nl-BE" sz="2200" dirty="0">
              <a:latin typeface="+mj-lt"/>
            </a:endParaRPr>
          </a:p>
        </p:txBody>
      </p:sp>
    </p:spTree>
    <p:extLst>
      <p:ext uri="{BB962C8B-B14F-4D97-AF65-F5344CB8AC3E}">
        <p14:creationId xmlns:p14="http://schemas.microsoft.com/office/powerpoint/2010/main" val="174411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8A523D7-AC95-48CC-8D59-A905561C7B41}"/>
              </a:ext>
            </a:extLst>
          </p:cNvPr>
          <p:cNvSpPr>
            <a:spLocks noGrp="1"/>
          </p:cNvSpPr>
          <p:nvPr>
            <p:ph type="title"/>
          </p:nvPr>
        </p:nvSpPr>
        <p:spPr>
          <a:xfrm>
            <a:off x="660041" y="1764254"/>
            <a:ext cx="2880828" cy="4074758"/>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Guillaume-Charles chevalier </a:t>
            </a:r>
            <a:r>
              <a:rPr lang="en-US" sz="4000" kern="1200" dirty="0" err="1">
                <a:solidFill>
                  <a:srgbClr val="FFFFFF"/>
                </a:solidFill>
                <a:latin typeface="+mj-lt"/>
                <a:ea typeface="+mj-ea"/>
                <a:cs typeface="+mj-cs"/>
              </a:rPr>
              <a:t>Faipoult</a:t>
            </a:r>
            <a:r>
              <a:rPr lang="en-US" sz="4000" kern="1200" dirty="0">
                <a:solidFill>
                  <a:srgbClr val="FFFFFF"/>
                </a:solidFill>
                <a:latin typeface="+mj-lt"/>
                <a:ea typeface="+mj-ea"/>
                <a:cs typeface="+mj-cs"/>
              </a:rPr>
              <a:t> de </a:t>
            </a:r>
            <a:r>
              <a:rPr lang="en-US" sz="4000" kern="1200" dirty="0" err="1">
                <a:solidFill>
                  <a:srgbClr val="FFFFFF"/>
                </a:solidFill>
                <a:latin typeface="+mj-lt"/>
                <a:ea typeface="+mj-ea"/>
                <a:cs typeface="+mj-cs"/>
              </a:rPr>
              <a:t>Maisoncelle</a:t>
            </a:r>
            <a:endParaRPr lang="en-US" sz="4000" kern="1200" dirty="0">
              <a:solidFill>
                <a:srgbClr val="FFFFFF"/>
              </a:solidFill>
              <a:latin typeface="+mj-lt"/>
              <a:ea typeface="+mj-ea"/>
              <a:cs typeface="+mj-cs"/>
            </a:endParaRPr>
          </a:p>
        </p:txBody>
      </p:sp>
      <p:pic>
        <p:nvPicPr>
          <p:cNvPr id="6" name="Tijdelijke aanduiding voor inhoud 5">
            <a:extLst>
              <a:ext uri="{FF2B5EF4-FFF2-40B4-BE49-F238E27FC236}">
                <a16:creationId xmlns:a16="http://schemas.microsoft.com/office/drawing/2014/main" id="{B329E804-0857-4CA3-B6D0-EA06491E914C}"/>
              </a:ext>
            </a:extLst>
          </p:cNvPr>
          <p:cNvPicPr>
            <a:picLocks noGrp="1" noChangeAspect="1"/>
          </p:cNvPicPr>
          <p:nvPr>
            <p:ph idx="1"/>
          </p:nvPr>
        </p:nvPicPr>
        <p:blipFill>
          <a:blip r:embed="rId3"/>
          <a:stretch>
            <a:fillRect/>
          </a:stretch>
        </p:blipFill>
        <p:spPr>
          <a:xfrm>
            <a:off x="6400801" y="672256"/>
            <a:ext cx="3356974" cy="5077191"/>
          </a:xfrm>
          <a:prstGeom prst="rect">
            <a:avLst/>
          </a:prstGeom>
        </p:spPr>
      </p:pic>
    </p:spTree>
    <p:extLst>
      <p:ext uri="{BB962C8B-B14F-4D97-AF65-F5344CB8AC3E}">
        <p14:creationId xmlns:p14="http://schemas.microsoft.com/office/powerpoint/2010/main" val="3380057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5295D-A058-43E8-9B07-D976A713B070}"/>
              </a:ext>
            </a:extLst>
          </p:cNvPr>
          <p:cNvSpPr>
            <a:spLocks noGrp="1"/>
          </p:cNvSpPr>
          <p:nvPr>
            <p:ph type="title"/>
          </p:nvPr>
        </p:nvSpPr>
        <p:spPr/>
        <p:txBody>
          <a:bodyPr/>
          <a:lstStyle/>
          <a:p>
            <a:pPr algn="ctr"/>
            <a:r>
              <a:rPr lang="nl-BE" b="1" dirty="0">
                <a:solidFill>
                  <a:schemeClr val="accent5"/>
                </a:solidFill>
              </a:rPr>
              <a:t>Wet van 24 juli 1952</a:t>
            </a:r>
          </a:p>
        </p:txBody>
      </p:sp>
      <p:sp>
        <p:nvSpPr>
          <p:cNvPr id="3" name="Tijdelijke aanduiding voor inhoud 2">
            <a:extLst>
              <a:ext uri="{FF2B5EF4-FFF2-40B4-BE49-F238E27FC236}">
                <a16:creationId xmlns:a16="http://schemas.microsoft.com/office/drawing/2014/main" id="{ED3C66C2-18F5-4FB2-830C-DC927D3332F6}"/>
              </a:ext>
            </a:extLst>
          </p:cNvPr>
          <p:cNvSpPr>
            <a:spLocks noGrp="1"/>
          </p:cNvSpPr>
          <p:nvPr>
            <p:ph idx="1"/>
          </p:nvPr>
        </p:nvSpPr>
        <p:spPr/>
        <p:txBody>
          <a:bodyPr>
            <a:normAutofit/>
          </a:bodyPr>
          <a:lstStyle/>
          <a:p>
            <a:pPr algn="just">
              <a:lnSpc>
                <a:spcPct val="100000"/>
              </a:lnSpc>
              <a:spcBef>
                <a:spcPts val="0"/>
              </a:spcBef>
            </a:pPr>
            <a:r>
              <a:rPr lang="nl-NL" sz="2200" dirty="0">
                <a:latin typeface="+mj-lt"/>
              </a:rPr>
              <a:t>Beleggingen welke niet de opslorping van de structurele werkloosheid tot doel hadden, maar toch ten minste één van de nevendoelen nastreefden, konden eveneens als van algemeen belang worden aanzien.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Het </a:t>
            </a:r>
            <a:r>
              <a:rPr lang="nl-NL" sz="2200" i="1" dirty="0">
                <a:latin typeface="+mj-lt"/>
              </a:rPr>
              <a:t>al dan niet bestaan van het algemeen belang </a:t>
            </a:r>
            <a:r>
              <a:rPr lang="nl-NL" sz="2200" dirty="0">
                <a:latin typeface="+mj-lt"/>
              </a:rPr>
              <a:t>werd vastgesteld volgens door de minister van Financiën te geven richtlijnen na </a:t>
            </a:r>
            <a:r>
              <a:rPr lang="nl-NL" sz="2200" i="1" dirty="0">
                <a:latin typeface="+mj-lt"/>
              </a:rPr>
              <a:t>advies</a:t>
            </a:r>
            <a:r>
              <a:rPr lang="nl-NL" sz="2200" dirty="0">
                <a:latin typeface="+mj-lt"/>
              </a:rPr>
              <a:t> van een </a:t>
            </a:r>
            <a:r>
              <a:rPr lang="nl-NL" sz="2200" i="1" dirty="0">
                <a:latin typeface="+mj-lt"/>
              </a:rPr>
              <a:t>externe commissie </a:t>
            </a:r>
            <a:r>
              <a:rPr lang="nl-NL" sz="2200" dirty="0">
                <a:latin typeface="+mj-lt"/>
              </a:rPr>
              <a:t>met leden van de Nationale Maatschappij voor Krediet aan de Nijverheid, van de Hoge Economische Raad en van de belanghebbende ministeries.  Enige betwistingen werden beslecht door de minister van Financiën die de vrijstelling altijd kon wijzigen, doch deze slechts kon toepassen na een gunstig advies van die commissie.  Ook toen was er kritiek op de werking van die externe commissie … (</a:t>
            </a:r>
            <a:r>
              <a:rPr lang="nl-NL" sz="2200" i="1" dirty="0">
                <a:latin typeface="+mj-lt"/>
              </a:rPr>
              <a:t>cf.</a:t>
            </a:r>
            <a:r>
              <a:rPr lang="nl-NL" sz="2200" dirty="0">
                <a:latin typeface="+mj-lt"/>
              </a:rPr>
              <a:t> </a:t>
            </a:r>
            <a:r>
              <a:rPr lang="nl-NL" sz="2200" dirty="0" err="1">
                <a:latin typeface="+mj-lt"/>
              </a:rPr>
              <a:t>Belspo</a:t>
            </a:r>
            <a:r>
              <a:rPr lang="nl-NL" sz="2200" dirty="0">
                <a:latin typeface="+mj-lt"/>
              </a:rPr>
              <a:t>).  </a:t>
            </a:r>
          </a:p>
          <a:p>
            <a:pPr marL="0" indent="-457200">
              <a:lnSpc>
                <a:spcPct val="100000"/>
              </a:lnSpc>
              <a:spcBef>
                <a:spcPts val="0"/>
              </a:spcBef>
              <a:buAutoNum type="alphaLcParenBoth" startAt="4"/>
            </a:pPr>
            <a:endParaRPr lang="nl-NL" sz="2200" dirty="0">
              <a:latin typeface="+mj-lt"/>
            </a:endParaRPr>
          </a:p>
        </p:txBody>
      </p:sp>
    </p:spTree>
    <p:extLst>
      <p:ext uri="{BB962C8B-B14F-4D97-AF65-F5344CB8AC3E}">
        <p14:creationId xmlns:p14="http://schemas.microsoft.com/office/powerpoint/2010/main" val="1102015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CA398-FEEC-443F-80A3-A6D489038553}"/>
              </a:ext>
            </a:extLst>
          </p:cNvPr>
          <p:cNvSpPr>
            <a:spLocks noGrp="1"/>
          </p:cNvSpPr>
          <p:nvPr>
            <p:ph type="title"/>
          </p:nvPr>
        </p:nvSpPr>
        <p:spPr/>
        <p:txBody>
          <a:bodyPr/>
          <a:lstStyle/>
          <a:p>
            <a:pPr algn="ctr"/>
            <a:r>
              <a:rPr lang="nl-BE" b="1" dirty="0">
                <a:solidFill>
                  <a:schemeClr val="accent5"/>
                </a:solidFill>
              </a:rPr>
              <a:t>Solidariteitsbijdragen I en II </a:t>
            </a:r>
          </a:p>
        </p:txBody>
      </p:sp>
      <p:sp>
        <p:nvSpPr>
          <p:cNvPr id="3" name="Tijdelijke aanduiding voor inhoud 2">
            <a:extLst>
              <a:ext uri="{FF2B5EF4-FFF2-40B4-BE49-F238E27FC236}">
                <a16:creationId xmlns:a16="http://schemas.microsoft.com/office/drawing/2014/main" id="{A2FF7D4F-54A0-4317-9504-812A612E24A0}"/>
              </a:ext>
            </a:extLst>
          </p:cNvPr>
          <p:cNvSpPr>
            <a:spLocks noGrp="1"/>
          </p:cNvSpPr>
          <p:nvPr>
            <p:ph idx="1"/>
          </p:nvPr>
        </p:nvSpPr>
        <p:spPr/>
        <p:txBody>
          <a:bodyPr>
            <a:normAutofit fontScale="92500" lnSpcReduction="10000"/>
          </a:bodyPr>
          <a:lstStyle/>
          <a:p>
            <a:pPr algn="just">
              <a:lnSpc>
                <a:spcPct val="110000"/>
              </a:lnSpc>
              <a:spcBef>
                <a:spcPts val="0"/>
              </a:spcBef>
            </a:pPr>
            <a:r>
              <a:rPr lang="nl-NL" sz="2400" dirty="0">
                <a:latin typeface="+mj-lt"/>
              </a:rPr>
              <a:t>Wat de solidariteitsbijdragen I en II aanging kon een </a:t>
            </a:r>
            <a:r>
              <a:rPr lang="nl-NL" sz="2400" i="1" dirty="0">
                <a:latin typeface="+mj-lt"/>
              </a:rPr>
              <a:t>gehele of gedeeltelijke ontheffing </a:t>
            </a:r>
            <a:r>
              <a:rPr lang="nl-NL" sz="2400" dirty="0">
                <a:latin typeface="+mj-lt"/>
              </a:rPr>
              <a:t>bekomen worden door in België </a:t>
            </a:r>
            <a:r>
              <a:rPr lang="nl-NL" sz="2400" i="1" dirty="0">
                <a:latin typeface="+mj-lt"/>
              </a:rPr>
              <a:t>investeringen te verrichten in lichamelijke of onlichamelijke activa</a:t>
            </a:r>
            <a:r>
              <a:rPr lang="nl-NL" sz="2400" dirty="0">
                <a:latin typeface="+mj-lt"/>
              </a:rPr>
              <a:t> waarvan het bedrag hoger was dan de referentiewinst (Solidariteitsbijdrage I) of honderdvijfentwintig/honderdsten van die winst (Solidariteitsbijdrage II).   Voor de oorlogsheffingen was dat nooit mogelijk geweest.</a:t>
            </a:r>
          </a:p>
          <a:p>
            <a:pPr algn="just">
              <a:lnSpc>
                <a:spcPct val="110000"/>
              </a:lnSpc>
              <a:spcBef>
                <a:spcPts val="0"/>
              </a:spcBef>
            </a:pPr>
            <a:endParaRPr lang="nl-NL" sz="2400" dirty="0">
              <a:latin typeface="+mj-lt"/>
            </a:endParaRPr>
          </a:p>
          <a:p>
            <a:pPr algn="just">
              <a:lnSpc>
                <a:spcPct val="110000"/>
              </a:lnSpc>
              <a:spcBef>
                <a:spcPts val="0"/>
              </a:spcBef>
            </a:pPr>
            <a:r>
              <a:rPr lang="nl-NL" sz="2400" dirty="0">
                <a:latin typeface="+mj-lt"/>
              </a:rPr>
              <a:t>Voor wat betreft het aanslagjaar 1982 kon ook een ontheffing verkregen worden wanneer in de loop van hetzelfde kalenderjaar </a:t>
            </a:r>
            <a:r>
              <a:rPr lang="nl-NL" sz="2400" i="1" dirty="0">
                <a:latin typeface="+mj-lt"/>
              </a:rPr>
              <a:t>bijkomende personeelsleden </a:t>
            </a:r>
            <a:r>
              <a:rPr lang="nl-NL" sz="2400" dirty="0">
                <a:latin typeface="+mj-lt"/>
              </a:rPr>
              <a:t>werden tewerkgesteld in vergelijking met het voorgaande jaar 1981.</a:t>
            </a:r>
          </a:p>
          <a:p>
            <a:pPr algn="just">
              <a:lnSpc>
                <a:spcPct val="110000"/>
              </a:lnSpc>
              <a:spcBef>
                <a:spcPts val="0"/>
              </a:spcBef>
            </a:pPr>
            <a:endParaRPr lang="nl-NL" sz="2400" dirty="0">
              <a:latin typeface="+mj-lt"/>
            </a:endParaRPr>
          </a:p>
          <a:p>
            <a:pPr algn="just">
              <a:lnSpc>
                <a:spcPct val="110000"/>
              </a:lnSpc>
              <a:spcBef>
                <a:spcPts val="0"/>
              </a:spcBef>
            </a:pPr>
            <a:r>
              <a:rPr lang="nl-NL" sz="2400" dirty="0">
                <a:latin typeface="+mj-lt"/>
              </a:rPr>
              <a:t>Dit was ook inspiratie voor de Koning voor wat betreft de </a:t>
            </a:r>
            <a:r>
              <a:rPr lang="nl-NL" sz="2400" dirty="0" err="1">
                <a:latin typeface="+mj-lt"/>
              </a:rPr>
              <a:t>KB’s</a:t>
            </a:r>
            <a:r>
              <a:rPr lang="nl-NL" sz="2400" dirty="0">
                <a:latin typeface="+mj-lt"/>
              </a:rPr>
              <a:t> </a:t>
            </a:r>
            <a:r>
              <a:rPr lang="nl-NL" sz="2400" dirty="0" err="1">
                <a:latin typeface="+mj-lt"/>
              </a:rPr>
              <a:t>nr</a:t>
            </a:r>
            <a:r>
              <a:rPr lang="nl-NL" sz="2400" dirty="0">
                <a:latin typeface="+mj-lt"/>
              </a:rPr>
              <a:t> 15 en 150 van 1982 en 1983 ter bevordering van de uitgifte van risicodragend kapitaal en de beleggingen daarin. </a:t>
            </a:r>
          </a:p>
          <a:p>
            <a:endParaRPr lang="nl-BE" dirty="0"/>
          </a:p>
        </p:txBody>
      </p:sp>
    </p:spTree>
    <p:extLst>
      <p:ext uri="{BB962C8B-B14F-4D97-AF65-F5344CB8AC3E}">
        <p14:creationId xmlns:p14="http://schemas.microsoft.com/office/powerpoint/2010/main" val="3504278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B2433-45FD-4DBE-80D3-A397512E2D77}"/>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B9BE643-134C-45E1-A9FC-93715D55279A}"/>
              </a:ext>
            </a:extLst>
          </p:cNvPr>
          <p:cNvSpPr>
            <a:spLocks noGrp="1"/>
          </p:cNvSpPr>
          <p:nvPr>
            <p:ph idx="1"/>
          </p:nvPr>
        </p:nvSpPr>
        <p:spPr/>
        <p:txBody>
          <a:bodyPr/>
          <a:lstStyle/>
          <a:p>
            <a:pPr marL="0" indent="0" algn="ctr">
              <a:buNone/>
            </a:pPr>
            <a:r>
              <a:rPr lang="nl-NL" sz="4400" b="1" dirty="0">
                <a:solidFill>
                  <a:schemeClr val="accent5"/>
                </a:solidFill>
                <a:latin typeface="+mj-lt"/>
              </a:rPr>
              <a:t>8. In hoeverre werden buitengewone heffingen geaccepteerd door de belastingplichtigen?</a:t>
            </a:r>
          </a:p>
          <a:p>
            <a:endParaRPr lang="nl-BE" dirty="0"/>
          </a:p>
        </p:txBody>
      </p:sp>
    </p:spTree>
    <p:extLst>
      <p:ext uri="{BB962C8B-B14F-4D97-AF65-F5344CB8AC3E}">
        <p14:creationId xmlns:p14="http://schemas.microsoft.com/office/powerpoint/2010/main" val="3983778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E79D3-F29B-4965-8E8F-0FC4E3C840D3}"/>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12C49C06-8F97-4E15-89DC-7CB910376B8C}"/>
              </a:ext>
            </a:extLst>
          </p:cNvPr>
          <p:cNvSpPr>
            <a:spLocks noGrp="1"/>
          </p:cNvSpPr>
          <p:nvPr>
            <p:ph idx="1"/>
          </p:nvPr>
        </p:nvSpPr>
        <p:spPr/>
        <p:txBody>
          <a:bodyPr/>
          <a:lstStyle/>
          <a:p>
            <a:pPr algn="just">
              <a:lnSpc>
                <a:spcPct val="100000"/>
              </a:lnSpc>
              <a:spcBef>
                <a:spcPts val="0"/>
              </a:spcBef>
            </a:pPr>
            <a:r>
              <a:rPr lang="nl-BE" sz="2200" dirty="0">
                <a:latin typeface="+mj-lt"/>
              </a:rPr>
              <a:t>Van belang is in te zien dat de speciale belasting van de wet van </a:t>
            </a:r>
            <a:r>
              <a:rPr lang="nl-BE" sz="2200" b="1" dirty="0">
                <a:latin typeface="+mj-lt"/>
              </a:rPr>
              <a:t>15 oktober 1945 </a:t>
            </a:r>
            <a:r>
              <a:rPr lang="nl-BE" sz="2200" dirty="0">
                <a:latin typeface="+mj-lt"/>
              </a:rPr>
              <a:t>maar één van de vijf middelen was in het geheel van de patrimoniale sancties, waartoe ook behoorden:</a:t>
            </a:r>
          </a:p>
          <a:p>
            <a:pPr algn="just">
              <a:lnSpc>
                <a:spcPct val="100000"/>
              </a:lnSpc>
              <a:spcBef>
                <a:spcPts val="0"/>
              </a:spcBef>
            </a:pPr>
            <a:endParaRPr lang="nl-BE" sz="2200" dirty="0">
              <a:latin typeface="+mj-lt"/>
            </a:endParaRPr>
          </a:p>
          <a:p>
            <a:pPr lvl="1" algn="just">
              <a:lnSpc>
                <a:spcPct val="100000"/>
              </a:lnSpc>
              <a:spcBef>
                <a:spcPts val="0"/>
              </a:spcBef>
            </a:pPr>
            <a:r>
              <a:rPr lang="nl-BE" sz="2000" dirty="0">
                <a:latin typeface="+mj-lt"/>
              </a:rPr>
              <a:t>Het sekwester</a:t>
            </a:r>
          </a:p>
          <a:p>
            <a:pPr lvl="1" algn="just">
              <a:lnSpc>
                <a:spcPct val="100000"/>
              </a:lnSpc>
              <a:spcBef>
                <a:spcPts val="0"/>
              </a:spcBef>
            </a:pPr>
            <a:r>
              <a:rPr lang="nl-BE" sz="2000" dirty="0">
                <a:latin typeface="+mj-lt"/>
              </a:rPr>
              <a:t>De verbeurdverklaring</a:t>
            </a:r>
          </a:p>
          <a:p>
            <a:pPr lvl="1" algn="just">
              <a:lnSpc>
                <a:spcPct val="100000"/>
              </a:lnSpc>
              <a:spcBef>
                <a:spcPts val="0"/>
              </a:spcBef>
            </a:pPr>
            <a:r>
              <a:rPr lang="nl-BE" sz="2000" dirty="0">
                <a:latin typeface="+mj-lt"/>
              </a:rPr>
              <a:t>De geldboetes</a:t>
            </a:r>
          </a:p>
          <a:p>
            <a:pPr lvl="1" algn="just">
              <a:lnSpc>
                <a:spcPct val="100000"/>
              </a:lnSpc>
              <a:spcBef>
                <a:spcPts val="0"/>
              </a:spcBef>
            </a:pPr>
            <a:r>
              <a:rPr lang="nl-BE" sz="2000" dirty="0">
                <a:latin typeface="+mj-lt"/>
              </a:rPr>
              <a:t>De schadevergoeding aan de Belgische Staat.</a:t>
            </a:r>
          </a:p>
          <a:p>
            <a:pPr lvl="1" algn="just">
              <a:lnSpc>
                <a:spcPct val="100000"/>
              </a:lnSpc>
              <a:spcBef>
                <a:spcPts val="0"/>
              </a:spcBef>
            </a:pPr>
            <a:endParaRPr lang="nl-BE" sz="2000" dirty="0">
              <a:latin typeface="+mj-lt"/>
            </a:endParaRPr>
          </a:p>
          <a:p>
            <a:pPr algn="just">
              <a:lnSpc>
                <a:spcPct val="100000"/>
              </a:lnSpc>
              <a:spcBef>
                <a:spcPts val="0"/>
              </a:spcBef>
            </a:pPr>
            <a:r>
              <a:rPr lang="nl-BE" sz="2200" dirty="0">
                <a:latin typeface="+mj-lt"/>
              </a:rPr>
              <a:t>In de periode 1945-1985 brachten al deze patrimoniale sancties bij benadering aan de Belgische Staat een bedrag van 4.110.174.579,36 BEF op.  Slechts iets meer dan een vijfde van het bedrag dat in totaal gevorderd werd … .</a:t>
            </a:r>
          </a:p>
        </p:txBody>
      </p:sp>
    </p:spTree>
    <p:extLst>
      <p:ext uri="{BB962C8B-B14F-4D97-AF65-F5344CB8AC3E}">
        <p14:creationId xmlns:p14="http://schemas.microsoft.com/office/powerpoint/2010/main" val="1321216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FC80-6539-48C6-AB22-EAEB5144AABB}"/>
              </a:ext>
            </a:extLst>
          </p:cNvPr>
          <p:cNvSpPr>
            <a:spLocks noGrp="1"/>
          </p:cNvSpPr>
          <p:nvPr>
            <p:ph type="title"/>
          </p:nvPr>
        </p:nvSpPr>
        <p:spPr/>
        <p:txBody>
          <a:bodyPr/>
          <a:lstStyle/>
          <a:p>
            <a:pPr algn="ctr"/>
            <a:r>
              <a:rPr lang="nl-BE" b="1" dirty="0">
                <a:solidFill>
                  <a:schemeClr val="accent5"/>
                </a:solidFill>
              </a:rPr>
              <a:t>Oorlogsheffingen </a:t>
            </a:r>
          </a:p>
        </p:txBody>
      </p:sp>
      <p:pic>
        <p:nvPicPr>
          <p:cNvPr id="4" name="Tijdelijke aanduiding voor inhoud 3">
            <a:extLst>
              <a:ext uri="{FF2B5EF4-FFF2-40B4-BE49-F238E27FC236}">
                <a16:creationId xmlns:a16="http://schemas.microsoft.com/office/drawing/2014/main" id="{E7E77B1F-3FE4-4D43-9C8E-8FDECF33058C}"/>
              </a:ext>
            </a:extLst>
          </p:cNvPr>
          <p:cNvPicPr>
            <a:picLocks noGrp="1" noChangeAspect="1"/>
          </p:cNvPicPr>
          <p:nvPr>
            <p:ph idx="1"/>
          </p:nvPr>
        </p:nvPicPr>
        <p:blipFill>
          <a:blip r:embed="rId2"/>
          <a:stretch>
            <a:fillRect/>
          </a:stretch>
        </p:blipFill>
        <p:spPr>
          <a:xfrm>
            <a:off x="4432152" y="1690687"/>
            <a:ext cx="3114758" cy="4602537"/>
          </a:xfrm>
          <a:prstGeom prst="rect">
            <a:avLst/>
          </a:prstGeom>
        </p:spPr>
      </p:pic>
    </p:spTree>
    <p:extLst>
      <p:ext uri="{BB962C8B-B14F-4D97-AF65-F5344CB8AC3E}">
        <p14:creationId xmlns:p14="http://schemas.microsoft.com/office/powerpoint/2010/main" val="3327495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0A354-4E98-453C-A3C2-368FBE8EB9D6}"/>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00558644-274C-4CC9-BA09-9127844611E3}"/>
              </a:ext>
            </a:extLst>
          </p:cNvPr>
          <p:cNvSpPr>
            <a:spLocks noGrp="1"/>
          </p:cNvSpPr>
          <p:nvPr>
            <p:ph idx="1"/>
          </p:nvPr>
        </p:nvSpPr>
        <p:spPr/>
        <p:txBody>
          <a:bodyPr>
            <a:normAutofit/>
          </a:bodyPr>
          <a:lstStyle/>
          <a:p>
            <a:pPr algn="just">
              <a:lnSpc>
                <a:spcPct val="100000"/>
              </a:lnSpc>
              <a:spcBef>
                <a:spcPts val="0"/>
              </a:spcBef>
            </a:pPr>
            <a:r>
              <a:rPr lang="nl-NL" sz="2200" dirty="0">
                <a:latin typeface="+mj-lt"/>
              </a:rPr>
              <a:t>De heffingen van na de Tweede Wereldoorlog konden inherent als </a:t>
            </a:r>
            <a:r>
              <a:rPr lang="nl-NL" sz="2200" i="1" dirty="0">
                <a:latin typeface="+mj-lt"/>
              </a:rPr>
              <a:t>expansief </a:t>
            </a:r>
            <a:r>
              <a:rPr lang="nl-NL" sz="2200" dirty="0">
                <a:latin typeface="+mj-lt"/>
              </a:rPr>
              <a:t>worden beschouwd, en konden daardoor ook rekenen op veel tegenstand via bezwaar- en beroepsschriften.</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Qua termijnen waren van toepassing voor de oorlogsheffingen ingevoerd door de wetten </a:t>
            </a:r>
            <a:r>
              <a:rPr lang="nl-NL" sz="2200" b="1" dirty="0">
                <a:latin typeface="+mj-lt"/>
              </a:rPr>
              <a:t>15 en 16 oktober 1945</a:t>
            </a:r>
            <a:r>
              <a:rPr lang="nl-NL" sz="2200" dirty="0">
                <a:latin typeface="+mj-lt"/>
              </a:rPr>
              <a:t> : </a:t>
            </a:r>
          </a:p>
          <a:p>
            <a:pPr algn="just">
              <a:lnSpc>
                <a:spcPct val="100000"/>
              </a:lnSpc>
              <a:spcBef>
                <a:spcPts val="0"/>
              </a:spcBef>
            </a:pPr>
            <a:endParaRPr lang="nl-NL" sz="2200" dirty="0">
              <a:latin typeface="+mj-lt"/>
            </a:endParaRPr>
          </a:p>
          <a:p>
            <a:pPr lvl="1" algn="just">
              <a:lnSpc>
                <a:spcPct val="100000"/>
              </a:lnSpc>
              <a:spcBef>
                <a:spcPts val="0"/>
              </a:spcBef>
            </a:pPr>
            <a:r>
              <a:rPr lang="nl-NL" sz="2000" dirty="0">
                <a:latin typeface="+mj-lt"/>
              </a:rPr>
              <a:t>Een termijn van </a:t>
            </a:r>
            <a:r>
              <a:rPr lang="nl-NL" sz="2000" i="1" dirty="0">
                <a:latin typeface="+mj-lt"/>
              </a:rPr>
              <a:t>10 jaar </a:t>
            </a:r>
            <a:r>
              <a:rPr lang="nl-NL" sz="2000" dirty="0">
                <a:latin typeface="+mj-lt"/>
              </a:rPr>
              <a:t>voor de </a:t>
            </a:r>
            <a:r>
              <a:rPr lang="nl-NL" sz="2000" i="1" dirty="0">
                <a:latin typeface="+mj-lt"/>
              </a:rPr>
              <a:t>heffing bij wege van </a:t>
            </a:r>
            <a:r>
              <a:rPr lang="nl-NL" sz="2000" i="1" dirty="0" err="1">
                <a:latin typeface="+mj-lt"/>
              </a:rPr>
              <a:t>inkohiering</a:t>
            </a:r>
            <a:r>
              <a:rPr lang="nl-NL" sz="2000" dirty="0">
                <a:latin typeface="+mj-lt"/>
              </a:rPr>
              <a:t>, nl. tot </a:t>
            </a:r>
            <a:r>
              <a:rPr lang="nl-NL" sz="2000" b="1" dirty="0">
                <a:latin typeface="+mj-lt"/>
              </a:rPr>
              <a:t>31 december 1954 </a:t>
            </a:r>
            <a:r>
              <a:rPr lang="nl-NL" sz="2000" dirty="0">
                <a:latin typeface="+mj-lt"/>
              </a:rPr>
              <a:t>(na de Eerste Wereldoorlog maar 6 jaar); en</a:t>
            </a:r>
          </a:p>
          <a:p>
            <a:pPr lvl="1" algn="just">
              <a:lnSpc>
                <a:spcPct val="100000"/>
              </a:lnSpc>
              <a:spcBef>
                <a:spcPts val="0"/>
              </a:spcBef>
            </a:pPr>
            <a:r>
              <a:rPr lang="nl-NL" sz="2000" dirty="0">
                <a:latin typeface="+mj-lt"/>
              </a:rPr>
              <a:t>Een termijn van </a:t>
            </a:r>
            <a:r>
              <a:rPr lang="nl-NL" sz="2000" i="1" dirty="0">
                <a:latin typeface="+mj-lt"/>
              </a:rPr>
              <a:t>30 jaar </a:t>
            </a:r>
            <a:r>
              <a:rPr lang="nl-NL" sz="2000" dirty="0">
                <a:latin typeface="+mj-lt"/>
              </a:rPr>
              <a:t>voor de </a:t>
            </a:r>
            <a:r>
              <a:rPr lang="nl-NL" sz="2000" i="1" dirty="0">
                <a:latin typeface="+mj-lt"/>
              </a:rPr>
              <a:t>invordering</a:t>
            </a:r>
            <a:r>
              <a:rPr lang="nl-NL" sz="2000" dirty="0">
                <a:latin typeface="+mj-lt"/>
              </a:rPr>
              <a:t> na </a:t>
            </a:r>
            <a:r>
              <a:rPr lang="nl-NL" sz="2000" dirty="0" err="1">
                <a:latin typeface="+mj-lt"/>
              </a:rPr>
              <a:t>inkohiering</a:t>
            </a:r>
            <a:r>
              <a:rPr lang="nl-NL" sz="2000" dirty="0">
                <a:latin typeface="+mj-lt"/>
              </a:rPr>
              <a:t>, dus bij een </a:t>
            </a:r>
            <a:r>
              <a:rPr lang="nl-NL" sz="2000" dirty="0" err="1">
                <a:latin typeface="+mj-lt"/>
              </a:rPr>
              <a:t>inkohiering</a:t>
            </a:r>
            <a:r>
              <a:rPr lang="nl-NL" sz="2000" dirty="0">
                <a:latin typeface="+mj-lt"/>
              </a:rPr>
              <a:t> bijvoorbeeld op </a:t>
            </a:r>
            <a:r>
              <a:rPr lang="nl-NL" sz="2000" b="1" dirty="0">
                <a:latin typeface="+mj-lt"/>
              </a:rPr>
              <a:t>1 december 1954</a:t>
            </a:r>
            <a:r>
              <a:rPr lang="nl-NL" sz="2000" dirty="0">
                <a:latin typeface="+mj-lt"/>
              </a:rPr>
              <a:t>, was nog een invordering mogelijk tot </a:t>
            </a:r>
            <a:r>
              <a:rPr lang="nl-NL" sz="2000" b="1" dirty="0">
                <a:latin typeface="+mj-lt"/>
              </a:rPr>
              <a:t>1 december 1984</a:t>
            </a:r>
            <a:r>
              <a:rPr lang="nl-NL" sz="2000" dirty="0">
                <a:latin typeface="+mj-lt"/>
              </a:rPr>
              <a:t>!</a:t>
            </a:r>
            <a:endParaRPr lang="nl-BE" sz="2000" dirty="0"/>
          </a:p>
        </p:txBody>
      </p:sp>
    </p:spTree>
    <p:extLst>
      <p:ext uri="{BB962C8B-B14F-4D97-AF65-F5344CB8AC3E}">
        <p14:creationId xmlns:p14="http://schemas.microsoft.com/office/powerpoint/2010/main" val="2596422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CE077-81B1-41F7-8165-1C0047C69AB6}"/>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61825DB8-8F27-442F-95B6-838B566E02FA}"/>
              </a:ext>
            </a:extLst>
          </p:cNvPr>
          <p:cNvSpPr>
            <a:spLocks noGrp="1"/>
          </p:cNvSpPr>
          <p:nvPr>
            <p:ph idx="1"/>
          </p:nvPr>
        </p:nvSpPr>
        <p:spPr/>
        <p:txBody>
          <a:bodyPr>
            <a:normAutofit/>
          </a:bodyPr>
          <a:lstStyle/>
          <a:p>
            <a:pPr algn="just">
              <a:lnSpc>
                <a:spcPct val="100000"/>
              </a:lnSpc>
              <a:spcBef>
                <a:spcPts val="0"/>
              </a:spcBef>
            </a:pPr>
            <a:r>
              <a:rPr lang="nl-NL" sz="2200" dirty="0">
                <a:latin typeface="+mj-lt"/>
              </a:rPr>
              <a:t>En door de artikelen 3 en 4, § 1, van de wet van </a:t>
            </a:r>
            <a:r>
              <a:rPr lang="nl-NL" sz="2200" b="1" dirty="0">
                <a:latin typeface="+mj-lt"/>
              </a:rPr>
              <a:t>28 december 1954 </a:t>
            </a:r>
            <a:r>
              <a:rPr lang="nl-NL" sz="2200" dirty="0">
                <a:latin typeface="+mj-lt"/>
              </a:rPr>
              <a:t>houdende de Middelenbegroting voor het dienstjaar 1955, werd de Administratie der directe belastingen nog in de mogelijkheid gesteld om </a:t>
            </a:r>
            <a:r>
              <a:rPr lang="nl-NL" sz="2200" i="1" dirty="0">
                <a:latin typeface="+mj-lt"/>
              </a:rPr>
              <a:t>na</a:t>
            </a:r>
            <a:r>
              <a:rPr lang="nl-NL" sz="2200" dirty="0">
                <a:latin typeface="+mj-lt"/>
              </a:rPr>
              <a:t> het verstrijken van de aanslagtermijn (31 december 1954) over te gaan tot het vestigen van</a:t>
            </a:r>
          </a:p>
          <a:p>
            <a:pPr algn="just">
              <a:lnSpc>
                <a:spcPct val="100000"/>
              </a:lnSpc>
              <a:spcBef>
                <a:spcPts val="0"/>
              </a:spcBef>
            </a:pPr>
            <a:endParaRPr lang="nl-NL" sz="2000" dirty="0">
              <a:latin typeface="+mj-lt"/>
            </a:endParaRPr>
          </a:p>
          <a:p>
            <a:pPr lvl="1" algn="just">
              <a:lnSpc>
                <a:spcPct val="100000"/>
              </a:lnSpc>
              <a:spcBef>
                <a:spcPts val="0"/>
              </a:spcBef>
            </a:pPr>
            <a:r>
              <a:rPr lang="nl-NL" sz="2000" i="1" dirty="0">
                <a:latin typeface="+mj-lt"/>
              </a:rPr>
              <a:t>Nieuwe of aanvullende aanslagen </a:t>
            </a:r>
            <a:r>
              <a:rPr lang="nl-NL" sz="2000" dirty="0">
                <a:latin typeface="+mj-lt"/>
              </a:rPr>
              <a:t>in de </a:t>
            </a:r>
            <a:r>
              <a:rPr lang="nl-NL" sz="2000" i="1" dirty="0">
                <a:latin typeface="+mj-lt"/>
              </a:rPr>
              <a:t>extrabelasting</a:t>
            </a:r>
            <a:r>
              <a:rPr lang="nl-NL" sz="2000" dirty="0">
                <a:latin typeface="+mj-lt"/>
              </a:rPr>
              <a:t> op de in oorlogstijd behaalde exceptionele inkomsten, winsten en baten (wet van </a:t>
            </a:r>
            <a:r>
              <a:rPr lang="nl-NL" sz="2000" b="1" dirty="0">
                <a:latin typeface="+mj-lt"/>
              </a:rPr>
              <a:t>16 oktober 1945</a:t>
            </a:r>
            <a:r>
              <a:rPr lang="nl-NL" sz="2000" dirty="0">
                <a:latin typeface="+mj-lt"/>
              </a:rPr>
              <a:t>), die </a:t>
            </a:r>
            <a:r>
              <a:rPr lang="nl-NL" sz="2000" dirty="0" err="1">
                <a:latin typeface="+mj-lt"/>
              </a:rPr>
              <a:t>eisbaar</a:t>
            </a:r>
            <a:r>
              <a:rPr lang="nl-NL" sz="2000" dirty="0">
                <a:latin typeface="+mj-lt"/>
              </a:rPr>
              <a:t> werden in geval van </a:t>
            </a:r>
            <a:r>
              <a:rPr lang="nl-NL" sz="2000" i="1" dirty="0">
                <a:latin typeface="+mj-lt"/>
              </a:rPr>
              <a:t>gehele of gedeeltelijke teruggave van de speciale belasting </a:t>
            </a:r>
            <a:r>
              <a:rPr lang="nl-NL" sz="2000" dirty="0">
                <a:latin typeface="+mj-lt"/>
              </a:rPr>
              <a:t>op de winsten voortvloeiend uit leveringen en prestaties aan de vijand (wet van </a:t>
            </a:r>
            <a:r>
              <a:rPr lang="nl-NL" sz="2000" b="1" dirty="0">
                <a:latin typeface="+mj-lt"/>
              </a:rPr>
              <a:t>15 oktober 1946</a:t>
            </a:r>
            <a:r>
              <a:rPr lang="nl-NL" sz="2000" dirty="0">
                <a:latin typeface="+mj-lt"/>
              </a:rPr>
              <a:t>); en van</a:t>
            </a:r>
          </a:p>
          <a:p>
            <a:pPr lvl="1" algn="just">
              <a:lnSpc>
                <a:spcPct val="100000"/>
              </a:lnSpc>
              <a:spcBef>
                <a:spcPts val="0"/>
              </a:spcBef>
            </a:pPr>
            <a:r>
              <a:rPr lang="nl-NL" sz="2000" i="1" dirty="0">
                <a:latin typeface="+mj-lt"/>
              </a:rPr>
              <a:t>Aanslagen in de gewone belastingen </a:t>
            </a:r>
            <a:r>
              <a:rPr lang="nl-NL" sz="2000" dirty="0">
                <a:latin typeface="+mj-lt"/>
              </a:rPr>
              <a:t>die het gevolg waren van de </a:t>
            </a:r>
            <a:r>
              <a:rPr lang="nl-NL" sz="2000" i="1" dirty="0">
                <a:latin typeface="+mj-lt"/>
              </a:rPr>
              <a:t>herziening van de speciale of extrabelasting</a:t>
            </a:r>
            <a:r>
              <a:rPr lang="nl-NL" sz="2000" dirty="0">
                <a:latin typeface="+mj-lt"/>
              </a:rPr>
              <a:t> (</a:t>
            </a:r>
            <a:r>
              <a:rPr lang="nl-NL" sz="2000" i="1" dirty="0" err="1">
                <a:latin typeface="+mj-lt"/>
              </a:rPr>
              <a:t>Parl.St</a:t>
            </a:r>
            <a:r>
              <a:rPr lang="nl-NL" sz="2000" i="1" dirty="0">
                <a:latin typeface="+mj-lt"/>
              </a:rPr>
              <a:t>. </a:t>
            </a:r>
            <a:r>
              <a:rPr lang="nl-NL" sz="2000" dirty="0">
                <a:latin typeface="+mj-lt"/>
              </a:rPr>
              <a:t>Kamer 1954-55, nr. 4 - I, 1, 58). </a:t>
            </a:r>
          </a:p>
          <a:p>
            <a:endParaRPr lang="nl-BE" dirty="0"/>
          </a:p>
        </p:txBody>
      </p:sp>
    </p:spTree>
    <p:extLst>
      <p:ext uri="{BB962C8B-B14F-4D97-AF65-F5344CB8AC3E}">
        <p14:creationId xmlns:p14="http://schemas.microsoft.com/office/powerpoint/2010/main" val="669451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D3EBC-DA64-4B61-8E24-4A8DDDD17624}"/>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413C75A7-8DEC-4665-B827-5486240BDD3C}"/>
              </a:ext>
            </a:extLst>
          </p:cNvPr>
          <p:cNvSpPr>
            <a:spLocks noGrp="1"/>
          </p:cNvSpPr>
          <p:nvPr>
            <p:ph idx="1"/>
          </p:nvPr>
        </p:nvSpPr>
        <p:spPr/>
        <p:txBody>
          <a:bodyPr>
            <a:normAutofit/>
          </a:bodyPr>
          <a:lstStyle/>
          <a:p>
            <a:pPr algn="just">
              <a:lnSpc>
                <a:spcPct val="100000"/>
              </a:lnSpc>
              <a:spcBef>
                <a:spcPts val="0"/>
              </a:spcBef>
            </a:pPr>
            <a:r>
              <a:rPr lang="nl-NL" sz="2200" dirty="0">
                <a:latin typeface="+mj-lt"/>
              </a:rPr>
              <a:t>De toepassing van de artikelen 3 en 4, § 1 van de wet van </a:t>
            </a:r>
            <a:r>
              <a:rPr lang="nl-NL" sz="2200" b="1" dirty="0">
                <a:latin typeface="+mj-lt"/>
              </a:rPr>
              <a:t>28 december 1954 </a:t>
            </a:r>
            <a:r>
              <a:rPr lang="nl-NL" sz="2200" dirty="0">
                <a:latin typeface="+mj-lt"/>
              </a:rPr>
              <a:t>werd echter sindsdien van jaar tot jaar verlengd, aldus ook nog eens door artikel 6 van de wet van </a:t>
            </a:r>
            <a:r>
              <a:rPr lang="nl-NL" sz="2200" b="1" dirty="0">
                <a:latin typeface="+mj-lt"/>
              </a:rPr>
              <a:t>23 december 2021 </a:t>
            </a:r>
            <a:r>
              <a:rPr lang="nl-NL" sz="2200" dirty="0">
                <a:latin typeface="+mj-lt"/>
              </a:rPr>
              <a:t>houdende de Middelenbegroting voor het begrotingsjaar 2022!</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De motivering was ook in 2021 dezelfde als voorheen:  daar er na </a:t>
            </a:r>
            <a:r>
              <a:rPr lang="nl-NL" sz="2200" b="1" dirty="0">
                <a:latin typeface="+mj-lt"/>
              </a:rPr>
              <a:t>31 december 2021 </a:t>
            </a:r>
            <a:r>
              <a:rPr lang="nl-NL" sz="2200" dirty="0">
                <a:latin typeface="+mj-lt"/>
              </a:rPr>
              <a:t>nog </a:t>
            </a:r>
            <a:r>
              <a:rPr lang="nl-NL" sz="2200" i="1" dirty="0">
                <a:latin typeface="+mj-lt"/>
              </a:rPr>
              <a:t>betwistingen inzake speciale of extra-belasting </a:t>
            </a:r>
            <a:r>
              <a:rPr lang="nl-NL" sz="2200" dirty="0">
                <a:latin typeface="+mj-lt"/>
              </a:rPr>
              <a:t>zullen bestaan die nog niet definitief opgelost zullen zijn, is een nieuwe verlenging van die bepalingen uit de wet van </a:t>
            </a:r>
            <a:r>
              <a:rPr lang="nl-NL" sz="2200" b="1" dirty="0">
                <a:latin typeface="+mj-lt"/>
              </a:rPr>
              <a:t>28 december 1954</a:t>
            </a:r>
            <a:r>
              <a:rPr lang="nl-NL" sz="2200" dirty="0">
                <a:latin typeface="+mj-lt"/>
              </a:rPr>
              <a:t> tot </a:t>
            </a:r>
            <a:r>
              <a:rPr lang="nl-NL" sz="2200" b="1" dirty="0">
                <a:latin typeface="+mj-lt"/>
              </a:rPr>
              <a:t>31 december 2022 </a:t>
            </a:r>
            <a:r>
              <a:rPr lang="nl-NL" sz="2200" dirty="0">
                <a:latin typeface="+mj-lt"/>
              </a:rPr>
              <a:t>aangewezen, aldus de wetgever op </a:t>
            </a:r>
            <a:r>
              <a:rPr lang="nl-NL" sz="2200" b="1" dirty="0">
                <a:latin typeface="+mj-lt"/>
              </a:rPr>
              <a:t>23 december 2021, </a:t>
            </a:r>
            <a:r>
              <a:rPr lang="nl-NL" sz="2200" i="1" dirty="0">
                <a:latin typeface="+mj-lt"/>
              </a:rPr>
              <a:t>aldus al een aanslagtermijn van 77 jaar!</a:t>
            </a:r>
          </a:p>
          <a:p>
            <a:pPr algn="just">
              <a:lnSpc>
                <a:spcPct val="100000"/>
              </a:lnSpc>
              <a:spcBef>
                <a:spcPts val="0"/>
              </a:spcBef>
            </a:pPr>
            <a:endParaRPr lang="nl-NL" sz="2200" b="1" dirty="0">
              <a:latin typeface="+mj-lt"/>
            </a:endParaRPr>
          </a:p>
          <a:p>
            <a:pPr algn="just">
              <a:lnSpc>
                <a:spcPct val="100000"/>
              </a:lnSpc>
              <a:spcBef>
                <a:spcPts val="0"/>
              </a:spcBef>
            </a:pPr>
            <a:r>
              <a:rPr lang="nl-NL" sz="2200" dirty="0">
                <a:latin typeface="+mj-lt"/>
              </a:rPr>
              <a:t>Op </a:t>
            </a:r>
            <a:r>
              <a:rPr lang="nl-NL" sz="2200" b="1" dirty="0">
                <a:latin typeface="+mj-lt"/>
              </a:rPr>
              <a:t>21 juni 2021 </a:t>
            </a:r>
            <a:r>
              <a:rPr lang="nl-NL" sz="2200" dirty="0">
                <a:latin typeface="+mj-lt"/>
              </a:rPr>
              <a:t>had een Kamerlid van de PTB-PVDA al een parlementaire vraag gesteld hierover.</a:t>
            </a:r>
          </a:p>
        </p:txBody>
      </p:sp>
    </p:spTree>
    <p:extLst>
      <p:ext uri="{BB962C8B-B14F-4D97-AF65-F5344CB8AC3E}">
        <p14:creationId xmlns:p14="http://schemas.microsoft.com/office/powerpoint/2010/main" val="1359401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A1703-DA84-4AFA-8DAC-975898873671}"/>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2BD13ECB-C54E-4E7E-9222-6635FBC07A6A}"/>
              </a:ext>
            </a:extLst>
          </p:cNvPr>
          <p:cNvSpPr>
            <a:spLocks noGrp="1"/>
          </p:cNvSpPr>
          <p:nvPr>
            <p:ph idx="1"/>
          </p:nvPr>
        </p:nvSpPr>
        <p:spPr/>
        <p:txBody>
          <a:bodyPr>
            <a:normAutofit/>
          </a:bodyPr>
          <a:lstStyle/>
          <a:p>
            <a:pPr algn="just">
              <a:lnSpc>
                <a:spcPct val="100000"/>
              </a:lnSpc>
              <a:spcBef>
                <a:spcPts val="0"/>
              </a:spcBef>
            </a:pPr>
            <a:r>
              <a:rPr lang="nl-NL" sz="2200" dirty="0">
                <a:latin typeface="+mj-lt"/>
              </a:rPr>
              <a:t>Een dag later (</a:t>
            </a:r>
            <a:r>
              <a:rPr lang="nl-NL" sz="2200" b="1" dirty="0">
                <a:latin typeface="+mj-lt"/>
              </a:rPr>
              <a:t>24 december 2021</a:t>
            </a:r>
            <a:r>
              <a:rPr lang="nl-NL" sz="2200" dirty="0">
                <a:latin typeface="+mj-lt"/>
              </a:rPr>
              <a:t>) dan de wet werd het antwoord van de minister van Financiën in het </a:t>
            </a:r>
            <a:r>
              <a:rPr lang="nl-NL" sz="2200" i="1" dirty="0">
                <a:latin typeface="+mj-lt"/>
              </a:rPr>
              <a:t>Bulletin van Vragen en Antwoorden  </a:t>
            </a:r>
            <a:r>
              <a:rPr lang="nl-NL" sz="2200" dirty="0">
                <a:latin typeface="+mj-lt"/>
              </a:rPr>
              <a:t>gepubliceerd, waar in één zin - zij het enigszins bondig - het volgende staat:</a:t>
            </a:r>
          </a:p>
          <a:p>
            <a:pPr algn="just">
              <a:lnSpc>
                <a:spcPct val="100000"/>
              </a:lnSpc>
              <a:spcBef>
                <a:spcPts val="0"/>
              </a:spcBef>
            </a:pPr>
            <a:endParaRPr lang="nl-NL" sz="2200" dirty="0">
              <a:latin typeface="+mj-lt"/>
            </a:endParaRPr>
          </a:p>
          <a:p>
            <a:pPr marL="457200" lvl="1" indent="0" algn="just">
              <a:lnSpc>
                <a:spcPct val="100000"/>
              </a:lnSpc>
              <a:spcBef>
                <a:spcPts val="0"/>
              </a:spcBef>
              <a:buNone/>
            </a:pPr>
            <a:r>
              <a:rPr lang="nl-NL" sz="2000" i="1" dirty="0">
                <a:latin typeface="+mj-lt"/>
              </a:rPr>
              <a:t>De dienst geschillen van de Algemene Administratie van de Fiscaliteit heeft geen kennis van nog hangende gerechtelijke geschillen betreffende de belastingen op uitzonderlijke winsten die werden gerealiseerd tijdens de oorlogsperiode, noch betreffende gelijkaardige geschillen met betrekking tot de wet van 17 oktober 1945 tot invoering van een belasting op kapitaal </a:t>
            </a:r>
            <a:r>
              <a:rPr lang="nl-NL" sz="2000" dirty="0">
                <a:latin typeface="+mj-lt"/>
              </a:rPr>
              <a:t>(</a:t>
            </a:r>
            <a:r>
              <a:rPr lang="nl-NL" sz="2000" i="1" dirty="0">
                <a:latin typeface="+mj-lt"/>
              </a:rPr>
              <a:t>Vr. en Antw. </a:t>
            </a:r>
            <a:r>
              <a:rPr lang="nl-NL" sz="2000" dirty="0">
                <a:latin typeface="+mj-lt"/>
              </a:rPr>
              <a:t>Kamer 2021-22, 24 december 2021, 112 (Vr. nr. 499 VAN HEES)).</a:t>
            </a:r>
          </a:p>
          <a:p>
            <a:pPr marL="457200" lvl="1" indent="0" algn="just">
              <a:lnSpc>
                <a:spcPct val="100000"/>
              </a:lnSpc>
              <a:spcBef>
                <a:spcPts val="0"/>
              </a:spcBef>
              <a:buNone/>
            </a:pPr>
            <a:endParaRPr lang="nl-NL" sz="2000" dirty="0">
              <a:latin typeface="+mj-lt"/>
            </a:endParaRPr>
          </a:p>
          <a:p>
            <a:pPr algn="just">
              <a:lnSpc>
                <a:spcPct val="100000"/>
              </a:lnSpc>
              <a:spcBef>
                <a:spcPts val="0"/>
              </a:spcBef>
            </a:pPr>
            <a:r>
              <a:rPr lang="nl-NL" sz="2200" i="1" dirty="0" err="1">
                <a:latin typeface="+mj-lt"/>
              </a:rPr>
              <a:t>Quid</a:t>
            </a:r>
            <a:r>
              <a:rPr lang="nl-NL" sz="2200" i="1" dirty="0">
                <a:latin typeface="+mj-lt"/>
              </a:rPr>
              <a:t>?</a:t>
            </a:r>
            <a:endParaRPr lang="nl-BE" sz="2200" i="1" dirty="0"/>
          </a:p>
        </p:txBody>
      </p:sp>
    </p:spTree>
    <p:extLst>
      <p:ext uri="{BB962C8B-B14F-4D97-AF65-F5344CB8AC3E}">
        <p14:creationId xmlns:p14="http://schemas.microsoft.com/office/powerpoint/2010/main" val="1983334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04986-FFDC-4243-9B9E-92E6C145BEEA}"/>
              </a:ext>
            </a:extLst>
          </p:cNvPr>
          <p:cNvSpPr>
            <a:spLocks noGrp="1"/>
          </p:cNvSpPr>
          <p:nvPr>
            <p:ph type="title"/>
          </p:nvPr>
        </p:nvSpPr>
        <p:spPr/>
        <p:txBody>
          <a:bodyPr/>
          <a:lstStyle/>
          <a:p>
            <a:pPr algn="ctr"/>
            <a:r>
              <a:rPr lang="nl-BE" b="1" dirty="0">
                <a:solidFill>
                  <a:schemeClr val="accent5"/>
                </a:solidFill>
              </a:rPr>
              <a:t>Oorlogsheffingen</a:t>
            </a:r>
            <a:r>
              <a:rPr lang="nl-BE" dirty="0"/>
              <a:t> </a:t>
            </a:r>
          </a:p>
        </p:txBody>
      </p:sp>
      <p:sp>
        <p:nvSpPr>
          <p:cNvPr id="3" name="Tijdelijke aanduiding voor inhoud 2">
            <a:extLst>
              <a:ext uri="{FF2B5EF4-FFF2-40B4-BE49-F238E27FC236}">
                <a16:creationId xmlns:a16="http://schemas.microsoft.com/office/drawing/2014/main" id="{F36B9459-AA02-40BA-8C69-997114B9D76C}"/>
              </a:ext>
            </a:extLst>
          </p:cNvPr>
          <p:cNvSpPr>
            <a:spLocks noGrp="1"/>
          </p:cNvSpPr>
          <p:nvPr>
            <p:ph idx="1"/>
          </p:nvPr>
        </p:nvSpPr>
        <p:spPr/>
        <p:txBody>
          <a:bodyPr>
            <a:normAutofit lnSpcReduction="10000"/>
          </a:bodyPr>
          <a:lstStyle/>
          <a:p>
            <a:pPr algn="just">
              <a:lnSpc>
                <a:spcPct val="110000"/>
              </a:lnSpc>
              <a:spcBef>
                <a:spcPts val="0"/>
              </a:spcBef>
            </a:pPr>
            <a:r>
              <a:rPr lang="nl-NL" sz="2200" dirty="0">
                <a:latin typeface="+mj-lt"/>
              </a:rPr>
              <a:t>De wetten van </a:t>
            </a:r>
            <a:r>
              <a:rPr lang="nl-NL" sz="2200" b="1" dirty="0">
                <a:latin typeface="+mj-lt"/>
              </a:rPr>
              <a:t>15 en 16 oktober 1945 </a:t>
            </a:r>
            <a:r>
              <a:rPr lang="nl-NL" sz="2200" dirty="0">
                <a:latin typeface="+mj-lt"/>
              </a:rPr>
              <a:t>voorzagen zelfs dat, zelfs in het geval er geen woonplaats, verblijfplaats of Belgische inrichting voorhanden was in de periode van 10 mei 1940 tot 31 december 1944 (wet van </a:t>
            </a:r>
            <a:r>
              <a:rPr lang="nl-NL" sz="2200" b="1" dirty="0">
                <a:latin typeface="+mj-lt"/>
              </a:rPr>
              <a:t>15 oktober 1945</a:t>
            </a:r>
            <a:r>
              <a:rPr lang="nl-NL" sz="2200" dirty="0">
                <a:latin typeface="+mj-lt"/>
              </a:rPr>
              <a:t>) of in de periode van 1 januari 1940 tot 30 december 1944 (wet van </a:t>
            </a:r>
            <a:r>
              <a:rPr lang="nl-NL" sz="2200" b="1" dirty="0">
                <a:latin typeface="+mj-lt"/>
              </a:rPr>
              <a:t>16 oktober 1945</a:t>
            </a:r>
            <a:r>
              <a:rPr lang="nl-NL" sz="2200" dirty="0">
                <a:latin typeface="+mj-lt"/>
              </a:rPr>
              <a:t>), een buitenlandse belastingplichtige (zoals een vennootschap) op </a:t>
            </a:r>
            <a:r>
              <a:rPr lang="nl-NL" sz="2200" i="1" dirty="0">
                <a:latin typeface="+mj-lt"/>
              </a:rPr>
              <a:t>in België gerealiseerde winst </a:t>
            </a:r>
            <a:r>
              <a:rPr lang="nl-NL" sz="2200" dirty="0">
                <a:latin typeface="+mj-lt"/>
              </a:rPr>
              <a:t>toch belastbaar was.  Zelfs al ging het maar om een </a:t>
            </a:r>
            <a:r>
              <a:rPr lang="nl-NL" sz="2200" i="1" dirty="0">
                <a:latin typeface="+mj-lt"/>
              </a:rPr>
              <a:t>alleenstaande of toevallige verrichting </a:t>
            </a:r>
            <a:r>
              <a:rPr lang="nl-NL" sz="2200" dirty="0">
                <a:latin typeface="+mj-lt"/>
              </a:rPr>
              <a:t>uit de periode van 10 mei 1940 tot 31 december 1944. Volgens de memorie van toelichting kon aldus de speciale belasting gevorderd worden </a:t>
            </a:r>
            <a:r>
              <a:rPr lang="nl-NL" sz="2200" i="1" dirty="0">
                <a:latin typeface="+mj-lt"/>
              </a:rPr>
              <a:t>ten laste van talrijke vreemdelingen die, dank zij de </a:t>
            </a:r>
            <a:r>
              <a:rPr lang="nl-NL" sz="2200" i="1" dirty="0" err="1">
                <a:latin typeface="+mj-lt"/>
              </a:rPr>
              <a:t>tusschenkomst</a:t>
            </a:r>
            <a:r>
              <a:rPr lang="nl-NL" sz="2200" i="1" dirty="0">
                <a:latin typeface="+mj-lt"/>
              </a:rPr>
              <a:t> of den steun van de bezetter, in België soms aanzienlijke winsten [hadden] behaald</a:t>
            </a:r>
            <a:r>
              <a:rPr lang="nl-NL" sz="2200" dirty="0">
                <a:latin typeface="+mj-lt"/>
              </a:rPr>
              <a:t>.  De bezetter was de </a:t>
            </a:r>
            <a:r>
              <a:rPr lang="nl-NL" sz="2200" dirty="0" err="1">
                <a:latin typeface="+mj-lt"/>
              </a:rPr>
              <a:t>nexus</a:t>
            </a:r>
            <a:r>
              <a:rPr lang="nl-NL" sz="2200" dirty="0">
                <a:latin typeface="+mj-lt"/>
              </a:rPr>
              <a:t> met het Belgisch grondgebied.  </a:t>
            </a:r>
          </a:p>
          <a:p>
            <a:pPr>
              <a:lnSpc>
                <a:spcPct val="110000"/>
              </a:lnSpc>
              <a:spcBef>
                <a:spcPts val="0"/>
              </a:spcBef>
            </a:pPr>
            <a:endParaRPr lang="nl-NL" sz="2200" dirty="0">
              <a:latin typeface="+mj-lt"/>
            </a:endParaRPr>
          </a:p>
          <a:p>
            <a:pPr>
              <a:lnSpc>
                <a:spcPct val="110000"/>
              </a:lnSpc>
              <a:spcBef>
                <a:spcPts val="0"/>
              </a:spcBef>
            </a:pPr>
            <a:r>
              <a:rPr lang="nl-NL" sz="2200" i="1" dirty="0">
                <a:latin typeface="+mj-lt"/>
              </a:rPr>
              <a:t>Cf.</a:t>
            </a:r>
            <a:r>
              <a:rPr lang="nl-NL" sz="2200" dirty="0">
                <a:latin typeface="+mj-lt"/>
              </a:rPr>
              <a:t> </a:t>
            </a:r>
            <a:r>
              <a:rPr lang="nl-NL" sz="2200" dirty="0" err="1">
                <a:latin typeface="+mj-lt"/>
              </a:rPr>
              <a:t>Pillar</a:t>
            </a:r>
            <a:r>
              <a:rPr lang="nl-NL" sz="2200" dirty="0">
                <a:latin typeface="+mj-lt"/>
              </a:rPr>
              <a:t> </a:t>
            </a:r>
            <a:r>
              <a:rPr lang="nl-NL" sz="2200" dirty="0" err="1">
                <a:latin typeface="+mj-lt"/>
              </a:rPr>
              <a:t>One</a:t>
            </a:r>
            <a:r>
              <a:rPr lang="nl-NL" sz="2200" dirty="0">
                <a:latin typeface="+mj-lt"/>
              </a:rPr>
              <a:t>.</a:t>
            </a:r>
            <a:endParaRPr lang="nl-BE" sz="2200" dirty="0">
              <a:latin typeface="+mj-lt"/>
            </a:endParaRPr>
          </a:p>
        </p:txBody>
      </p:sp>
    </p:spTree>
    <p:extLst>
      <p:ext uri="{BB962C8B-B14F-4D97-AF65-F5344CB8AC3E}">
        <p14:creationId xmlns:p14="http://schemas.microsoft.com/office/powerpoint/2010/main" val="64713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8B2E4-81D2-404D-9C4D-0926B0F7063A}"/>
              </a:ext>
            </a:extLst>
          </p:cNvPr>
          <p:cNvSpPr>
            <a:spLocks noGrp="1"/>
          </p:cNvSpPr>
          <p:nvPr>
            <p:ph type="title"/>
          </p:nvPr>
        </p:nvSpPr>
        <p:spPr/>
        <p:txBody>
          <a:bodyPr/>
          <a:lstStyle/>
          <a:p>
            <a:pPr algn="ctr"/>
            <a:r>
              <a:rPr lang="nl-NL" b="1" dirty="0">
                <a:solidFill>
                  <a:schemeClr val="accent5"/>
                </a:solidFill>
              </a:rPr>
              <a:t>American </a:t>
            </a:r>
            <a:r>
              <a:rPr lang="nl-NL" b="1" dirty="0" err="1">
                <a:solidFill>
                  <a:schemeClr val="accent5"/>
                </a:solidFill>
              </a:rPr>
              <a:t>Civil</a:t>
            </a:r>
            <a:r>
              <a:rPr lang="nl-NL" b="1" dirty="0">
                <a:solidFill>
                  <a:schemeClr val="accent5"/>
                </a:solidFill>
              </a:rPr>
              <a:t> War </a:t>
            </a:r>
            <a:br>
              <a:rPr lang="nl-NL" b="1" dirty="0">
                <a:solidFill>
                  <a:schemeClr val="accent5"/>
                </a:solidFill>
              </a:rPr>
            </a:br>
            <a:r>
              <a:rPr lang="nl-NL" b="1" dirty="0">
                <a:solidFill>
                  <a:schemeClr val="accent5"/>
                </a:solidFill>
              </a:rPr>
              <a:t>(12 a</a:t>
            </a:r>
            <a:r>
              <a:rPr lang="en-US" b="1" dirty="0" err="1">
                <a:solidFill>
                  <a:schemeClr val="accent5"/>
                </a:solidFill>
              </a:rPr>
              <a:t>pril</a:t>
            </a:r>
            <a:r>
              <a:rPr lang="en-US" b="1" dirty="0">
                <a:solidFill>
                  <a:schemeClr val="accent5"/>
                </a:solidFill>
              </a:rPr>
              <a:t> 1861 - 9 </a:t>
            </a:r>
            <a:r>
              <a:rPr lang="en-US" b="1" dirty="0" err="1">
                <a:solidFill>
                  <a:schemeClr val="accent5"/>
                </a:solidFill>
              </a:rPr>
              <a:t>mei</a:t>
            </a:r>
            <a:r>
              <a:rPr lang="en-US" b="1" dirty="0">
                <a:solidFill>
                  <a:schemeClr val="accent5"/>
                </a:solidFill>
              </a:rPr>
              <a:t> 1865)</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101EA08D-9E81-4E95-9ADD-E56B014CDD9B}"/>
              </a:ext>
            </a:extLst>
          </p:cNvPr>
          <p:cNvSpPr>
            <a:spLocks noGrp="1"/>
          </p:cNvSpPr>
          <p:nvPr>
            <p:ph idx="1"/>
          </p:nvPr>
        </p:nvSpPr>
        <p:spPr/>
        <p:txBody>
          <a:bodyPr>
            <a:normAutofit/>
          </a:bodyPr>
          <a:lstStyle/>
          <a:p>
            <a:pPr algn="just">
              <a:lnSpc>
                <a:spcPct val="100000"/>
              </a:lnSpc>
              <a:spcBef>
                <a:spcPts val="0"/>
              </a:spcBef>
            </a:pPr>
            <a:r>
              <a:rPr lang="nl-NL" sz="2200" b="1" dirty="0">
                <a:latin typeface="+mj-lt"/>
              </a:rPr>
              <a:t>1861-1865</a:t>
            </a:r>
            <a:r>
              <a:rPr lang="nl-NL" sz="2200" dirty="0">
                <a:latin typeface="+mj-lt"/>
              </a:rPr>
              <a:t>: het </a:t>
            </a:r>
            <a:r>
              <a:rPr lang="nl-NL" sz="2200" i="1" dirty="0" err="1">
                <a:latin typeface="+mj-lt"/>
              </a:rPr>
              <a:t>Confederate</a:t>
            </a:r>
            <a:r>
              <a:rPr lang="nl-NL" sz="2200" i="1" dirty="0">
                <a:latin typeface="+mj-lt"/>
              </a:rPr>
              <a:t> </a:t>
            </a:r>
            <a:r>
              <a:rPr lang="nl-NL" sz="2200" i="1" dirty="0" err="1">
                <a:latin typeface="+mj-lt"/>
              </a:rPr>
              <a:t>Congress</a:t>
            </a:r>
            <a:r>
              <a:rPr lang="nl-NL" sz="2200" i="1" dirty="0">
                <a:latin typeface="+mj-lt"/>
              </a:rPr>
              <a:t> </a:t>
            </a:r>
            <a:r>
              <a:rPr lang="nl-NL" sz="2200" dirty="0">
                <a:latin typeface="+mj-lt"/>
              </a:rPr>
              <a:t>en ook de staat Georgia voeren een zgn. </a:t>
            </a:r>
            <a:r>
              <a:rPr lang="nl-NL" sz="2200" i="1" dirty="0" err="1">
                <a:latin typeface="+mj-lt"/>
              </a:rPr>
              <a:t>excess</a:t>
            </a:r>
            <a:r>
              <a:rPr lang="nl-NL" sz="2200" i="1" dirty="0">
                <a:latin typeface="+mj-lt"/>
              </a:rPr>
              <a:t> </a:t>
            </a:r>
            <a:r>
              <a:rPr lang="nl-NL" sz="2200" i="1" dirty="0" err="1">
                <a:latin typeface="+mj-lt"/>
              </a:rPr>
              <a:t>profits</a:t>
            </a:r>
            <a:r>
              <a:rPr lang="nl-NL" sz="2200" i="1" dirty="0">
                <a:latin typeface="+mj-lt"/>
              </a:rPr>
              <a:t> </a:t>
            </a:r>
            <a:r>
              <a:rPr lang="nl-NL" sz="2200" i="1" dirty="0" err="1">
                <a:latin typeface="+mj-lt"/>
              </a:rPr>
              <a:t>tax</a:t>
            </a:r>
            <a:r>
              <a:rPr lang="nl-NL" sz="2200" dirty="0">
                <a:latin typeface="+mj-lt"/>
              </a:rPr>
              <a:t> in reactie op </a:t>
            </a:r>
            <a:r>
              <a:rPr lang="nl-NL" sz="2200" i="1" dirty="0">
                <a:latin typeface="+mj-lt"/>
              </a:rPr>
              <a:t>hevig volksprotest tegen woekerwinsten</a:t>
            </a:r>
            <a:r>
              <a:rPr lang="nl-NL" sz="2200" dirty="0">
                <a:latin typeface="+mj-lt"/>
              </a:rPr>
              <a:t>.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Normale winst, nl. tot een bedrag van 8% van het kapitaal van de vennootschap, blijft onbelast.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Tarieven : 5%-25%. </a:t>
            </a:r>
          </a:p>
          <a:p>
            <a:pPr algn="just">
              <a:lnSpc>
                <a:spcPct val="100000"/>
              </a:lnSpc>
              <a:spcBef>
                <a:spcPts val="0"/>
              </a:spcBef>
            </a:pPr>
            <a:endParaRPr lang="nl-NL" sz="2200" dirty="0">
              <a:latin typeface="+mj-lt"/>
            </a:endParaRPr>
          </a:p>
          <a:p>
            <a:pPr algn="just">
              <a:lnSpc>
                <a:spcPct val="100000"/>
              </a:lnSpc>
              <a:spcBef>
                <a:spcPts val="0"/>
              </a:spcBef>
            </a:pPr>
            <a:r>
              <a:rPr lang="nl-NL" sz="2200" i="1" dirty="0">
                <a:latin typeface="+mj-lt"/>
              </a:rPr>
              <a:t>Cf.</a:t>
            </a:r>
            <a:r>
              <a:rPr lang="nl-NL" sz="2200" dirty="0">
                <a:latin typeface="+mj-lt"/>
              </a:rPr>
              <a:t> de tenoren John </a:t>
            </a:r>
            <a:r>
              <a:rPr lang="nl-NL" sz="2200" dirty="0" err="1">
                <a:latin typeface="+mj-lt"/>
              </a:rPr>
              <a:t>Pierpont</a:t>
            </a:r>
            <a:r>
              <a:rPr lang="nl-NL" sz="2200" dirty="0">
                <a:latin typeface="+mj-lt"/>
              </a:rPr>
              <a:t> Morgan, Arthur Eastman, generaal John C. Frémont én </a:t>
            </a:r>
            <a:r>
              <a:rPr lang="nl-NL" sz="2200" dirty="0" err="1">
                <a:latin typeface="+mj-lt"/>
              </a:rPr>
              <a:t>Rhett</a:t>
            </a:r>
            <a:r>
              <a:rPr lang="nl-NL" sz="2200" dirty="0">
                <a:latin typeface="+mj-lt"/>
              </a:rPr>
              <a:t> Butler (Clark </a:t>
            </a:r>
            <a:r>
              <a:rPr lang="nl-NL" sz="2200" dirty="0" err="1">
                <a:latin typeface="+mj-lt"/>
              </a:rPr>
              <a:t>Gable</a:t>
            </a:r>
            <a:r>
              <a:rPr lang="nl-NL" sz="2200" dirty="0">
                <a:latin typeface="+mj-lt"/>
              </a:rPr>
              <a:t>).</a:t>
            </a:r>
          </a:p>
          <a:p>
            <a:pPr algn="just">
              <a:lnSpc>
                <a:spcPct val="100000"/>
              </a:lnSpc>
              <a:spcBef>
                <a:spcPts val="0"/>
              </a:spcBef>
            </a:pPr>
            <a:endParaRPr lang="nl-NL" sz="2200" dirty="0">
              <a:latin typeface="+mj-lt"/>
            </a:endParaRPr>
          </a:p>
          <a:p>
            <a:endParaRPr lang="nl-BE" dirty="0"/>
          </a:p>
        </p:txBody>
      </p:sp>
    </p:spTree>
    <p:extLst>
      <p:ext uri="{BB962C8B-B14F-4D97-AF65-F5344CB8AC3E}">
        <p14:creationId xmlns:p14="http://schemas.microsoft.com/office/powerpoint/2010/main" val="2306901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01E21-273D-4BEE-9926-ABD73ADDFF0D}"/>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44B93B39-C75F-44C9-A175-CA4EB4C746C9}"/>
              </a:ext>
            </a:extLst>
          </p:cNvPr>
          <p:cNvSpPr>
            <a:spLocks noGrp="1"/>
          </p:cNvSpPr>
          <p:nvPr>
            <p:ph idx="1"/>
          </p:nvPr>
        </p:nvSpPr>
        <p:spPr/>
        <p:txBody>
          <a:bodyPr>
            <a:normAutofit/>
          </a:bodyPr>
          <a:lstStyle/>
          <a:p>
            <a:pPr algn="just">
              <a:lnSpc>
                <a:spcPct val="100000"/>
              </a:lnSpc>
              <a:spcBef>
                <a:spcPts val="0"/>
              </a:spcBef>
            </a:pPr>
            <a:r>
              <a:rPr lang="nl-NL" sz="2200" dirty="0">
                <a:latin typeface="+mj-lt"/>
              </a:rPr>
              <a:t>Zo mochten </a:t>
            </a:r>
            <a:r>
              <a:rPr lang="nl-NL" sz="2200" i="1" dirty="0">
                <a:latin typeface="+mj-lt"/>
              </a:rPr>
              <a:t>notarissen</a:t>
            </a:r>
            <a:r>
              <a:rPr lang="nl-NL" sz="2200" dirty="0">
                <a:latin typeface="+mj-lt"/>
              </a:rPr>
              <a:t> die verzocht werden inlichtingen te verstrekken op basis van artikel 16 van de wet van </a:t>
            </a:r>
            <a:r>
              <a:rPr lang="nl-NL" sz="2200" b="1" dirty="0">
                <a:latin typeface="+mj-lt"/>
              </a:rPr>
              <a:t>16 oktober 1945 </a:t>
            </a:r>
            <a:r>
              <a:rPr lang="nl-NL" sz="2200" dirty="0">
                <a:latin typeface="+mj-lt"/>
              </a:rPr>
              <a:t>volgens de Belastingdienst het beroepsgeheim niet inroepen. Het kwam er na die omzendbrief van </a:t>
            </a:r>
            <a:r>
              <a:rPr lang="nl-NL" sz="2200" b="1" dirty="0">
                <a:latin typeface="+mj-lt"/>
              </a:rPr>
              <a:t>13 oktober 1949 </a:t>
            </a:r>
            <a:r>
              <a:rPr lang="nl-NL" sz="2200" dirty="0">
                <a:latin typeface="+mj-lt"/>
              </a:rPr>
              <a:t>op neer dat een algemene lijst van schuldeisers van de notariële studies op </a:t>
            </a:r>
            <a:r>
              <a:rPr lang="nl-NL" sz="2200" b="1" dirty="0">
                <a:latin typeface="+mj-lt"/>
              </a:rPr>
              <a:t>9 oktober 1944 </a:t>
            </a:r>
            <a:r>
              <a:rPr lang="nl-NL" sz="2200" dirty="0">
                <a:latin typeface="+mj-lt"/>
              </a:rPr>
              <a:t>niet systematisch meer aan de notarissen kon worden gevraagd, maar wel nog gegevens van bijvoorbeeld een bepaalde schuldeiser van een studie. </a:t>
            </a:r>
          </a:p>
          <a:p>
            <a:pPr>
              <a:lnSpc>
                <a:spcPct val="100000"/>
              </a:lnSpc>
              <a:spcBef>
                <a:spcPts val="0"/>
              </a:spcBef>
            </a:pPr>
            <a:endParaRPr lang="nl-NL" sz="2200" dirty="0">
              <a:latin typeface="+mj-lt"/>
            </a:endParaRPr>
          </a:p>
          <a:p>
            <a:pPr algn="just">
              <a:lnSpc>
                <a:spcPct val="100000"/>
              </a:lnSpc>
              <a:spcBef>
                <a:spcPts val="0"/>
              </a:spcBef>
            </a:pPr>
            <a:r>
              <a:rPr lang="nl-NL" sz="2200" dirty="0">
                <a:latin typeface="+mj-lt"/>
              </a:rPr>
              <a:t>Toch bleef de Antwerpse notaris Willem Janssens oproepen tot een vorm van </a:t>
            </a:r>
            <a:r>
              <a:rPr lang="nl-NL" sz="2200" i="1" dirty="0">
                <a:latin typeface="+mj-lt"/>
              </a:rPr>
              <a:t>burgerlijke ongehoorzaamheid </a:t>
            </a:r>
            <a:r>
              <a:rPr lang="nl-NL" sz="2200" dirty="0">
                <a:latin typeface="+mj-lt"/>
              </a:rPr>
              <a:t>door het standpunt te verdedigen dat notarissen zelfs de </a:t>
            </a:r>
            <a:r>
              <a:rPr lang="nl-NL" sz="2200" i="1" dirty="0">
                <a:latin typeface="+mj-lt"/>
              </a:rPr>
              <a:t>plicht</a:t>
            </a:r>
            <a:r>
              <a:rPr lang="nl-NL" sz="2200" dirty="0">
                <a:latin typeface="+mj-lt"/>
              </a:rPr>
              <a:t> hadden de op grond van artikel 16 van de wet van </a:t>
            </a:r>
            <a:r>
              <a:rPr lang="nl-NL" sz="2200" b="1" dirty="0">
                <a:latin typeface="+mj-lt"/>
              </a:rPr>
              <a:t>16 oktober 1945 </a:t>
            </a:r>
            <a:r>
              <a:rPr lang="nl-NL" sz="2200" dirty="0">
                <a:latin typeface="+mj-lt"/>
              </a:rPr>
              <a:t>door de Belastingdienst gevraagde inlichtingen te </a:t>
            </a:r>
            <a:r>
              <a:rPr lang="nl-NL" sz="2200" i="1" dirty="0">
                <a:latin typeface="+mj-lt"/>
              </a:rPr>
              <a:t>weigeren</a:t>
            </a:r>
            <a:r>
              <a:rPr lang="nl-NL" sz="2200" dirty="0">
                <a:latin typeface="+mj-lt"/>
              </a:rPr>
              <a:t> (zie: </a:t>
            </a:r>
            <a:r>
              <a:rPr lang="nl-NL" sz="2200" i="1" dirty="0">
                <a:latin typeface="+mj-lt"/>
              </a:rPr>
              <a:t>Tijdschrift voor Notarissen</a:t>
            </a:r>
            <a:r>
              <a:rPr lang="nl-NL" sz="2200" dirty="0">
                <a:latin typeface="+mj-lt"/>
              </a:rPr>
              <a:t>, 1949, 198). </a:t>
            </a:r>
            <a:r>
              <a:rPr lang="nl-NL" sz="2200" i="1" dirty="0">
                <a:latin typeface="+mj-lt"/>
              </a:rPr>
              <a:t>Cf. </a:t>
            </a:r>
            <a:r>
              <a:rPr lang="nl-NL" sz="2200" dirty="0">
                <a:latin typeface="+mj-lt"/>
              </a:rPr>
              <a:t>de DAC 6 meldplicht en het beroepsgeheim … .</a:t>
            </a:r>
            <a:endParaRPr lang="nl-NL" dirty="0"/>
          </a:p>
        </p:txBody>
      </p:sp>
    </p:spTree>
    <p:extLst>
      <p:ext uri="{BB962C8B-B14F-4D97-AF65-F5344CB8AC3E}">
        <p14:creationId xmlns:p14="http://schemas.microsoft.com/office/powerpoint/2010/main" val="2236719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940CB-385F-4487-82F8-3170FB6DC474}"/>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B0EF9CBD-7702-472F-8061-B64B8C4F42B8}"/>
              </a:ext>
            </a:extLst>
          </p:cNvPr>
          <p:cNvSpPr>
            <a:spLocks noGrp="1"/>
          </p:cNvSpPr>
          <p:nvPr>
            <p:ph idx="1"/>
          </p:nvPr>
        </p:nvSpPr>
        <p:spPr/>
        <p:txBody>
          <a:bodyPr>
            <a:normAutofit/>
          </a:bodyPr>
          <a:lstStyle/>
          <a:p>
            <a:pPr algn="just">
              <a:lnSpc>
                <a:spcPct val="100000"/>
              </a:lnSpc>
              <a:spcBef>
                <a:spcPts val="0"/>
              </a:spcBef>
            </a:pPr>
            <a:r>
              <a:rPr lang="nl-NL" sz="2200" dirty="0">
                <a:latin typeface="+mj-lt"/>
              </a:rPr>
              <a:t>De Belastingdienst nam in de speciale belasting van </a:t>
            </a:r>
            <a:r>
              <a:rPr lang="nl-NL" sz="2200" b="1" dirty="0">
                <a:latin typeface="+mj-lt"/>
              </a:rPr>
              <a:t>15 oktober 1945 </a:t>
            </a:r>
            <a:r>
              <a:rPr lang="nl-NL" sz="2200" dirty="0">
                <a:latin typeface="+mj-lt"/>
              </a:rPr>
              <a:t>soms</a:t>
            </a:r>
            <a:r>
              <a:rPr lang="nl-NL" sz="2200" b="1" dirty="0">
                <a:latin typeface="+mj-lt"/>
              </a:rPr>
              <a:t> </a:t>
            </a:r>
            <a:r>
              <a:rPr lang="nl-NL" sz="2200" dirty="0">
                <a:latin typeface="+mj-lt"/>
              </a:rPr>
              <a:t>ook </a:t>
            </a:r>
            <a:r>
              <a:rPr lang="nl-NL" sz="2200" i="1" dirty="0">
                <a:latin typeface="+mj-lt"/>
              </a:rPr>
              <a:t>schadevergoedingen</a:t>
            </a:r>
            <a:r>
              <a:rPr lang="nl-NL" sz="2200" dirty="0">
                <a:latin typeface="+mj-lt"/>
              </a:rPr>
              <a:t>, welke eigenlijk niet aan een verrijking beantwoordden, in het vizier.  Zo werd een vergoeding welke door de Duitse bezetter aan de weduwe van Emiel-Edward Vorsters was uitbetaald, wegens zijn gewelddadige dood vanwege de partizanen, maar ook wegens zijn lidmaatschap en hoedanigheid van </a:t>
            </a:r>
            <a:r>
              <a:rPr lang="nl-NL" sz="2200" dirty="0" err="1">
                <a:latin typeface="+mj-lt"/>
              </a:rPr>
              <a:t>celleider</a:t>
            </a:r>
            <a:r>
              <a:rPr lang="nl-NL" sz="2200" dirty="0">
                <a:latin typeface="+mj-lt"/>
              </a:rPr>
              <a:t> bij de groepering </a:t>
            </a:r>
            <a:r>
              <a:rPr lang="nl-NL" sz="2200" dirty="0" err="1">
                <a:latin typeface="+mj-lt"/>
              </a:rPr>
              <a:t>DeVlag</a:t>
            </a:r>
            <a:r>
              <a:rPr lang="nl-NL" sz="2200" dirty="0">
                <a:latin typeface="+mj-lt"/>
              </a:rPr>
              <a:t> (</a:t>
            </a:r>
            <a:r>
              <a:rPr lang="nl-NL" sz="2200" i="1" dirty="0" err="1">
                <a:latin typeface="+mj-lt"/>
              </a:rPr>
              <a:t>Deutsch-Vlämische</a:t>
            </a:r>
            <a:r>
              <a:rPr lang="nl-NL" sz="2200" i="1" dirty="0">
                <a:latin typeface="+mj-lt"/>
              </a:rPr>
              <a:t> </a:t>
            </a:r>
            <a:r>
              <a:rPr lang="nl-NL" sz="2200" i="1" dirty="0" err="1">
                <a:latin typeface="+mj-lt"/>
              </a:rPr>
              <a:t>Arbeitsgemeinschaft</a:t>
            </a:r>
            <a:r>
              <a:rPr lang="nl-NL" sz="2200" dirty="0">
                <a:latin typeface="+mj-lt"/>
              </a:rPr>
              <a:t>), alsnog belast.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Geoordeeld werd door het hof van beroep te Luik dat het gehele bedrag van de vergoeding het gevolg was van het verraad gepleegd door de rechtsvoorganger van eiseres. Ook al was dit begrip niet als een onderscheidend criterium in de fiscale wet opgenomen. Het Hof van Cassatie (</a:t>
            </a:r>
            <a:r>
              <a:rPr lang="nl-NL" sz="2200" b="1" dirty="0">
                <a:latin typeface="+mj-lt"/>
              </a:rPr>
              <a:t>19 december 1950</a:t>
            </a:r>
            <a:r>
              <a:rPr lang="nl-NL" sz="2200" dirty="0">
                <a:latin typeface="+mj-lt"/>
              </a:rPr>
              <a:t>) had het er over dat een </a:t>
            </a:r>
            <a:r>
              <a:rPr lang="nl-NL" sz="2200" i="1" dirty="0">
                <a:latin typeface="+mj-lt"/>
              </a:rPr>
              <a:t>oneerlijke daad op vaderlands gebied </a:t>
            </a:r>
            <a:r>
              <a:rPr lang="nl-NL" sz="2200" dirty="0">
                <a:latin typeface="+mj-lt"/>
              </a:rPr>
              <a:t>geen vergoeding kon meebrengen. </a:t>
            </a:r>
          </a:p>
          <a:p>
            <a:endParaRPr lang="nl-NL" dirty="0"/>
          </a:p>
          <a:p>
            <a:endParaRPr lang="nl-BE" dirty="0"/>
          </a:p>
        </p:txBody>
      </p:sp>
    </p:spTree>
    <p:extLst>
      <p:ext uri="{BB962C8B-B14F-4D97-AF65-F5344CB8AC3E}">
        <p14:creationId xmlns:p14="http://schemas.microsoft.com/office/powerpoint/2010/main" val="1189672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12179-F950-4156-B495-5225ADA9AC6C}"/>
              </a:ext>
            </a:extLst>
          </p:cNvPr>
          <p:cNvSpPr>
            <a:spLocks noGrp="1"/>
          </p:cNvSpPr>
          <p:nvPr>
            <p:ph type="title"/>
          </p:nvPr>
        </p:nvSpPr>
        <p:spPr/>
        <p:txBody>
          <a:bodyPr/>
          <a:lstStyle/>
          <a:p>
            <a:pPr algn="ctr"/>
            <a:r>
              <a:rPr lang="nl-BE" b="1" dirty="0">
                <a:solidFill>
                  <a:schemeClr val="accent5"/>
                </a:solidFill>
              </a:rPr>
              <a:t>Oorlogsheffingen </a:t>
            </a:r>
          </a:p>
        </p:txBody>
      </p:sp>
      <p:sp>
        <p:nvSpPr>
          <p:cNvPr id="3" name="Tijdelijke aanduiding voor inhoud 2">
            <a:extLst>
              <a:ext uri="{FF2B5EF4-FFF2-40B4-BE49-F238E27FC236}">
                <a16:creationId xmlns:a16="http://schemas.microsoft.com/office/drawing/2014/main" id="{FD5FA784-19BF-4EA4-B33C-07B531029698}"/>
              </a:ext>
            </a:extLst>
          </p:cNvPr>
          <p:cNvSpPr>
            <a:spLocks noGrp="1"/>
          </p:cNvSpPr>
          <p:nvPr>
            <p:ph idx="1"/>
          </p:nvPr>
        </p:nvSpPr>
        <p:spPr/>
        <p:txBody>
          <a:bodyPr>
            <a:noAutofit/>
          </a:bodyPr>
          <a:lstStyle/>
          <a:p>
            <a:pPr algn="just">
              <a:lnSpc>
                <a:spcPct val="100000"/>
              </a:lnSpc>
              <a:spcBef>
                <a:spcPts val="0"/>
              </a:spcBef>
            </a:pPr>
            <a:r>
              <a:rPr lang="nl-NL" sz="2200" dirty="0">
                <a:latin typeface="+mj-lt"/>
              </a:rPr>
              <a:t>Op </a:t>
            </a:r>
            <a:r>
              <a:rPr lang="nl-NL" sz="2200" b="1" dirty="0">
                <a:latin typeface="+mj-lt"/>
              </a:rPr>
              <a:t>4 juli 1956 </a:t>
            </a:r>
            <a:r>
              <a:rPr lang="nl-NL" sz="2200" dirty="0">
                <a:latin typeface="+mj-lt"/>
              </a:rPr>
              <a:t>behandelde het Hof van Cassatie de zaak van de naamloze vennootschap </a:t>
            </a:r>
            <a:r>
              <a:rPr lang="nl-NL" sz="2200" i="1" dirty="0" err="1">
                <a:latin typeface="+mj-lt"/>
              </a:rPr>
              <a:t>Periodica</a:t>
            </a:r>
            <a:r>
              <a:rPr lang="nl-NL" sz="2200" dirty="0">
                <a:latin typeface="+mj-lt"/>
              </a:rPr>
              <a:t>, welke de drukker was van het dagblad </a:t>
            </a:r>
            <a:r>
              <a:rPr lang="nl-NL" sz="2200" i="1" dirty="0">
                <a:latin typeface="+mj-lt"/>
              </a:rPr>
              <a:t>Het Algemeen Nieuws</a:t>
            </a:r>
            <a:r>
              <a:rPr lang="nl-NL" sz="2200" dirty="0">
                <a:latin typeface="+mj-lt"/>
              </a:rPr>
              <a:t>, maar ook nog van andere weekbladen en tijdschriften voor rekening van verschillende uitgevers </a:t>
            </a:r>
            <a:r>
              <a:rPr lang="nl-NL" sz="2200" i="1" dirty="0">
                <a:latin typeface="+mj-lt"/>
              </a:rPr>
              <a:t>welke in dienst waren van de vijand</a:t>
            </a:r>
            <a:r>
              <a:rPr lang="nl-NL" sz="2200" dirty="0">
                <a:latin typeface="+mj-lt"/>
              </a:rPr>
              <a:t>.  De Belastingdienst hield voor dat </a:t>
            </a:r>
            <a:r>
              <a:rPr lang="nl-NL" sz="2200" i="1" dirty="0" err="1">
                <a:latin typeface="+mj-lt"/>
              </a:rPr>
              <a:t>Periodica</a:t>
            </a:r>
            <a:r>
              <a:rPr lang="nl-NL" sz="2200" dirty="0">
                <a:latin typeface="+mj-lt"/>
              </a:rPr>
              <a:t> </a:t>
            </a:r>
            <a:r>
              <a:rPr lang="nl-NL" sz="2200" i="1" dirty="0">
                <a:latin typeface="+mj-lt"/>
              </a:rPr>
              <a:t>wist </a:t>
            </a:r>
            <a:r>
              <a:rPr lang="nl-NL" sz="2200" dirty="0">
                <a:latin typeface="+mj-lt"/>
              </a:rPr>
              <a:t>dat zekere van de artikelen en berichten uitgegeven in dat dagblad </a:t>
            </a:r>
            <a:r>
              <a:rPr lang="nl-NL" sz="2200" i="1" dirty="0">
                <a:latin typeface="+mj-lt"/>
              </a:rPr>
              <a:t>de politiek van de vijand dienden</a:t>
            </a:r>
            <a:r>
              <a:rPr lang="nl-NL" sz="2200" dirty="0">
                <a:latin typeface="+mj-lt"/>
              </a:rPr>
              <a:t>.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Maar het Hof van Cassatie was hier wel strikt door te overwegen dat een prestatie door een persorgaan aan de vijand geleverd niet bestond in de enkele prestatie van het materiële werk welk de verspreiding van bepaalde artikelen en berichten vereiste, maar een </a:t>
            </a:r>
            <a:r>
              <a:rPr lang="nl-NL" sz="2200" i="1" dirty="0">
                <a:latin typeface="+mj-lt"/>
              </a:rPr>
              <a:t>meer complexe </a:t>
            </a:r>
            <a:r>
              <a:rPr lang="nl-NL" sz="2200" dirty="0">
                <a:latin typeface="+mj-lt"/>
              </a:rPr>
              <a:t>verrichting uitmaakte welke de </a:t>
            </a:r>
            <a:r>
              <a:rPr lang="nl-NL" sz="2200" i="1" dirty="0">
                <a:latin typeface="+mj-lt"/>
              </a:rPr>
              <a:t>gehele activiteit </a:t>
            </a:r>
            <a:r>
              <a:rPr lang="nl-NL" sz="2200" dirty="0">
                <a:latin typeface="+mj-lt"/>
              </a:rPr>
              <a:t>omvatte, bij welke het persorgaan de lezers bereikte, tot </a:t>
            </a:r>
            <a:r>
              <a:rPr lang="nl-NL" sz="2200" i="1" dirty="0">
                <a:latin typeface="+mj-lt"/>
              </a:rPr>
              <a:t>wier geest het toegang verleent aan de opvattingen welke de vijand wenste te zien zegevieren</a:t>
            </a:r>
            <a:r>
              <a:rPr lang="nl-NL" sz="2200" dirty="0">
                <a:latin typeface="+mj-lt"/>
              </a:rPr>
              <a:t>.  </a:t>
            </a:r>
            <a:r>
              <a:rPr lang="nl-NL" sz="2200" i="1" dirty="0" err="1">
                <a:latin typeface="+mj-lt"/>
              </a:rPr>
              <a:t>Quod</a:t>
            </a:r>
            <a:r>
              <a:rPr lang="nl-NL" sz="2200" i="1" dirty="0">
                <a:latin typeface="+mj-lt"/>
              </a:rPr>
              <a:t> non </a:t>
            </a:r>
            <a:r>
              <a:rPr lang="nl-NL" sz="2200" dirty="0">
                <a:latin typeface="+mj-lt"/>
              </a:rPr>
              <a:t>in dit geval.</a:t>
            </a:r>
          </a:p>
        </p:txBody>
      </p:sp>
    </p:spTree>
    <p:extLst>
      <p:ext uri="{BB962C8B-B14F-4D97-AF65-F5344CB8AC3E}">
        <p14:creationId xmlns:p14="http://schemas.microsoft.com/office/powerpoint/2010/main" val="3890559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3CE04-6E13-4378-9C02-A1050A3C46D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66042F2-A5CC-4482-A54B-E74BC98F7BE1}"/>
              </a:ext>
            </a:extLst>
          </p:cNvPr>
          <p:cNvSpPr>
            <a:spLocks noGrp="1"/>
          </p:cNvSpPr>
          <p:nvPr>
            <p:ph idx="1"/>
          </p:nvPr>
        </p:nvSpPr>
        <p:spPr/>
        <p:txBody>
          <a:bodyPr>
            <a:normAutofit/>
          </a:bodyPr>
          <a:lstStyle/>
          <a:p>
            <a:pPr marL="0" indent="0" algn="ctr">
              <a:buNone/>
            </a:pPr>
            <a:r>
              <a:rPr lang="nl-NL" sz="4400" b="1" dirty="0">
                <a:solidFill>
                  <a:schemeClr val="accent5"/>
                </a:solidFill>
                <a:latin typeface="+mj-lt"/>
              </a:rPr>
              <a:t>9. Wat brengt mogelijk de toekomst?</a:t>
            </a:r>
            <a:endParaRPr lang="nl-BE" sz="4400" b="1" dirty="0">
              <a:solidFill>
                <a:schemeClr val="accent5"/>
              </a:solidFill>
              <a:latin typeface="+mj-lt"/>
            </a:endParaRPr>
          </a:p>
        </p:txBody>
      </p:sp>
    </p:spTree>
    <p:extLst>
      <p:ext uri="{BB962C8B-B14F-4D97-AF65-F5344CB8AC3E}">
        <p14:creationId xmlns:p14="http://schemas.microsoft.com/office/powerpoint/2010/main" val="681293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AB9EF-E90F-4758-AB55-6E2B836935BD}"/>
              </a:ext>
            </a:extLst>
          </p:cNvPr>
          <p:cNvSpPr>
            <a:spLocks noGrp="1"/>
          </p:cNvSpPr>
          <p:nvPr>
            <p:ph type="title"/>
          </p:nvPr>
        </p:nvSpPr>
        <p:spPr/>
        <p:txBody>
          <a:bodyPr>
            <a:normAutofit fontScale="90000"/>
          </a:bodyPr>
          <a:lstStyle/>
          <a:p>
            <a:pPr algn="ctr"/>
            <a:r>
              <a:rPr lang="nl-NL" dirty="0"/>
              <a:t/>
            </a:r>
            <a:br>
              <a:rPr lang="nl-NL" dirty="0"/>
            </a:br>
            <a:r>
              <a:rPr lang="nl-NL" sz="4900" b="1" dirty="0">
                <a:solidFill>
                  <a:schemeClr val="accent5"/>
                </a:solidFill>
              </a:rPr>
              <a:t>Wetsvoorstel PTB-PVDA van 5 november 2020</a:t>
            </a:r>
            <a:r>
              <a:rPr lang="nl-NL" dirty="0"/>
              <a:t/>
            </a:r>
            <a:br>
              <a:rPr lang="nl-NL" dirty="0"/>
            </a:br>
            <a:endParaRPr lang="nl-BE" dirty="0"/>
          </a:p>
        </p:txBody>
      </p:sp>
      <p:sp>
        <p:nvSpPr>
          <p:cNvPr id="3" name="Tijdelijke aanduiding voor inhoud 2">
            <a:extLst>
              <a:ext uri="{FF2B5EF4-FFF2-40B4-BE49-F238E27FC236}">
                <a16:creationId xmlns:a16="http://schemas.microsoft.com/office/drawing/2014/main" id="{3061FC1C-6FA6-493F-B2ED-F272B2313D2F}"/>
              </a:ext>
            </a:extLst>
          </p:cNvPr>
          <p:cNvSpPr>
            <a:spLocks noGrp="1"/>
          </p:cNvSpPr>
          <p:nvPr>
            <p:ph idx="1"/>
          </p:nvPr>
        </p:nvSpPr>
        <p:spPr/>
        <p:txBody>
          <a:bodyPr>
            <a:normAutofit/>
          </a:bodyPr>
          <a:lstStyle/>
          <a:p>
            <a:pPr algn="just">
              <a:lnSpc>
                <a:spcPct val="100000"/>
              </a:lnSpc>
              <a:spcBef>
                <a:spcPts val="0"/>
              </a:spcBef>
            </a:pPr>
            <a:r>
              <a:rPr lang="nl-NL" sz="2200" dirty="0">
                <a:latin typeface="+mj-lt"/>
              </a:rPr>
              <a:t>Het wetsvoorstel voor de invoering van een buitengewone heffing van 50% (bovenop de 25% van de vennootschapsbelasting) ten aanzien van de extra-winst van grote ondernemingen zoals Delhaize, Carrefour, Bol.com, Amazon.com en consoorten gerealiseerd tijdens de Covid-19-periode werd door het kabinet-De </a:t>
            </a:r>
            <a:r>
              <a:rPr lang="nl-NL" sz="2200" dirty="0" err="1">
                <a:latin typeface="+mj-lt"/>
              </a:rPr>
              <a:t>Croo</a:t>
            </a:r>
            <a:r>
              <a:rPr lang="nl-NL" sz="2200" dirty="0">
                <a:latin typeface="+mj-lt"/>
              </a:rPr>
              <a:t> niet overgenomen.  Dit voorstel zou ook niet eenvoudig in te passen zijn in het gemene stelsel van de inkomstenbelastingen c.q. de vennootschapsbelasting … .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Ook de </a:t>
            </a:r>
            <a:r>
              <a:rPr lang="nl-NL" sz="2200" dirty="0" err="1">
                <a:latin typeface="+mj-lt"/>
              </a:rPr>
              <a:t>Biden</a:t>
            </a:r>
            <a:r>
              <a:rPr lang="nl-NL" sz="2200" dirty="0">
                <a:latin typeface="+mj-lt"/>
              </a:rPr>
              <a:t>-administratie begeeft zich niet op die weg van de taxatie van extra-winst, in tegenstelling tot Roosevelt-administratie in de periode 1940-1943, welke vier van zulke belastingen invoerde!   En ondanks het feit dat onder meer </a:t>
            </a:r>
            <a:r>
              <a:rPr lang="nl-NL" sz="2200" i="1" dirty="0">
                <a:latin typeface="+mj-lt"/>
              </a:rPr>
              <a:t>Oxfam America </a:t>
            </a:r>
            <a:r>
              <a:rPr lang="nl-NL" sz="2200" dirty="0">
                <a:latin typeface="+mj-lt"/>
              </a:rPr>
              <a:t>en Reuven S. Avi-</a:t>
            </a:r>
            <a:r>
              <a:rPr lang="nl-NL" sz="2200" dirty="0" err="1">
                <a:latin typeface="+mj-lt"/>
              </a:rPr>
              <a:t>Jonah</a:t>
            </a:r>
            <a:r>
              <a:rPr lang="nl-NL" sz="2200" dirty="0">
                <a:latin typeface="+mj-lt"/>
              </a:rPr>
              <a:t> van de </a:t>
            </a:r>
            <a:r>
              <a:rPr lang="nl-NL" sz="2200" i="1" dirty="0">
                <a:latin typeface="+mj-lt"/>
              </a:rPr>
              <a:t>University of Michigan </a:t>
            </a:r>
            <a:r>
              <a:rPr lang="nl-NL" sz="2200" i="1" dirty="0" err="1">
                <a:latin typeface="+mj-lt"/>
              </a:rPr>
              <a:t>Law</a:t>
            </a:r>
            <a:r>
              <a:rPr lang="nl-NL" sz="2200" i="1" dirty="0">
                <a:latin typeface="+mj-lt"/>
              </a:rPr>
              <a:t> School</a:t>
            </a:r>
            <a:r>
              <a:rPr lang="nl-NL" sz="2200" dirty="0">
                <a:latin typeface="+mj-lt"/>
              </a:rPr>
              <a:t> zulke heffing hadden bepleit.  </a:t>
            </a:r>
          </a:p>
          <a:p>
            <a:pPr algn="just">
              <a:lnSpc>
                <a:spcPct val="110000"/>
              </a:lnSpc>
            </a:pPr>
            <a:endParaRPr lang="nl-NL" sz="2300" dirty="0"/>
          </a:p>
          <a:p>
            <a:endParaRPr lang="nl-BE" dirty="0"/>
          </a:p>
        </p:txBody>
      </p:sp>
    </p:spTree>
    <p:extLst>
      <p:ext uri="{BB962C8B-B14F-4D97-AF65-F5344CB8AC3E}">
        <p14:creationId xmlns:p14="http://schemas.microsoft.com/office/powerpoint/2010/main" val="1686669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FA458-AFBB-410F-99F7-1010B840C0AB}"/>
              </a:ext>
            </a:extLst>
          </p:cNvPr>
          <p:cNvSpPr>
            <a:spLocks noGrp="1"/>
          </p:cNvSpPr>
          <p:nvPr>
            <p:ph type="title"/>
          </p:nvPr>
        </p:nvSpPr>
        <p:spPr/>
        <p:txBody>
          <a:bodyPr/>
          <a:lstStyle/>
          <a:p>
            <a:pPr algn="ctr"/>
            <a:r>
              <a:rPr lang="nl-BE" b="1" dirty="0" err="1">
                <a:solidFill>
                  <a:schemeClr val="accent5"/>
                </a:solidFill>
              </a:rPr>
              <a:t>Engie</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00388782-E98E-4065-8031-2FA71F357BA0}"/>
              </a:ext>
            </a:extLst>
          </p:cNvPr>
          <p:cNvSpPr>
            <a:spLocks noGrp="1"/>
          </p:cNvSpPr>
          <p:nvPr>
            <p:ph idx="1"/>
          </p:nvPr>
        </p:nvSpPr>
        <p:spPr/>
        <p:txBody>
          <a:bodyPr>
            <a:normAutofit/>
          </a:bodyPr>
          <a:lstStyle/>
          <a:p>
            <a:pPr algn="just">
              <a:lnSpc>
                <a:spcPct val="100000"/>
              </a:lnSpc>
              <a:spcBef>
                <a:spcPts val="0"/>
              </a:spcBef>
            </a:pPr>
            <a:r>
              <a:rPr lang="de-DE" sz="2200" dirty="0">
                <a:latin typeface="+mj-lt"/>
              </a:rPr>
              <a:t>Wouter </a:t>
            </a:r>
            <a:r>
              <a:rPr lang="de-DE" sz="2200" dirty="0" err="1">
                <a:latin typeface="+mj-lt"/>
              </a:rPr>
              <a:t>Verschelden</a:t>
            </a:r>
            <a:r>
              <a:rPr lang="de-DE" sz="2200" dirty="0">
                <a:latin typeface="+mj-lt"/>
              </a:rPr>
              <a:t>, newsmonkey.be, </a:t>
            </a:r>
            <a:r>
              <a:rPr lang="de-DE" sz="2200" dirty="0" err="1">
                <a:latin typeface="+mj-lt"/>
              </a:rPr>
              <a:t>schreef</a:t>
            </a:r>
            <a:r>
              <a:rPr lang="de-DE" sz="2200" dirty="0">
                <a:latin typeface="+mj-lt"/>
              </a:rPr>
              <a:t> </a:t>
            </a:r>
            <a:r>
              <a:rPr lang="de-DE" sz="2200" dirty="0" err="1">
                <a:latin typeface="+mj-lt"/>
              </a:rPr>
              <a:t>nog</a:t>
            </a:r>
            <a:r>
              <a:rPr lang="de-DE" sz="2200" dirty="0">
                <a:latin typeface="+mj-lt"/>
              </a:rPr>
              <a:t> </a:t>
            </a:r>
            <a:r>
              <a:rPr lang="de-DE" sz="2200" dirty="0" err="1">
                <a:latin typeface="+mj-lt"/>
              </a:rPr>
              <a:t>op</a:t>
            </a:r>
            <a:r>
              <a:rPr lang="de-DE" sz="2200" dirty="0">
                <a:latin typeface="+mj-lt"/>
              </a:rPr>
              <a:t> </a:t>
            </a:r>
            <a:r>
              <a:rPr lang="de-DE" sz="2200" b="1" dirty="0">
                <a:latin typeface="+mj-lt"/>
              </a:rPr>
              <a:t>16 </a:t>
            </a:r>
            <a:r>
              <a:rPr lang="de-DE" sz="2200" b="1" dirty="0" err="1">
                <a:latin typeface="+mj-lt"/>
              </a:rPr>
              <a:t>februari</a:t>
            </a:r>
            <a:r>
              <a:rPr lang="de-DE" sz="2200" b="1" dirty="0">
                <a:latin typeface="+mj-lt"/>
              </a:rPr>
              <a:t> 2022</a:t>
            </a:r>
            <a:r>
              <a:rPr lang="de-DE" sz="2200" dirty="0">
                <a:latin typeface="+mj-lt"/>
              </a:rPr>
              <a:t>: </a:t>
            </a:r>
          </a:p>
          <a:p>
            <a:pPr algn="just">
              <a:lnSpc>
                <a:spcPct val="100000"/>
              </a:lnSpc>
              <a:spcBef>
                <a:spcPts val="0"/>
              </a:spcBef>
            </a:pPr>
            <a:endParaRPr lang="de-DE" sz="2200" i="1" dirty="0">
              <a:latin typeface="+mj-lt"/>
            </a:endParaRPr>
          </a:p>
          <a:p>
            <a:pPr marL="457200" lvl="1" indent="0" algn="just">
              <a:lnSpc>
                <a:spcPct val="100000"/>
              </a:lnSpc>
              <a:spcBef>
                <a:spcPts val="0"/>
              </a:spcBef>
              <a:buNone/>
            </a:pPr>
            <a:r>
              <a:rPr lang="nl-NL" sz="2000" i="1" dirty="0">
                <a:latin typeface="+mj-lt"/>
              </a:rPr>
              <a:t>De </a:t>
            </a:r>
            <a:r>
              <a:rPr lang="nl-NL" sz="2000" i="1" u="sng" dirty="0">
                <a:latin typeface="+mj-lt"/>
              </a:rPr>
              <a:t>superwinsten</a:t>
            </a:r>
            <a:r>
              <a:rPr lang="nl-NL" sz="2000" i="1" dirty="0">
                <a:latin typeface="+mj-lt"/>
              </a:rPr>
              <a:t> die </a:t>
            </a:r>
            <a:r>
              <a:rPr lang="nl-NL" sz="2000" i="1" dirty="0" err="1">
                <a:latin typeface="+mj-lt"/>
              </a:rPr>
              <a:t>Engie</a:t>
            </a:r>
            <a:r>
              <a:rPr lang="nl-NL" sz="2000" i="1" dirty="0">
                <a:latin typeface="+mj-lt"/>
              </a:rPr>
              <a:t> boekt, </a:t>
            </a:r>
            <a:r>
              <a:rPr lang="nl-NL" sz="2000" i="1" u="sng" dirty="0">
                <a:latin typeface="+mj-lt"/>
              </a:rPr>
              <a:t>schieten de Wetstraat in het verkeerde keelgat</a:t>
            </a:r>
            <a:r>
              <a:rPr lang="nl-NL" sz="2000" i="1" dirty="0">
                <a:latin typeface="+mj-lt"/>
              </a:rPr>
              <a:t>: de Franse energiereus boekte op zijn Belgische kerncentrales bijna 1 miljard euro winst vorig jaar. ‘Dat kan niet, we moeten echt het geld gaan halen waar het zit in deze energiecrisis, en dat is bij die producenten, die gaan lopen met gigantische bedragen’, zo klinkt het </a:t>
            </a:r>
            <a:r>
              <a:rPr lang="nl-NL" sz="2000" i="1" u="sng" dirty="0">
                <a:latin typeface="+mj-lt"/>
              </a:rPr>
              <a:t>ferm</a:t>
            </a:r>
            <a:r>
              <a:rPr lang="nl-NL" sz="2000" i="1" dirty="0">
                <a:latin typeface="+mj-lt"/>
              </a:rPr>
              <a:t> bij de top van CD&amp;V. Zij willen dat de federale regering actie onderneemt, </a:t>
            </a:r>
            <a:r>
              <a:rPr lang="nl-NL" sz="2000" i="1" u="sng" dirty="0" err="1">
                <a:latin typeface="+mj-lt"/>
              </a:rPr>
              <a:t>Engie</a:t>
            </a:r>
            <a:r>
              <a:rPr lang="nl-NL" sz="2000" i="1" u="sng" dirty="0">
                <a:latin typeface="+mj-lt"/>
              </a:rPr>
              <a:t> een extra taks laat slikken</a:t>
            </a:r>
            <a:r>
              <a:rPr lang="nl-NL" sz="2000" i="1" dirty="0">
                <a:latin typeface="+mj-lt"/>
              </a:rPr>
              <a:t>, om vervolgens de energiefacturen opnieuw te kunnen verlagen. </a:t>
            </a:r>
            <a:r>
              <a:rPr lang="nl-NL" sz="2000" i="1" u="sng" dirty="0">
                <a:latin typeface="+mj-lt"/>
              </a:rPr>
              <a:t>Die boodschap klinkt als muziek in de oren van de socialisten en groenen, die allebei het dossier op tafel hadden liggen</a:t>
            </a:r>
            <a:r>
              <a:rPr lang="nl-NL" sz="2000" i="1" dirty="0">
                <a:latin typeface="+mj-lt"/>
              </a:rPr>
              <a:t>. ‘Dit vragen wij al veel langer’, klinkt het bij Vooruit, dat net als Groen nog steeds richting de producenten kijkt: ‘Dit moeten we juridisch onderzoeken’</a:t>
            </a:r>
            <a:r>
              <a:rPr lang="nl-NL" sz="2000" dirty="0">
                <a:latin typeface="+mj-lt"/>
              </a:rPr>
              <a:t>.</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Dan ook een bijzondere heffing op extra-winst à la het wetsvoorstel van PTB-PVDA?</a:t>
            </a:r>
            <a:endParaRPr lang="nl-BE" sz="2200" dirty="0">
              <a:latin typeface="+mj-lt"/>
            </a:endParaRPr>
          </a:p>
        </p:txBody>
      </p:sp>
    </p:spTree>
    <p:extLst>
      <p:ext uri="{BB962C8B-B14F-4D97-AF65-F5344CB8AC3E}">
        <p14:creationId xmlns:p14="http://schemas.microsoft.com/office/powerpoint/2010/main" val="3975248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97EFF-1E75-4A02-8837-F97E855B1600}"/>
              </a:ext>
            </a:extLst>
          </p:cNvPr>
          <p:cNvSpPr>
            <a:spLocks noGrp="1"/>
          </p:cNvSpPr>
          <p:nvPr>
            <p:ph type="title"/>
          </p:nvPr>
        </p:nvSpPr>
        <p:spPr/>
        <p:txBody>
          <a:bodyPr>
            <a:normAutofit fontScale="90000"/>
          </a:bodyPr>
          <a:lstStyle/>
          <a:p>
            <a:pPr algn="ctr"/>
            <a:r>
              <a:rPr lang="nl-BE" dirty="0"/>
              <a:t/>
            </a:r>
            <a:br>
              <a:rPr lang="nl-BE" dirty="0"/>
            </a:br>
            <a:r>
              <a:rPr lang="nl-BE" sz="4900" b="1" dirty="0" err="1">
                <a:solidFill>
                  <a:schemeClr val="accent5"/>
                </a:solidFill>
              </a:rPr>
              <a:t>Engie</a:t>
            </a:r>
            <a:r>
              <a:rPr lang="nl-BE" sz="4900" b="1" dirty="0">
                <a:solidFill>
                  <a:schemeClr val="accent5"/>
                </a:solidFill>
              </a:rPr>
              <a:t/>
            </a:r>
            <a:br>
              <a:rPr lang="nl-BE" sz="4900" b="1" dirty="0">
                <a:solidFill>
                  <a:schemeClr val="accent5"/>
                </a:solidFill>
              </a:rPr>
            </a:br>
            <a:endParaRPr lang="nl-BE" sz="4900" b="1" dirty="0">
              <a:solidFill>
                <a:schemeClr val="accent5"/>
              </a:solidFill>
            </a:endParaRPr>
          </a:p>
        </p:txBody>
      </p:sp>
      <p:sp>
        <p:nvSpPr>
          <p:cNvPr id="3" name="Tijdelijke aanduiding voor inhoud 2">
            <a:extLst>
              <a:ext uri="{FF2B5EF4-FFF2-40B4-BE49-F238E27FC236}">
                <a16:creationId xmlns:a16="http://schemas.microsoft.com/office/drawing/2014/main" id="{909D2172-0EC3-4B02-82AE-042A3B03858F}"/>
              </a:ext>
            </a:extLst>
          </p:cNvPr>
          <p:cNvSpPr>
            <a:spLocks noGrp="1"/>
          </p:cNvSpPr>
          <p:nvPr>
            <p:ph idx="1"/>
          </p:nvPr>
        </p:nvSpPr>
        <p:spPr/>
        <p:txBody>
          <a:bodyPr>
            <a:normAutofit/>
          </a:bodyPr>
          <a:lstStyle/>
          <a:p>
            <a:pPr algn="just">
              <a:lnSpc>
                <a:spcPct val="100000"/>
              </a:lnSpc>
              <a:spcBef>
                <a:spcPts val="0"/>
              </a:spcBef>
            </a:pPr>
            <a:r>
              <a:rPr lang="nl-BE" sz="2200" dirty="0">
                <a:latin typeface="+mj-lt"/>
              </a:rPr>
              <a:t>Wat zegt de geschiedenis?  Door de programmawet van </a:t>
            </a:r>
            <a:r>
              <a:rPr lang="nl-BE" sz="2200" b="1" dirty="0">
                <a:latin typeface="+mj-lt"/>
              </a:rPr>
              <a:t>22 december 2008 </a:t>
            </a:r>
            <a:r>
              <a:rPr lang="nl-BE" sz="2200" dirty="0">
                <a:latin typeface="+mj-lt"/>
              </a:rPr>
              <a:t>werd in het voordeel van de Staat een </a:t>
            </a:r>
            <a:r>
              <a:rPr lang="nl-BE" sz="2200" i="1" dirty="0">
                <a:latin typeface="+mj-lt"/>
              </a:rPr>
              <a:t>repartitiebijdrage</a:t>
            </a:r>
            <a:r>
              <a:rPr lang="nl-BE" sz="2200" dirty="0">
                <a:latin typeface="+mj-lt"/>
              </a:rPr>
              <a:t> gevestigd ten laste van de kernexploitanten.  Het ging om een bijdrage </a:t>
            </a:r>
            <a:r>
              <a:rPr lang="nl-BE" sz="2200" i="1" dirty="0">
                <a:latin typeface="+mj-lt"/>
              </a:rPr>
              <a:t>pro rata </a:t>
            </a:r>
            <a:r>
              <a:rPr lang="nl-BE" sz="2200" dirty="0">
                <a:latin typeface="+mj-lt"/>
              </a:rPr>
              <a:t>van hun </a:t>
            </a:r>
            <a:r>
              <a:rPr lang="nl-BE" sz="2200" i="1" dirty="0">
                <a:latin typeface="+mj-lt"/>
              </a:rPr>
              <a:t>aandelen in de industriële productie van elektriciteit door splijting van kernbrandstoffen</a:t>
            </a:r>
            <a:r>
              <a:rPr lang="nl-BE" sz="2200" dirty="0">
                <a:latin typeface="+mj-lt"/>
              </a:rPr>
              <a:t>.  </a:t>
            </a:r>
            <a:r>
              <a:rPr lang="nl-NL" sz="2200" dirty="0">
                <a:latin typeface="+mj-lt"/>
              </a:rPr>
              <a:t>Voor het jaar 2008 werd deze bijdrage bepaald op 250 miljoen EUR. </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Het Grondwettelijk Hof stelde in een arrest nr. 32/2010 d.d. </a:t>
            </a:r>
            <a:r>
              <a:rPr lang="nl-BE" sz="2200" b="1" dirty="0">
                <a:latin typeface="+mj-lt"/>
              </a:rPr>
              <a:t>30 maart 2010 ;</a:t>
            </a:r>
          </a:p>
          <a:p>
            <a:pPr algn="just">
              <a:lnSpc>
                <a:spcPct val="100000"/>
              </a:lnSpc>
              <a:spcBef>
                <a:spcPts val="0"/>
              </a:spcBef>
            </a:pPr>
            <a:endParaRPr lang="nl-BE" sz="2200" dirty="0">
              <a:latin typeface="+mj-lt"/>
            </a:endParaRPr>
          </a:p>
          <a:p>
            <a:pPr marL="457200" lvl="1" indent="0" algn="just">
              <a:lnSpc>
                <a:spcPct val="100000"/>
              </a:lnSpc>
              <a:spcBef>
                <a:spcPts val="0"/>
              </a:spcBef>
              <a:buNone/>
            </a:pPr>
            <a:r>
              <a:rPr lang="nl-NL" sz="2000" i="1" dirty="0">
                <a:latin typeface="+mj-lt"/>
              </a:rPr>
              <a:t>Uit wat voorafgaat, blijkt dat de bestreden bepalingen op de maatschappijen die de repartitiebijdrage verschuldigd zijn, geen buitensporige last doen wegen en niet fundamenteel afbreuk doen aan hun financiële situatie, zodat het billijke evenwicht tussen de vereisten van het algemeen belang en die van het recht op het ongestoord genot van de eigendom niet wordt verbroken</a:t>
            </a:r>
            <a:r>
              <a:rPr lang="nl-NL" sz="2000" dirty="0">
                <a:latin typeface="+mj-lt"/>
              </a:rPr>
              <a:t> (</a:t>
            </a:r>
            <a:r>
              <a:rPr lang="nl-NL" sz="2000" dirty="0" err="1">
                <a:latin typeface="+mj-lt"/>
              </a:rPr>
              <a:t>r.o.</a:t>
            </a:r>
            <a:r>
              <a:rPr lang="nl-NL" sz="2000" dirty="0">
                <a:latin typeface="+mj-lt"/>
              </a:rPr>
              <a:t> B.13.3.3.). </a:t>
            </a:r>
            <a:endParaRPr lang="nl-BE" sz="2000" dirty="0">
              <a:latin typeface="+mj-lt"/>
            </a:endParaRPr>
          </a:p>
        </p:txBody>
      </p:sp>
    </p:spTree>
    <p:extLst>
      <p:ext uri="{BB962C8B-B14F-4D97-AF65-F5344CB8AC3E}">
        <p14:creationId xmlns:p14="http://schemas.microsoft.com/office/powerpoint/2010/main" val="1940016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86644-E327-46EF-94EF-AE7FE6C4FB45}"/>
              </a:ext>
            </a:extLst>
          </p:cNvPr>
          <p:cNvSpPr>
            <a:spLocks noGrp="1"/>
          </p:cNvSpPr>
          <p:nvPr>
            <p:ph type="title"/>
          </p:nvPr>
        </p:nvSpPr>
        <p:spPr/>
        <p:txBody>
          <a:bodyPr/>
          <a:lstStyle/>
          <a:p>
            <a:pPr algn="ctr"/>
            <a:r>
              <a:rPr lang="nl-BE" b="1" dirty="0" err="1">
                <a:solidFill>
                  <a:schemeClr val="accent5"/>
                </a:solidFill>
              </a:rPr>
              <a:t>Engie</a:t>
            </a:r>
            <a:r>
              <a:rPr lang="nl-BE" b="1" dirty="0">
                <a:solidFill>
                  <a:schemeClr val="accent5"/>
                </a:solidFill>
              </a:rPr>
              <a:t> </a:t>
            </a:r>
          </a:p>
        </p:txBody>
      </p:sp>
      <p:sp>
        <p:nvSpPr>
          <p:cNvPr id="3" name="Tijdelijke aanduiding voor inhoud 2">
            <a:extLst>
              <a:ext uri="{FF2B5EF4-FFF2-40B4-BE49-F238E27FC236}">
                <a16:creationId xmlns:a16="http://schemas.microsoft.com/office/drawing/2014/main" id="{4ED19FB7-9DAD-42C4-A35D-CB64072F6786}"/>
              </a:ext>
            </a:extLst>
          </p:cNvPr>
          <p:cNvSpPr>
            <a:spLocks noGrp="1"/>
          </p:cNvSpPr>
          <p:nvPr>
            <p:ph idx="1"/>
          </p:nvPr>
        </p:nvSpPr>
        <p:spPr/>
        <p:txBody>
          <a:bodyPr>
            <a:normAutofit/>
          </a:bodyPr>
          <a:lstStyle/>
          <a:p>
            <a:pPr algn="just">
              <a:lnSpc>
                <a:spcPct val="100000"/>
              </a:lnSpc>
              <a:spcBef>
                <a:spcPts val="0"/>
              </a:spcBef>
            </a:pPr>
            <a:r>
              <a:rPr lang="nl-BE" sz="2200" dirty="0">
                <a:latin typeface="+mj-lt"/>
              </a:rPr>
              <a:t>De voornoemde repartitiebijdrage was echter geen taxatie van extra-winst!</a:t>
            </a:r>
          </a:p>
          <a:p>
            <a:pPr algn="just">
              <a:lnSpc>
                <a:spcPct val="100000"/>
              </a:lnSpc>
              <a:spcBef>
                <a:spcPts val="0"/>
              </a:spcBef>
            </a:pPr>
            <a:endParaRPr lang="nl-BE" sz="2200" dirty="0">
              <a:latin typeface="+mj-lt"/>
            </a:endParaRPr>
          </a:p>
          <a:p>
            <a:pPr algn="just">
              <a:lnSpc>
                <a:spcPct val="100000"/>
              </a:lnSpc>
              <a:spcBef>
                <a:spcPts val="0"/>
              </a:spcBef>
            </a:pPr>
            <a:r>
              <a:rPr lang="nl-BE" sz="2200" dirty="0">
                <a:latin typeface="+mj-lt"/>
              </a:rPr>
              <a:t>Zou een dergelijke taxatie aan de vennootschap worden opgelegd, dan creëert de wetgever wellicht een juridisch imbroglio:</a:t>
            </a:r>
          </a:p>
          <a:p>
            <a:pPr algn="just">
              <a:lnSpc>
                <a:spcPct val="100000"/>
              </a:lnSpc>
              <a:spcBef>
                <a:spcPts val="0"/>
              </a:spcBef>
            </a:pPr>
            <a:endParaRPr lang="nl-BE" sz="2200" dirty="0">
              <a:latin typeface="+mj-lt"/>
            </a:endParaRPr>
          </a:p>
          <a:p>
            <a:pPr lvl="1" algn="just">
              <a:lnSpc>
                <a:spcPct val="100000"/>
              </a:lnSpc>
              <a:spcBef>
                <a:spcPts val="0"/>
              </a:spcBef>
            </a:pPr>
            <a:r>
              <a:rPr lang="nl-BE" sz="2000" dirty="0">
                <a:latin typeface="+mj-lt"/>
              </a:rPr>
              <a:t>Waarom enkel </a:t>
            </a:r>
            <a:r>
              <a:rPr lang="nl-BE" sz="2000" dirty="0" err="1">
                <a:latin typeface="+mj-lt"/>
              </a:rPr>
              <a:t>Engie</a:t>
            </a:r>
            <a:r>
              <a:rPr lang="nl-BE" sz="2000" dirty="0">
                <a:latin typeface="+mj-lt"/>
              </a:rPr>
              <a:t>? Grondwettelijk gelijkheidsbeginsel?</a:t>
            </a:r>
          </a:p>
          <a:p>
            <a:pPr lvl="1" algn="just">
              <a:lnSpc>
                <a:spcPct val="100000"/>
              </a:lnSpc>
              <a:spcBef>
                <a:spcPts val="0"/>
              </a:spcBef>
            </a:pPr>
            <a:r>
              <a:rPr lang="nl-BE" sz="2000" dirty="0">
                <a:latin typeface="+mj-lt"/>
              </a:rPr>
              <a:t>Wat is superwinst? Reëel of forfaitair bepaald?</a:t>
            </a:r>
          </a:p>
          <a:p>
            <a:pPr lvl="1" algn="just">
              <a:lnSpc>
                <a:spcPct val="100000"/>
              </a:lnSpc>
              <a:spcBef>
                <a:spcPts val="0"/>
              </a:spcBef>
            </a:pPr>
            <a:r>
              <a:rPr lang="nl-BE" sz="2000" dirty="0">
                <a:latin typeface="+mj-lt"/>
              </a:rPr>
              <a:t>Taxatie voor welke periode en vanaf wanneer?</a:t>
            </a:r>
          </a:p>
          <a:p>
            <a:pPr lvl="1" algn="just">
              <a:lnSpc>
                <a:spcPct val="100000"/>
              </a:lnSpc>
              <a:spcBef>
                <a:spcPts val="0"/>
              </a:spcBef>
            </a:pPr>
            <a:r>
              <a:rPr lang="nl-BE" sz="2000" dirty="0">
                <a:latin typeface="+mj-lt"/>
              </a:rPr>
              <a:t>Aan welk tarief?</a:t>
            </a:r>
          </a:p>
          <a:p>
            <a:pPr lvl="1" algn="just">
              <a:lnSpc>
                <a:spcPct val="100000"/>
              </a:lnSpc>
              <a:spcBef>
                <a:spcPts val="0"/>
              </a:spcBef>
            </a:pPr>
            <a:endParaRPr lang="nl-BE" sz="2000" dirty="0">
              <a:latin typeface="+mj-lt"/>
            </a:endParaRPr>
          </a:p>
          <a:p>
            <a:pPr algn="just">
              <a:lnSpc>
                <a:spcPct val="100000"/>
              </a:lnSpc>
              <a:spcBef>
                <a:spcPts val="0"/>
              </a:spcBef>
            </a:pPr>
            <a:r>
              <a:rPr lang="nl-BE" sz="2200" dirty="0">
                <a:latin typeface="+mj-lt"/>
              </a:rPr>
              <a:t>Zou de wetgever zich niet beter toeleggen op een coherent industrieel en kartelbeleid?  Of op een efficiënt inkomens- en prijsbeleid?  Net zoals monetaire maatregelen kunnen ook belastingen niet alles oplossen … .</a:t>
            </a:r>
          </a:p>
        </p:txBody>
      </p:sp>
    </p:spTree>
    <p:extLst>
      <p:ext uri="{BB962C8B-B14F-4D97-AF65-F5344CB8AC3E}">
        <p14:creationId xmlns:p14="http://schemas.microsoft.com/office/powerpoint/2010/main" val="1904900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44C0-7551-4640-A772-73CC1A09EDD1}"/>
              </a:ext>
            </a:extLst>
          </p:cNvPr>
          <p:cNvSpPr>
            <a:spLocks noGrp="1"/>
          </p:cNvSpPr>
          <p:nvPr>
            <p:ph type="title"/>
          </p:nvPr>
        </p:nvSpPr>
        <p:spPr/>
        <p:txBody>
          <a:bodyPr/>
          <a:lstStyle/>
          <a:p>
            <a:pPr algn="ctr"/>
            <a:r>
              <a:rPr lang="nl-BE" b="1" dirty="0">
                <a:solidFill>
                  <a:schemeClr val="accent5"/>
                </a:solidFill>
              </a:rPr>
              <a:t>Belastinghervorming?</a:t>
            </a:r>
            <a:r>
              <a:rPr lang="nl-BE" dirty="0"/>
              <a:t> </a:t>
            </a:r>
          </a:p>
        </p:txBody>
      </p:sp>
      <p:sp>
        <p:nvSpPr>
          <p:cNvPr id="3" name="Tijdelijke aanduiding voor inhoud 2">
            <a:extLst>
              <a:ext uri="{FF2B5EF4-FFF2-40B4-BE49-F238E27FC236}">
                <a16:creationId xmlns:a16="http://schemas.microsoft.com/office/drawing/2014/main" id="{8FAEFD6B-D6F8-472B-A7A7-3C0C164FC6B3}"/>
              </a:ext>
            </a:extLst>
          </p:cNvPr>
          <p:cNvSpPr>
            <a:spLocks noGrp="1"/>
          </p:cNvSpPr>
          <p:nvPr>
            <p:ph idx="1"/>
          </p:nvPr>
        </p:nvSpPr>
        <p:spPr/>
        <p:txBody>
          <a:bodyPr>
            <a:normAutofit/>
          </a:bodyPr>
          <a:lstStyle/>
          <a:p>
            <a:pPr algn="just">
              <a:lnSpc>
                <a:spcPct val="100000"/>
              </a:lnSpc>
              <a:spcBef>
                <a:spcPts val="0"/>
              </a:spcBef>
            </a:pPr>
            <a:r>
              <a:rPr lang="fr-FR" sz="2200" dirty="0" err="1">
                <a:latin typeface="+mj-lt"/>
              </a:rPr>
              <a:t>Een</a:t>
            </a:r>
            <a:r>
              <a:rPr lang="fr-FR" sz="2200" dirty="0">
                <a:latin typeface="+mj-lt"/>
              </a:rPr>
              <a:t> </a:t>
            </a:r>
            <a:r>
              <a:rPr lang="fr-FR" sz="2200" dirty="0" err="1">
                <a:latin typeface="+mj-lt"/>
              </a:rPr>
              <a:t>taxatie</a:t>
            </a:r>
            <a:r>
              <a:rPr lang="fr-FR" sz="2200" dirty="0">
                <a:latin typeface="+mj-lt"/>
              </a:rPr>
              <a:t> van extra-</a:t>
            </a:r>
            <a:r>
              <a:rPr lang="fr-FR" sz="2200" dirty="0" err="1">
                <a:latin typeface="+mj-lt"/>
              </a:rPr>
              <a:t>winst</a:t>
            </a:r>
            <a:r>
              <a:rPr lang="fr-FR" sz="2200" dirty="0">
                <a:latin typeface="+mj-lt"/>
              </a:rPr>
              <a:t> </a:t>
            </a:r>
            <a:r>
              <a:rPr lang="fr-FR" sz="2200" dirty="0" err="1">
                <a:latin typeface="+mj-lt"/>
              </a:rPr>
              <a:t>ligt</a:t>
            </a:r>
            <a:r>
              <a:rPr lang="fr-FR" sz="2200" dirty="0">
                <a:latin typeface="+mj-lt"/>
              </a:rPr>
              <a:t> dus niet </a:t>
            </a:r>
            <a:r>
              <a:rPr lang="fr-FR" sz="2200" dirty="0" err="1">
                <a:latin typeface="+mj-lt"/>
              </a:rPr>
              <a:t>voor</a:t>
            </a:r>
            <a:r>
              <a:rPr lang="fr-FR" sz="2200" dirty="0">
                <a:latin typeface="+mj-lt"/>
              </a:rPr>
              <a:t> de hand.  </a:t>
            </a:r>
            <a:r>
              <a:rPr lang="fr-FR" sz="2200" dirty="0" err="1">
                <a:latin typeface="+mj-lt"/>
              </a:rPr>
              <a:t>Door</a:t>
            </a:r>
            <a:r>
              <a:rPr lang="fr-FR" sz="2200" dirty="0">
                <a:latin typeface="+mj-lt"/>
              </a:rPr>
              <a:t> </a:t>
            </a:r>
            <a:r>
              <a:rPr lang="fr-FR" sz="2200" dirty="0" err="1">
                <a:latin typeface="+mj-lt"/>
              </a:rPr>
              <a:t>sommigen</a:t>
            </a:r>
            <a:r>
              <a:rPr lang="fr-FR" sz="2200" dirty="0">
                <a:latin typeface="+mj-lt"/>
              </a:rPr>
              <a:t>, </a:t>
            </a:r>
            <a:r>
              <a:rPr lang="fr-FR" sz="2200" dirty="0" err="1">
                <a:latin typeface="+mj-lt"/>
              </a:rPr>
              <a:t>zoals</a:t>
            </a:r>
            <a:r>
              <a:rPr lang="fr-FR" sz="2200" dirty="0">
                <a:latin typeface="+mj-lt"/>
              </a:rPr>
              <a:t> Geert </a:t>
            </a:r>
            <a:r>
              <a:rPr lang="fr-FR" sz="2200" dirty="0" err="1">
                <a:latin typeface="+mj-lt"/>
              </a:rPr>
              <a:t>Noels</a:t>
            </a:r>
            <a:r>
              <a:rPr lang="fr-FR" sz="2200" dirty="0">
                <a:latin typeface="+mj-lt"/>
              </a:rPr>
              <a:t>, </a:t>
            </a:r>
            <a:r>
              <a:rPr lang="fr-FR" sz="2200" dirty="0" err="1">
                <a:latin typeface="+mj-lt"/>
              </a:rPr>
              <a:t>wordt</a:t>
            </a:r>
            <a:r>
              <a:rPr lang="fr-FR" sz="2200" dirty="0">
                <a:latin typeface="+mj-lt"/>
              </a:rPr>
              <a:t> </a:t>
            </a:r>
            <a:r>
              <a:rPr lang="fr-FR" sz="2200" dirty="0" err="1">
                <a:latin typeface="+mj-lt"/>
              </a:rPr>
              <a:t>gesproken</a:t>
            </a:r>
            <a:r>
              <a:rPr lang="fr-FR" sz="2200" dirty="0">
                <a:latin typeface="+mj-lt"/>
              </a:rPr>
              <a:t> over </a:t>
            </a:r>
            <a:r>
              <a:rPr lang="fr-FR" sz="2200" dirty="0" err="1">
                <a:latin typeface="+mj-lt"/>
              </a:rPr>
              <a:t>een</a:t>
            </a:r>
            <a:r>
              <a:rPr lang="fr-FR" sz="2200" dirty="0">
                <a:latin typeface="+mj-lt"/>
              </a:rPr>
              <a:t> malaise in de </a:t>
            </a:r>
            <a:r>
              <a:rPr lang="fr-FR" sz="2200" dirty="0" err="1">
                <a:latin typeface="+mj-lt"/>
              </a:rPr>
              <a:t>openbare</a:t>
            </a:r>
            <a:r>
              <a:rPr lang="fr-FR" sz="2200" dirty="0">
                <a:latin typeface="+mj-lt"/>
              </a:rPr>
              <a:t> </a:t>
            </a:r>
            <a:r>
              <a:rPr lang="fr-FR" sz="2200" dirty="0" err="1">
                <a:latin typeface="+mj-lt"/>
              </a:rPr>
              <a:t>financiën</a:t>
            </a:r>
            <a:r>
              <a:rPr lang="fr-FR" sz="2200" dirty="0">
                <a:latin typeface="+mj-lt"/>
              </a:rPr>
              <a:t>.  </a:t>
            </a:r>
          </a:p>
          <a:p>
            <a:pPr algn="just">
              <a:lnSpc>
                <a:spcPct val="100000"/>
              </a:lnSpc>
              <a:spcBef>
                <a:spcPts val="0"/>
              </a:spcBef>
            </a:pPr>
            <a:endParaRPr lang="fr-FR" sz="2200" dirty="0">
              <a:latin typeface="+mj-lt"/>
            </a:endParaRPr>
          </a:p>
          <a:p>
            <a:pPr algn="just">
              <a:lnSpc>
                <a:spcPct val="100000"/>
              </a:lnSpc>
              <a:spcBef>
                <a:spcPts val="0"/>
              </a:spcBef>
            </a:pPr>
            <a:r>
              <a:rPr lang="fr-FR" sz="2200" dirty="0" err="1">
                <a:latin typeface="+mj-lt"/>
              </a:rPr>
              <a:t>Naar</a:t>
            </a:r>
            <a:r>
              <a:rPr lang="fr-FR" sz="2200" dirty="0">
                <a:latin typeface="+mj-lt"/>
              </a:rPr>
              <a:t> </a:t>
            </a:r>
            <a:r>
              <a:rPr lang="fr-FR" sz="2200" dirty="0" err="1">
                <a:latin typeface="+mj-lt"/>
              </a:rPr>
              <a:t>een</a:t>
            </a:r>
            <a:r>
              <a:rPr lang="fr-FR" sz="2200" dirty="0">
                <a:latin typeface="+mj-lt"/>
              </a:rPr>
              <a:t> </a:t>
            </a:r>
            <a:r>
              <a:rPr lang="fr-FR" sz="2200" dirty="0" err="1">
                <a:latin typeface="+mj-lt"/>
              </a:rPr>
              <a:t>nieuwe</a:t>
            </a:r>
            <a:r>
              <a:rPr lang="fr-FR" sz="2200" dirty="0">
                <a:latin typeface="+mj-lt"/>
              </a:rPr>
              <a:t> nationale </a:t>
            </a:r>
            <a:r>
              <a:rPr lang="fr-FR" sz="2200" dirty="0" err="1">
                <a:latin typeface="+mj-lt"/>
              </a:rPr>
              <a:t>crisisbelasting</a:t>
            </a:r>
            <a:r>
              <a:rPr lang="fr-FR" sz="2200" dirty="0">
                <a:latin typeface="+mj-lt"/>
              </a:rPr>
              <a:t>?  Het </a:t>
            </a:r>
            <a:r>
              <a:rPr lang="fr-FR" sz="2200" dirty="0" err="1">
                <a:latin typeface="+mj-lt"/>
              </a:rPr>
              <a:t>kabinet</a:t>
            </a:r>
            <a:r>
              <a:rPr lang="fr-FR" sz="2200" dirty="0">
                <a:latin typeface="+mj-lt"/>
              </a:rPr>
              <a:t>-De </a:t>
            </a:r>
            <a:r>
              <a:rPr lang="fr-FR" sz="2200" dirty="0" err="1">
                <a:latin typeface="+mj-lt"/>
              </a:rPr>
              <a:t>Croo</a:t>
            </a:r>
            <a:r>
              <a:rPr lang="fr-FR" sz="2200" dirty="0">
                <a:latin typeface="+mj-lt"/>
              </a:rPr>
              <a:t> </a:t>
            </a:r>
            <a:r>
              <a:rPr lang="fr-FR" sz="2200" dirty="0" err="1">
                <a:latin typeface="+mj-lt"/>
              </a:rPr>
              <a:t>hult</a:t>
            </a:r>
            <a:r>
              <a:rPr lang="fr-FR" sz="2200" dirty="0">
                <a:latin typeface="+mj-lt"/>
              </a:rPr>
              <a:t> </a:t>
            </a:r>
            <a:r>
              <a:rPr lang="fr-FR" sz="2200" dirty="0" err="1">
                <a:latin typeface="+mj-lt"/>
              </a:rPr>
              <a:t>zich</a:t>
            </a:r>
            <a:r>
              <a:rPr lang="fr-FR" sz="2200" dirty="0">
                <a:latin typeface="+mj-lt"/>
              </a:rPr>
              <a:t> in </a:t>
            </a:r>
            <a:r>
              <a:rPr lang="fr-FR" sz="2200" dirty="0" err="1">
                <a:latin typeface="+mj-lt"/>
              </a:rPr>
              <a:t>een</a:t>
            </a:r>
            <a:r>
              <a:rPr lang="fr-FR" sz="2200" dirty="0">
                <a:latin typeface="+mj-lt"/>
              </a:rPr>
              <a:t> mutisme op dit punt … .  Of </a:t>
            </a:r>
            <a:r>
              <a:rPr lang="fr-FR" sz="2200" dirty="0" err="1">
                <a:latin typeface="+mj-lt"/>
              </a:rPr>
              <a:t>een</a:t>
            </a:r>
            <a:r>
              <a:rPr lang="fr-FR" sz="2200" dirty="0">
                <a:latin typeface="+mj-lt"/>
              </a:rPr>
              <a:t> </a:t>
            </a:r>
            <a:r>
              <a:rPr lang="fr-FR" sz="2200" dirty="0" err="1">
                <a:latin typeface="+mj-lt"/>
              </a:rPr>
              <a:t>belastingverhoging</a:t>
            </a:r>
            <a:r>
              <a:rPr lang="fr-FR" sz="2200" dirty="0">
                <a:latin typeface="+mj-lt"/>
              </a:rPr>
              <a:t> in het </a:t>
            </a:r>
            <a:r>
              <a:rPr lang="fr-FR" sz="2200" dirty="0" err="1">
                <a:latin typeface="+mj-lt"/>
              </a:rPr>
              <a:t>kader</a:t>
            </a:r>
            <a:r>
              <a:rPr lang="fr-FR" sz="2200" dirty="0">
                <a:latin typeface="+mj-lt"/>
              </a:rPr>
              <a:t> van de </a:t>
            </a:r>
            <a:r>
              <a:rPr lang="fr-FR" sz="2200" dirty="0" err="1">
                <a:latin typeface="+mj-lt"/>
              </a:rPr>
              <a:t>aangekondigde</a:t>
            </a:r>
            <a:r>
              <a:rPr lang="fr-FR" sz="2200" dirty="0">
                <a:latin typeface="+mj-lt"/>
              </a:rPr>
              <a:t> </a:t>
            </a:r>
            <a:r>
              <a:rPr lang="fr-FR" sz="2200" i="1" dirty="0" err="1">
                <a:latin typeface="+mj-lt"/>
              </a:rPr>
              <a:t>algemene</a:t>
            </a:r>
            <a:r>
              <a:rPr lang="fr-FR" sz="2200" i="1" dirty="0">
                <a:latin typeface="+mj-lt"/>
              </a:rPr>
              <a:t> </a:t>
            </a:r>
            <a:r>
              <a:rPr lang="fr-FR" sz="2200" i="1" dirty="0" err="1">
                <a:latin typeface="+mj-lt"/>
              </a:rPr>
              <a:t>hervorming</a:t>
            </a:r>
            <a:r>
              <a:rPr lang="fr-FR" sz="2200" dirty="0">
                <a:latin typeface="+mj-lt"/>
              </a:rPr>
              <a:t> van de </a:t>
            </a:r>
            <a:r>
              <a:rPr lang="fr-FR" sz="2200" dirty="0" err="1">
                <a:latin typeface="+mj-lt"/>
              </a:rPr>
              <a:t>personenbelasting</a:t>
            </a:r>
            <a:r>
              <a:rPr lang="fr-FR" sz="2200" dirty="0">
                <a:latin typeface="+mj-lt"/>
              </a:rPr>
              <a:t>?  Maar </a:t>
            </a:r>
            <a:r>
              <a:rPr lang="fr-FR" sz="2200" dirty="0" err="1">
                <a:latin typeface="+mj-lt"/>
              </a:rPr>
              <a:t>is</a:t>
            </a:r>
            <a:r>
              <a:rPr lang="fr-FR" sz="2200" dirty="0">
                <a:latin typeface="+mj-lt"/>
              </a:rPr>
              <a:t> er </a:t>
            </a:r>
            <a:r>
              <a:rPr lang="fr-FR" sz="2200" dirty="0" err="1">
                <a:latin typeface="+mj-lt"/>
              </a:rPr>
              <a:t>wel</a:t>
            </a:r>
            <a:r>
              <a:rPr lang="fr-FR" sz="2200" dirty="0">
                <a:latin typeface="+mj-lt"/>
              </a:rPr>
              <a:t> </a:t>
            </a:r>
            <a:r>
              <a:rPr lang="fr-FR" sz="2200" dirty="0" err="1">
                <a:latin typeface="+mj-lt"/>
              </a:rPr>
              <a:t>een</a:t>
            </a:r>
            <a:r>
              <a:rPr lang="fr-FR" sz="2200" dirty="0">
                <a:latin typeface="+mj-lt"/>
              </a:rPr>
              <a:t> </a:t>
            </a:r>
            <a:r>
              <a:rPr lang="fr-FR" sz="2200" dirty="0" err="1">
                <a:latin typeface="+mj-lt"/>
              </a:rPr>
              <a:t>voldoende</a:t>
            </a:r>
            <a:r>
              <a:rPr lang="fr-FR" sz="2200" dirty="0">
                <a:latin typeface="+mj-lt"/>
              </a:rPr>
              <a:t> </a:t>
            </a:r>
            <a:r>
              <a:rPr lang="fr-FR" sz="2200" dirty="0" err="1">
                <a:latin typeface="+mj-lt"/>
              </a:rPr>
              <a:t>draagkracht</a:t>
            </a:r>
            <a:r>
              <a:rPr lang="fr-FR" sz="2200" dirty="0">
                <a:latin typeface="+mj-lt"/>
              </a:rPr>
              <a:t> </a:t>
            </a:r>
            <a:r>
              <a:rPr lang="fr-FR" sz="2200" dirty="0" err="1">
                <a:latin typeface="+mj-lt"/>
              </a:rPr>
              <a:t>voor</a:t>
            </a:r>
            <a:r>
              <a:rPr lang="fr-FR" sz="2200" dirty="0">
                <a:latin typeface="+mj-lt"/>
              </a:rPr>
              <a:t> </a:t>
            </a:r>
            <a:r>
              <a:rPr lang="fr-FR" sz="2200" dirty="0" err="1">
                <a:latin typeface="+mj-lt"/>
              </a:rPr>
              <a:t>zulke</a:t>
            </a:r>
            <a:r>
              <a:rPr lang="fr-FR" sz="2200" dirty="0">
                <a:latin typeface="+mj-lt"/>
              </a:rPr>
              <a:t> </a:t>
            </a:r>
            <a:r>
              <a:rPr lang="fr-FR" sz="2200" dirty="0" err="1">
                <a:latin typeface="+mj-lt"/>
              </a:rPr>
              <a:t>hervorming</a:t>
            </a:r>
            <a:r>
              <a:rPr lang="fr-FR" sz="2200" dirty="0">
                <a:latin typeface="+mj-lt"/>
              </a:rPr>
              <a:t>?  </a:t>
            </a:r>
            <a:r>
              <a:rPr lang="fr-FR" sz="2200" dirty="0" err="1">
                <a:latin typeface="+mj-lt"/>
              </a:rPr>
              <a:t>Zo</a:t>
            </a:r>
            <a:r>
              <a:rPr lang="fr-FR" sz="2200" dirty="0">
                <a:latin typeface="+mj-lt"/>
              </a:rPr>
              <a:t> </a:t>
            </a:r>
            <a:r>
              <a:rPr lang="fr-FR" sz="2200" dirty="0" err="1">
                <a:latin typeface="+mj-lt"/>
              </a:rPr>
              <a:t>schreef</a:t>
            </a:r>
            <a:r>
              <a:rPr lang="fr-FR" sz="2200" dirty="0">
                <a:latin typeface="+mj-lt"/>
              </a:rPr>
              <a:t> de </a:t>
            </a:r>
            <a:r>
              <a:rPr lang="fr-FR" sz="2200" dirty="0" err="1">
                <a:latin typeface="+mj-lt"/>
              </a:rPr>
              <a:t>Brusselse</a:t>
            </a:r>
            <a:r>
              <a:rPr lang="fr-FR" sz="2200" dirty="0">
                <a:latin typeface="+mj-lt"/>
              </a:rPr>
              <a:t> advocaat Marcel </a:t>
            </a:r>
            <a:r>
              <a:rPr lang="fr-FR" sz="2200" dirty="0" err="1">
                <a:latin typeface="+mj-lt"/>
              </a:rPr>
              <a:t>Feye</a:t>
            </a:r>
            <a:r>
              <a:rPr lang="fr-FR" sz="2200" dirty="0">
                <a:latin typeface="+mj-lt"/>
              </a:rPr>
              <a:t> in 1920: </a:t>
            </a:r>
          </a:p>
          <a:p>
            <a:pPr algn="just">
              <a:lnSpc>
                <a:spcPct val="100000"/>
              </a:lnSpc>
              <a:spcBef>
                <a:spcPts val="0"/>
              </a:spcBef>
            </a:pPr>
            <a:endParaRPr lang="fr-FR" sz="2200" dirty="0">
              <a:latin typeface="+mj-lt"/>
            </a:endParaRPr>
          </a:p>
          <a:p>
            <a:pPr marL="457200" lvl="1" indent="0" algn="just">
              <a:lnSpc>
                <a:spcPct val="100000"/>
              </a:lnSpc>
              <a:spcBef>
                <a:spcPts val="0"/>
              </a:spcBef>
              <a:buNone/>
            </a:pPr>
            <a:r>
              <a:rPr lang="fr-FR" sz="2000" i="1" dirty="0">
                <a:latin typeface="+mj-lt"/>
              </a:rPr>
              <a:t>Le </a:t>
            </a:r>
            <a:r>
              <a:rPr lang="fr-FR" sz="2000" i="1" u="sng" dirty="0">
                <a:latin typeface="+mj-lt"/>
              </a:rPr>
              <a:t>sacrifice subi en commun et de façon égale par toutes les classes de la société</a:t>
            </a:r>
            <a:r>
              <a:rPr lang="fr-FR" sz="2000" i="1" dirty="0">
                <a:latin typeface="+mj-lt"/>
              </a:rPr>
              <a:t> avait, au moment du vote de la loi, </a:t>
            </a:r>
            <a:r>
              <a:rPr lang="fr-FR" sz="2000" i="1" u="sng" dirty="0">
                <a:latin typeface="+mj-lt"/>
              </a:rPr>
              <a:t>rabaissé l’esprit de parti</a:t>
            </a:r>
            <a:r>
              <a:rPr lang="fr-FR" sz="2000" i="1" dirty="0">
                <a:latin typeface="+mj-lt"/>
              </a:rPr>
              <a:t> et </a:t>
            </a:r>
            <a:r>
              <a:rPr lang="fr-FR" sz="2000" i="1" u="sng" dirty="0">
                <a:latin typeface="+mj-lt"/>
              </a:rPr>
              <a:t>favorisé des réformes d’une plus large justice distributive</a:t>
            </a:r>
            <a:r>
              <a:rPr lang="fr-FR" sz="2000" i="1" dirty="0">
                <a:latin typeface="+mj-lt"/>
              </a:rPr>
              <a:t>. </a:t>
            </a:r>
          </a:p>
          <a:p>
            <a:pPr marL="457200" lvl="1" indent="0" algn="just">
              <a:lnSpc>
                <a:spcPct val="100000"/>
              </a:lnSpc>
              <a:spcBef>
                <a:spcPts val="0"/>
              </a:spcBef>
              <a:buNone/>
            </a:pPr>
            <a:endParaRPr lang="fr-FR" sz="2000" i="1" dirty="0">
              <a:latin typeface="+mj-lt"/>
            </a:endParaRPr>
          </a:p>
          <a:p>
            <a:pPr algn="just">
              <a:lnSpc>
                <a:spcPct val="100000"/>
              </a:lnSpc>
              <a:spcBef>
                <a:spcPts val="0"/>
              </a:spcBef>
            </a:pPr>
            <a:r>
              <a:rPr lang="fr-FR" sz="2200" dirty="0" err="1">
                <a:latin typeface="+mj-lt"/>
              </a:rPr>
              <a:t>Hiervan</a:t>
            </a:r>
            <a:r>
              <a:rPr lang="fr-FR" sz="2200" dirty="0">
                <a:latin typeface="+mj-lt"/>
              </a:rPr>
              <a:t> </a:t>
            </a:r>
            <a:r>
              <a:rPr lang="fr-FR" sz="2200" dirty="0" err="1">
                <a:latin typeface="+mj-lt"/>
              </a:rPr>
              <a:t>lijkt</a:t>
            </a:r>
            <a:r>
              <a:rPr lang="fr-FR" sz="2200" dirty="0">
                <a:latin typeface="+mj-lt"/>
              </a:rPr>
              <a:t> </a:t>
            </a:r>
            <a:r>
              <a:rPr lang="fr-FR" sz="2200" i="1" dirty="0" err="1">
                <a:latin typeface="+mj-lt"/>
              </a:rPr>
              <a:t>anno</a:t>
            </a:r>
            <a:r>
              <a:rPr lang="fr-FR" sz="2200" i="1" dirty="0">
                <a:latin typeface="+mj-lt"/>
              </a:rPr>
              <a:t> 2022 </a:t>
            </a:r>
            <a:r>
              <a:rPr lang="fr-FR" sz="2200" dirty="0" err="1">
                <a:latin typeface="+mj-lt"/>
              </a:rPr>
              <a:t>geen</a:t>
            </a:r>
            <a:r>
              <a:rPr lang="fr-FR" sz="2200" dirty="0">
                <a:latin typeface="+mj-lt"/>
              </a:rPr>
              <a:t> </a:t>
            </a:r>
            <a:r>
              <a:rPr lang="fr-FR" sz="2200" dirty="0" err="1">
                <a:latin typeface="+mj-lt"/>
              </a:rPr>
              <a:t>sprake</a:t>
            </a:r>
            <a:r>
              <a:rPr lang="fr-FR" sz="2200" dirty="0">
                <a:latin typeface="+mj-lt"/>
              </a:rPr>
              <a:t> </a:t>
            </a:r>
            <a:r>
              <a:rPr lang="fr-FR" sz="2200" dirty="0" err="1">
                <a:latin typeface="+mj-lt"/>
              </a:rPr>
              <a:t>meer</a:t>
            </a:r>
            <a:r>
              <a:rPr lang="fr-FR" sz="2200" dirty="0">
                <a:latin typeface="+mj-lt"/>
              </a:rPr>
              <a:t> te </a:t>
            </a:r>
            <a:r>
              <a:rPr lang="fr-FR" sz="2200" dirty="0" err="1">
                <a:latin typeface="+mj-lt"/>
              </a:rPr>
              <a:t>zijn</a:t>
            </a:r>
            <a:r>
              <a:rPr lang="fr-FR" sz="2200" dirty="0">
                <a:latin typeface="+mj-lt"/>
              </a:rPr>
              <a:t> … .   </a:t>
            </a:r>
            <a:endParaRPr lang="nl-BE" sz="2200" dirty="0">
              <a:latin typeface="+mj-lt"/>
            </a:endParaRPr>
          </a:p>
        </p:txBody>
      </p:sp>
    </p:spTree>
    <p:extLst>
      <p:ext uri="{BB962C8B-B14F-4D97-AF65-F5344CB8AC3E}">
        <p14:creationId xmlns:p14="http://schemas.microsoft.com/office/powerpoint/2010/main" val="1855873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44EA0-4463-43BF-A9A0-5D7DA0DACFDD}"/>
              </a:ext>
            </a:extLst>
          </p:cNvPr>
          <p:cNvSpPr>
            <a:spLocks noGrp="1"/>
          </p:cNvSpPr>
          <p:nvPr>
            <p:ph type="title"/>
          </p:nvPr>
        </p:nvSpPr>
        <p:spPr/>
        <p:txBody>
          <a:bodyPr/>
          <a:lstStyle/>
          <a:p>
            <a:pPr algn="ctr"/>
            <a:r>
              <a:rPr lang="nl-BE" b="1" dirty="0">
                <a:solidFill>
                  <a:schemeClr val="accent5"/>
                </a:solidFill>
              </a:rPr>
              <a:t>Vereenvoudiging? </a:t>
            </a:r>
          </a:p>
        </p:txBody>
      </p:sp>
      <p:sp>
        <p:nvSpPr>
          <p:cNvPr id="3" name="Tijdelijke aanduiding voor inhoud 2">
            <a:extLst>
              <a:ext uri="{FF2B5EF4-FFF2-40B4-BE49-F238E27FC236}">
                <a16:creationId xmlns:a16="http://schemas.microsoft.com/office/drawing/2014/main" id="{8F2537BC-E8C3-48DD-B40B-DB7D5E574534}"/>
              </a:ext>
            </a:extLst>
          </p:cNvPr>
          <p:cNvSpPr>
            <a:spLocks noGrp="1"/>
          </p:cNvSpPr>
          <p:nvPr>
            <p:ph idx="1"/>
          </p:nvPr>
        </p:nvSpPr>
        <p:spPr/>
        <p:txBody>
          <a:bodyPr>
            <a:normAutofit/>
          </a:bodyPr>
          <a:lstStyle/>
          <a:p>
            <a:pPr algn="just">
              <a:lnSpc>
                <a:spcPct val="100000"/>
              </a:lnSpc>
              <a:spcBef>
                <a:spcPts val="0"/>
              </a:spcBef>
            </a:pPr>
            <a:r>
              <a:rPr lang="nl-NL" sz="2200" dirty="0">
                <a:latin typeface="+mj-lt"/>
              </a:rPr>
              <a:t>Valt alle heil te verwachten van een </a:t>
            </a:r>
            <a:r>
              <a:rPr lang="nl-NL" sz="2200" i="1" dirty="0">
                <a:latin typeface="+mj-lt"/>
              </a:rPr>
              <a:t>vereenvoudiging</a:t>
            </a:r>
            <a:r>
              <a:rPr lang="nl-NL" sz="2200" dirty="0">
                <a:latin typeface="+mj-lt"/>
              </a:rPr>
              <a:t> van de inkomstenbelastingen?  Op </a:t>
            </a:r>
            <a:r>
              <a:rPr lang="nl-NL" sz="2200" b="1" dirty="0">
                <a:latin typeface="+mj-lt"/>
              </a:rPr>
              <a:t>30 april 1937</a:t>
            </a:r>
            <a:r>
              <a:rPr lang="nl-NL" sz="2200" dirty="0">
                <a:latin typeface="+mj-lt"/>
              </a:rPr>
              <a:t> schreef de </a:t>
            </a:r>
            <a:r>
              <a:rPr lang="nl-NL" sz="2200" i="1" dirty="0">
                <a:latin typeface="+mj-lt"/>
              </a:rPr>
              <a:t>Koninklijke Commissaris voor de Fiscale vereenvoudiging </a:t>
            </a:r>
            <a:r>
              <a:rPr lang="nl-NL" sz="2200" dirty="0">
                <a:latin typeface="+mj-lt"/>
              </a:rPr>
              <a:t>Paul </a:t>
            </a:r>
            <a:r>
              <a:rPr lang="nl-NL" sz="2200" dirty="0" err="1">
                <a:latin typeface="+mj-lt"/>
              </a:rPr>
              <a:t>Coart-Frésart</a:t>
            </a:r>
            <a:r>
              <a:rPr lang="nl-NL" sz="2200" dirty="0">
                <a:latin typeface="+mj-lt"/>
              </a:rPr>
              <a:t> in een </a:t>
            </a:r>
            <a:r>
              <a:rPr lang="nl-NL" sz="2200" i="1" dirty="0">
                <a:latin typeface="+mj-lt"/>
              </a:rPr>
              <a:t>Verslag over de Vereenvoudiging der </a:t>
            </a:r>
            <a:r>
              <a:rPr lang="nl-NL" sz="2200" i="1" dirty="0" err="1">
                <a:latin typeface="+mj-lt"/>
              </a:rPr>
              <a:t>belastingswetten</a:t>
            </a:r>
            <a:r>
              <a:rPr lang="nl-NL" sz="2200" i="1" dirty="0">
                <a:latin typeface="+mj-lt"/>
              </a:rPr>
              <a:t> </a:t>
            </a:r>
            <a:r>
              <a:rPr lang="nl-NL" sz="2200" dirty="0">
                <a:latin typeface="+mj-lt"/>
              </a:rPr>
              <a:t>dat de oorzaken van de </a:t>
            </a:r>
            <a:r>
              <a:rPr lang="nl-NL" sz="2200" i="1" dirty="0">
                <a:latin typeface="+mj-lt"/>
              </a:rPr>
              <a:t>ingewikkeldheid</a:t>
            </a:r>
            <a:r>
              <a:rPr lang="nl-NL" sz="2200" dirty="0">
                <a:latin typeface="+mj-lt"/>
              </a:rPr>
              <a:t> van het Belgisch fiscaal stelsel onder meer waren: </a:t>
            </a:r>
          </a:p>
          <a:p>
            <a:pPr marL="0" indent="0" algn="just">
              <a:lnSpc>
                <a:spcPct val="100000"/>
              </a:lnSpc>
              <a:spcBef>
                <a:spcPts val="0"/>
              </a:spcBef>
              <a:buNone/>
            </a:pPr>
            <a:endParaRPr lang="nl-NL" sz="2000" dirty="0">
              <a:latin typeface="+mj-lt"/>
            </a:endParaRPr>
          </a:p>
          <a:p>
            <a:pPr lvl="1" algn="just">
              <a:lnSpc>
                <a:spcPct val="100000"/>
              </a:lnSpc>
              <a:spcBef>
                <a:spcPts val="0"/>
              </a:spcBef>
            </a:pPr>
            <a:r>
              <a:rPr lang="nl-NL" sz="2000" dirty="0">
                <a:latin typeface="+mj-lt"/>
              </a:rPr>
              <a:t>een te hoog bedrag van de door belasting te dekken </a:t>
            </a:r>
            <a:r>
              <a:rPr lang="nl-NL" sz="2000" dirty="0" err="1">
                <a:latin typeface="+mj-lt"/>
              </a:rPr>
              <a:t>rijkslasten</a:t>
            </a:r>
            <a:r>
              <a:rPr lang="nl-NL" sz="2000" dirty="0">
                <a:latin typeface="+mj-lt"/>
              </a:rPr>
              <a:t>; en </a:t>
            </a:r>
          </a:p>
          <a:p>
            <a:pPr lvl="1" algn="just">
              <a:lnSpc>
                <a:spcPct val="100000"/>
              </a:lnSpc>
              <a:spcBef>
                <a:spcPts val="0"/>
              </a:spcBef>
            </a:pPr>
            <a:r>
              <a:rPr lang="nl-NL" sz="2000" dirty="0">
                <a:latin typeface="+mj-lt"/>
              </a:rPr>
              <a:t>het betrachten van fiscale rechtvaardigheid en de invloed van sociale beschouwingen op de fiscale inrichting. </a:t>
            </a:r>
          </a:p>
          <a:p>
            <a:pPr marL="0" indent="0" algn="r">
              <a:lnSpc>
                <a:spcPct val="100000"/>
              </a:lnSpc>
              <a:spcBef>
                <a:spcPts val="0"/>
              </a:spcBef>
              <a:buNone/>
            </a:pPr>
            <a:endParaRPr lang="nl-NL" sz="2000" dirty="0">
              <a:latin typeface="+mj-lt"/>
            </a:endParaRPr>
          </a:p>
          <a:p>
            <a:pPr algn="just">
              <a:lnSpc>
                <a:spcPct val="100000"/>
              </a:lnSpc>
              <a:spcBef>
                <a:spcPts val="0"/>
              </a:spcBef>
            </a:pPr>
            <a:r>
              <a:rPr lang="nl-NL" sz="2200" dirty="0">
                <a:latin typeface="+mj-lt"/>
              </a:rPr>
              <a:t>Voor de commissaris was de fiscale vereenvoudiging in de eerste plaats dan ook een </a:t>
            </a:r>
            <a:r>
              <a:rPr lang="nl-NL" sz="2200" i="1" dirty="0">
                <a:latin typeface="+mj-lt"/>
              </a:rPr>
              <a:t>ontheffingsvraagstuk</a:t>
            </a:r>
            <a:r>
              <a:rPr lang="nl-NL" sz="2200" dirty="0">
                <a:latin typeface="+mj-lt"/>
              </a:rPr>
              <a:t>.   Dit inhoudelijk interessant verslag verdween echter in de onderste lade van het bureau van de minister van Financiën, Hendrik De Man … , waar het misschien nog ligt.</a:t>
            </a:r>
          </a:p>
          <a:p>
            <a:endParaRPr lang="nl-BE" dirty="0"/>
          </a:p>
        </p:txBody>
      </p:sp>
    </p:spTree>
    <p:extLst>
      <p:ext uri="{BB962C8B-B14F-4D97-AF65-F5344CB8AC3E}">
        <p14:creationId xmlns:p14="http://schemas.microsoft.com/office/powerpoint/2010/main" val="379120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8A523D7-AC95-48CC-8D59-A905561C7B41}"/>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Rhett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Butler</a:t>
            </a:r>
          </a:p>
        </p:txBody>
      </p:sp>
      <p:pic>
        <p:nvPicPr>
          <p:cNvPr id="5" name="Afbeelding 4">
            <a:extLst>
              <a:ext uri="{FF2B5EF4-FFF2-40B4-BE49-F238E27FC236}">
                <a16:creationId xmlns:a16="http://schemas.microsoft.com/office/drawing/2014/main" id="{C9BA03F2-80E5-4402-808D-2B19C267DE40}"/>
              </a:ext>
            </a:extLst>
          </p:cNvPr>
          <p:cNvPicPr>
            <a:picLocks noChangeAspect="1"/>
          </p:cNvPicPr>
          <p:nvPr/>
        </p:nvPicPr>
        <p:blipFill>
          <a:blip r:embed="rId3"/>
          <a:stretch>
            <a:fillRect/>
          </a:stretch>
        </p:blipFill>
        <p:spPr>
          <a:xfrm>
            <a:off x="4659761" y="1524000"/>
            <a:ext cx="6872197" cy="4076700"/>
          </a:xfrm>
          <a:prstGeom prst="rect">
            <a:avLst/>
          </a:prstGeom>
        </p:spPr>
      </p:pic>
    </p:spTree>
    <p:extLst>
      <p:ext uri="{BB962C8B-B14F-4D97-AF65-F5344CB8AC3E}">
        <p14:creationId xmlns:p14="http://schemas.microsoft.com/office/powerpoint/2010/main" val="4006440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31DCA-2860-4C35-88A8-BCCD880E9EDF}"/>
              </a:ext>
            </a:extLst>
          </p:cNvPr>
          <p:cNvSpPr>
            <a:spLocks noGrp="1"/>
          </p:cNvSpPr>
          <p:nvPr>
            <p:ph type="title"/>
          </p:nvPr>
        </p:nvSpPr>
        <p:spPr/>
        <p:txBody>
          <a:bodyPr/>
          <a:lstStyle/>
          <a:p>
            <a:r>
              <a:rPr lang="nl-NL" dirty="0"/>
              <a:t> </a:t>
            </a:r>
            <a:endParaRPr lang="nl-BE" dirty="0"/>
          </a:p>
        </p:txBody>
      </p:sp>
      <p:pic>
        <p:nvPicPr>
          <p:cNvPr id="5" name="Tijdelijke aanduiding voor inhoud 4">
            <a:extLst>
              <a:ext uri="{FF2B5EF4-FFF2-40B4-BE49-F238E27FC236}">
                <a16:creationId xmlns:a16="http://schemas.microsoft.com/office/drawing/2014/main" id="{E6DB36AC-3473-4F48-864C-F51A2951C2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48993" y="602885"/>
            <a:ext cx="3433885" cy="5180949"/>
          </a:xfrm>
          <a:effectLst>
            <a:outerShdw blurRad="50800" dist="38100" dir="8100000" algn="tr" rotWithShape="0">
              <a:prstClr val="black">
                <a:alpha val="40000"/>
              </a:prstClr>
            </a:outerShdw>
          </a:effectLst>
        </p:spPr>
      </p:pic>
      <p:pic>
        <p:nvPicPr>
          <p:cNvPr id="4" name="Afbeelding 3">
            <a:extLst>
              <a:ext uri="{FF2B5EF4-FFF2-40B4-BE49-F238E27FC236}">
                <a16:creationId xmlns:a16="http://schemas.microsoft.com/office/drawing/2014/main" id="{2BE6EF60-7225-7640-8979-D253D1024C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46105" y="4304358"/>
            <a:ext cx="1796902" cy="1796902"/>
          </a:xfrm>
          <a:prstGeom prst="rect">
            <a:avLst/>
          </a:prstGeom>
        </p:spPr>
      </p:pic>
      <p:sp>
        <p:nvSpPr>
          <p:cNvPr id="7" name="Rechthoek 6">
            <a:extLst>
              <a:ext uri="{FF2B5EF4-FFF2-40B4-BE49-F238E27FC236}">
                <a16:creationId xmlns:a16="http://schemas.microsoft.com/office/drawing/2014/main" id="{B8C5DF3D-3072-3445-AAA7-612AF90B3245}"/>
              </a:ext>
            </a:extLst>
          </p:cNvPr>
          <p:cNvSpPr/>
          <p:nvPr/>
        </p:nvSpPr>
        <p:spPr>
          <a:xfrm>
            <a:off x="4399990" y="1803417"/>
            <a:ext cx="7618267" cy="1785104"/>
          </a:xfrm>
          <a:prstGeom prst="rect">
            <a:avLst/>
          </a:prstGeom>
        </p:spPr>
        <p:txBody>
          <a:bodyPr wrap="square">
            <a:spAutoFit/>
          </a:bodyPr>
          <a:lstStyle/>
          <a:p>
            <a:pPr marL="342900" indent="-342900">
              <a:buFont typeface="Arial" panose="020B0604020202020204" pitchFamily="34" charset="0"/>
              <a:buChar char="•"/>
            </a:pPr>
            <a:r>
              <a:rPr lang="nl-BE" sz="2200" b="1" dirty="0"/>
              <a:t>Prijs: 92 € (incl. 6% btw, excl. verzendkost)</a:t>
            </a:r>
          </a:p>
          <a:p>
            <a:pPr marL="342900" indent="-342900">
              <a:buFont typeface="Arial" panose="020B0604020202020204" pitchFamily="34" charset="0"/>
              <a:buChar char="•"/>
            </a:pPr>
            <a:endParaRPr lang="nl-BE" sz="2200" b="1" dirty="0"/>
          </a:p>
          <a:p>
            <a:pPr marL="342900" indent="-342900">
              <a:buFont typeface="Arial" panose="020B0604020202020204" pitchFamily="34" charset="0"/>
              <a:buChar char="•"/>
            </a:pPr>
            <a:r>
              <a:rPr lang="nl-BE" sz="2200" b="1" dirty="0"/>
              <a:t>Met de kortingscode </a:t>
            </a:r>
            <a:r>
              <a:rPr lang="nl-BE" sz="2200" b="1" dirty="0">
                <a:solidFill>
                  <a:srgbClr val="C00000"/>
                </a:solidFill>
              </a:rPr>
              <a:t>IFA2022</a:t>
            </a:r>
            <a:r>
              <a:rPr lang="nl-BE" sz="2200" b="1" dirty="0"/>
              <a:t> ontvangt u </a:t>
            </a:r>
            <a:r>
              <a:rPr lang="nl-BE" sz="2200" b="1" dirty="0">
                <a:solidFill>
                  <a:srgbClr val="C00000"/>
                </a:solidFill>
              </a:rPr>
              <a:t>20% directe korting</a:t>
            </a:r>
          </a:p>
          <a:p>
            <a:pPr marL="342900" indent="-342900">
              <a:buFont typeface="Arial" panose="020B0604020202020204" pitchFamily="34" charset="0"/>
              <a:buChar char="•"/>
            </a:pPr>
            <a:endParaRPr lang="nl-BE" sz="2200" b="1" dirty="0">
              <a:solidFill>
                <a:srgbClr val="C00000"/>
              </a:solidFill>
            </a:endParaRPr>
          </a:p>
          <a:p>
            <a:pPr marL="342900" indent="-342900">
              <a:buFont typeface="Arial" panose="020B0604020202020204" pitchFamily="34" charset="0"/>
              <a:buChar char="•"/>
            </a:pPr>
            <a:r>
              <a:rPr lang="nl-BE" sz="2200" b="1" dirty="0"/>
              <a:t>Bestellen kan eenvoudig via </a:t>
            </a:r>
            <a:r>
              <a:rPr lang="nl-BE" sz="2200" b="1" dirty="0">
                <a:hlinkClick r:id="rId4"/>
              </a:rPr>
              <a:t>nl.knopspublishing.be</a:t>
            </a:r>
            <a:endParaRPr lang="nl-BE" sz="2200" b="1" dirty="0"/>
          </a:p>
        </p:txBody>
      </p:sp>
      <p:sp>
        <p:nvSpPr>
          <p:cNvPr id="8" name="Rechthoek 7">
            <a:extLst>
              <a:ext uri="{FF2B5EF4-FFF2-40B4-BE49-F238E27FC236}">
                <a16:creationId xmlns:a16="http://schemas.microsoft.com/office/drawing/2014/main" id="{F3D041C9-91B6-8042-90F8-EE29BBA7EC80}"/>
              </a:ext>
            </a:extLst>
          </p:cNvPr>
          <p:cNvSpPr/>
          <p:nvPr/>
        </p:nvSpPr>
        <p:spPr>
          <a:xfrm>
            <a:off x="7237479" y="4787310"/>
            <a:ext cx="2571217" cy="830997"/>
          </a:xfrm>
          <a:prstGeom prst="rect">
            <a:avLst/>
          </a:prstGeom>
        </p:spPr>
        <p:txBody>
          <a:bodyPr wrap="none">
            <a:spAutoFit/>
          </a:bodyPr>
          <a:lstStyle/>
          <a:p>
            <a:pPr algn="r"/>
            <a:r>
              <a:rPr lang="nl-BE" sz="2400" b="1" dirty="0">
                <a:solidFill>
                  <a:srgbClr val="C00000"/>
                </a:solidFill>
              </a:rPr>
              <a:t>Scan de QR-code </a:t>
            </a:r>
          </a:p>
          <a:p>
            <a:pPr algn="r"/>
            <a:r>
              <a:rPr lang="nl-BE" sz="2400" b="1" dirty="0">
                <a:solidFill>
                  <a:srgbClr val="C00000"/>
                </a:solidFill>
              </a:rPr>
              <a:t>en bestel meteen! </a:t>
            </a:r>
          </a:p>
        </p:txBody>
      </p:sp>
      <p:pic>
        <p:nvPicPr>
          <p:cNvPr id="10" name="Afbeelding 9">
            <a:extLst>
              <a:ext uri="{FF2B5EF4-FFF2-40B4-BE49-F238E27FC236}">
                <a16:creationId xmlns:a16="http://schemas.microsoft.com/office/drawing/2014/main" id="{C37A4022-7554-AB47-BC71-842F38BD83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26664" y="6216209"/>
            <a:ext cx="1635783" cy="293442"/>
          </a:xfrm>
          <a:prstGeom prst="rect">
            <a:avLst/>
          </a:prstGeom>
        </p:spPr>
      </p:pic>
      <p:cxnSp>
        <p:nvCxnSpPr>
          <p:cNvPr id="6" name="Rechte verbindingslijn 5">
            <a:extLst>
              <a:ext uri="{FF2B5EF4-FFF2-40B4-BE49-F238E27FC236}">
                <a16:creationId xmlns:a16="http://schemas.microsoft.com/office/drawing/2014/main" id="{05A8C085-D599-C64A-8927-E148E6DA88FD}"/>
              </a:ext>
            </a:extLst>
          </p:cNvPr>
          <p:cNvCxnSpPr>
            <a:cxnSpLocks/>
          </p:cNvCxnSpPr>
          <p:nvPr/>
        </p:nvCxnSpPr>
        <p:spPr>
          <a:xfrm>
            <a:off x="-21551" y="-1003975"/>
            <a:ext cx="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0123310-44E1-5144-8EFB-50ACC113677F}"/>
              </a:ext>
            </a:extLst>
          </p:cNvPr>
          <p:cNvCxnSpPr>
            <a:cxnSpLocks/>
          </p:cNvCxnSpPr>
          <p:nvPr/>
        </p:nvCxnSpPr>
        <p:spPr>
          <a:xfrm flipH="1">
            <a:off x="0" y="6858000"/>
            <a:ext cx="12192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40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7CB08-DABC-40EB-98AC-E8037E1C1999}"/>
              </a:ext>
            </a:extLst>
          </p:cNvPr>
          <p:cNvSpPr>
            <a:spLocks noGrp="1"/>
          </p:cNvSpPr>
          <p:nvPr>
            <p:ph type="title"/>
          </p:nvPr>
        </p:nvSpPr>
        <p:spPr/>
        <p:txBody>
          <a:bodyPr/>
          <a:lstStyle/>
          <a:p>
            <a:pPr algn="ctr"/>
            <a:r>
              <a:rPr lang="nl-NL" b="1" dirty="0">
                <a:solidFill>
                  <a:schemeClr val="accent5"/>
                </a:solidFill>
              </a:rPr>
              <a:t>Eerste Wereldoorlog </a:t>
            </a:r>
            <a:endParaRPr lang="nl-BE" b="1" dirty="0">
              <a:solidFill>
                <a:schemeClr val="accent5"/>
              </a:solidFill>
            </a:endParaRPr>
          </a:p>
        </p:txBody>
      </p:sp>
      <p:sp>
        <p:nvSpPr>
          <p:cNvPr id="3" name="Tijdelijke aanduiding voor inhoud 2">
            <a:extLst>
              <a:ext uri="{FF2B5EF4-FFF2-40B4-BE49-F238E27FC236}">
                <a16:creationId xmlns:a16="http://schemas.microsoft.com/office/drawing/2014/main" id="{20C39AAA-5AFB-482A-90EA-E395E793719A}"/>
              </a:ext>
            </a:extLst>
          </p:cNvPr>
          <p:cNvSpPr>
            <a:spLocks noGrp="1"/>
          </p:cNvSpPr>
          <p:nvPr>
            <p:ph idx="1"/>
          </p:nvPr>
        </p:nvSpPr>
        <p:spPr/>
        <p:txBody>
          <a:bodyPr>
            <a:normAutofit/>
          </a:bodyPr>
          <a:lstStyle/>
          <a:p>
            <a:pPr algn="just">
              <a:lnSpc>
                <a:spcPct val="100000"/>
              </a:lnSpc>
              <a:spcBef>
                <a:spcPts val="0"/>
              </a:spcBef>
            </a:pPr>
            <a:r>
              <a:rPr lang="nl-NL" sz="2200" dirty="0">
                <a:latin typeface="+mj-lt"/>
              </a:rPr>
              <a:t>Heffingen op extra-winst in: Australië, Canada, Duitsland, Frankrijk, Italië, het gebied van het latere Joegoslavië, Litouwen, Nederland, Nieuw-Zeeland, Paraguay, Peru, Roemenië, Spanje, het Verenigd Koninkrijk, de Verenigde Staten van Amerika, Zuid-Afrika en Zweden. </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In België tijdens de oorlog: </a:t>
            </a:r>
            <a:r>
              <a:rPr lang="nl-NL" sz="2200" i="1" dirty="0">
                <a:latin typeface="+mj-lt"/>
              </a:rPr>
              <a:t>geen</a:t>
            </a:r>
            <a:r>
              <a:rPr lang="nl-NL" sz="2200" dirty="0">
                <a:latin typeface="+mj-lt"/>
              </a:rPr>
              <a:t> invoering van enige buitengewone en tijdelijke heffing op extra-winst.</a:t>
            </a:r>
          </a:p>
          <a:p>
            <a:pPr algn="just">
              <a:lnSpc>
                <a:spcPct val="100000"/>
              </a:lnSpc>
              <a:spcBef>
                <a:spcPts val="0"/>
              </a:spcBef>
            </a:pPr>
            <a:endParaRPr lang="nl-NL" sz="2200" dirty="0">
              <a:latin typeface="+mj-lt"/>
            </a:endParaRPr>
          </a:p>
          <a:p>
            <a:pPr algn="just">
              <a:lnSpc>
                <a:spcPct val="100000"/>
              </a:lnSpc>
              <a:spcBef>
                <a:spcPts val="0"/>
              </a:spcBef>
            </a:pPr>
            <a:r>
              <a:rPr lang="nl-NL" sz="2200" dirty="0">
                <a:latin typeface="+mj-lt"/>
              </a:rPr>
              <a:t>Wel de invoering van een belasting op roerend vermogen, nl. een </a:t>
            </a:r>
            <a:r>
              <a:rPr lang="fr-FR" sz="2200" i="1" dirty="0">
                <a:latin typeface="+mj-lt"/>
              </a:rPr>
              <a:t>Arrêté établissant un impôt sur la fortune mobilière</a:t>
            </a:r>
            <a:r>
              <a:rPr lang="fr-FR" sz="2200" dirty="0">
                <a:latin typeface="+mj-lt"/>
              </a:rPr>
              <a:t> </a:t>
            </a:r>
            <a:r>
              <a:rPr lang="nl-NL" sz="2200" dirty="0">
                <a:latin typeface="+mj-lt"/>
              </a:rPr>
              <a:t>d.d. </a:t>
            </a:r>
            <a:r>
              <a:rPr lang="nl-NL" sz="2200" b="1" dirty="0">
                <a:latin typeface="+mj-lt"/>
              </a:rPr>
              <a:t>29 juli 1917</a:t>
            </a:r>
            <a:r>
              <a:rPr lang="nl-NL" sz="2200" dirty="0">
                <a:latin typeface="+mj-lt"/>
              </a:rPr>
              <a:t>, maar welk decreet dode letter bleef.  Ook aandelen op naam vielen onder het belastbaar vermogen… .  De taxe tot vergoeding der successierechten op vzw’s en openbare stichtingen van de wet van </a:t>
            </a:r>
            <a:r>
              <a:rPr lang="nl-NL" sz="2200" b="1" dirty="0">
                <a:latin typeface="+mj-lt"/>
              </a:rPr>
              <a:t>27 juni 1921 </a:t>
            </a:r>
            <a:r>
              <a:rPr lang="nl-NL" sz="2200" dirty="0">
                <a:latin typeface="+mj-lt"/>
              </a:rPr>
              <a:t>was dus niet de eerste vermogensbelasting in België … .</a:t>
            </a:r>
          </a:p>
          <a:p>
            <a:pPr marL="0" indent="0">
              <a:buNone/>
            </a:pPr>
            <a:endParaRPr lang="nl-NL" sz="2500" dirty="0"/>
          </a:p>
        </p:txBody>
      </p:sp>
    </p:spTree>
    <p:extLst>
      <p:ext uri="{BB962C8B-B14F-4D97-AF65-F5344CB8AC3E}">
        <p14:creationId xmlns:p14="http://schemas.microsoft.com/office/powerpoint/2010/main" val="27502095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9F691BFA24345AD6B6433EBE2A9D4" ma:contentTypeVersion="15" ma:contentTypeDescription="Create a new document." ma:contentTypeScope="" ma:versionID="20cc96158cb42ee03fae45ed861828e2">
  <xsd:schema xmlns:xsd="http://www.w3.org/2001/XMLSchema" xmlns:xs="http://www.w3.org/2001/XMLSchema" xmlns:p="http://schemas.microsoft.com/office/2006/metadata/properties" xmlns:ns3="459f1691-580f-483d-8ffe-d43da28818dc" xmlns:ns4="e205f391-5409-4025-8e05-34624b8e2b60" targetNamespace="http://schemas.microsoft.com/office/2006/metadata/properties" ma:root="true" ma:fieldsID="da63b37eb696fa408360df5ce896e4a5" ns3:_="" ns4:_="">
    <xsd:import namespace="459f1691-580f-483d-8ffe-d43da28818dc"/>
    <xsd:import namespace="e205f391-5409-4025-8e05-34624b8e2b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f1691-580f-483d-8ffe-d43da2881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05f391-5409-4025-8e05-34624b8e2b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59f1691-580f-483d-8ffe-d43da28818dc" xsi:nil="true"/>
  </documentManagement>
</p:properties>
</file>

<file path=customXml/itemProps1.xml><?xml version="1.0" encoding="utf-8"?>
<ds:datastoreItem xmlns:ds="http://schemas.openxmlformats.org/officeDocument/2006/customXml" ds:itemID="{B4059F54-D647-4B8D-A39C-4AEB5A955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f1691-580f-483d-8ffe-d43da28818dc"/>
    <ds:schemaRef ds:uri="e205f391-5409-4025-8e05-34624b8e2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58D425-744B-4C90-B65F-8E4364128FF5}">
  <ds:schemaRefs>
    <ds:schemaRef ds:uri="http://schemas.microsoft.com/sharepoint/v3/contenttype/forms"/>
  </ds:schemaRefs>
</ds:datastoreItem>
</file>

<file path=customXml/itemProps3.xml><?xml version="1.0" encoding="utf-8"?>
<ds:datastoreItem xmlns:ds="http://schemas.openxmlformats.org/officeDocument/2006/customXml" ds:itemID="{28B8D50A-EB72-4A8E-931D-C325942B44CF}">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59f1691-580f-483d-8ffe-d43da28818dc"/>
    <ds:schemaRef ds:uri="http://schemas.microsoft.com/office/2006/metadata/properties"/>
    <ds:schemaRef ds:uri="http://purl.org/dc/terms/"/>
    <ds:schemaRef ds:uri="e205f391-5409-4025-8e05-34624b8e2b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7564</Words>
  <Application>Microsoft Office PowerPoint</Application>
  <PresentationFormat>Widescreen</PresentationFormat>
  <Paragraphs>425</Paragraphs>
  <Slides>80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Calibri Light</vt:lpstr>
      <vt:lpstr>Times New Roman</vt:lpstr>
      <vt:lpstr>Kantoorthema</vt:lpstr>
      <vt:lpstr> Back to the future ?  Buitengewone en tijdelijke heffingen in de inkomstenbelastingen  (1919-2020)   Dirk Deschrijver IFA - 22 februari 2022 </vt:lpstr>
      <vt:lpstr>PowerPoint Presentation</vt:lpstr>
      <vt:lpstr>PowerPoint Presentation</vt:lpstr>
      <vt:lpstr>PowerPoint Presentation</vt:lpstr>
      <vt:lpstr>Franse bezetting en inlijving</vt:lpstr>
      <vt:lpstr>Guillaume-Charles chevalier Faipoult de Maisoncelle</vt:lpstr>
      <vt:lpstr>American Civil War  (12 april 1861 - 9 mei 1865)</vt:lpstr>
      <vt:lpstr>Rhett  Butler</vt:lpstr>
      <vt:lpstr>Eerste Wereldoorlog </vt:lpstr>
      <vt:lpstr>Na de Eerste Wereldoorlog</vt:lpstr>
      <vt:lpstr>Na de Eerste Wereldoorlog</vt:lpstr>
      <vt:lpstr>Na de Eerste Wereldoorlog</vt:lpstr>
      <vt:lpstr>Jaren twintig </vt:lpstr>
      <vt:lpstr>Léon Delacroix</vt:lpstr>
      <vt:lpstr>Koninklijk besluit van 23 februari 1926</vt:lpstr>
      <vt:lpstr>Jaren dertig </vt:lpstr>
      <vt:lpstr>Jaren dertig</vt:lpstr>
      <vt:lpstr>Jaren dertig</vt:lpstr>
      <vt:lpstr>Hendrik  de Man</vt:lpstr>
      <vt:lpstr>Tweede Wereldoorlog</vt:lpstr>
      <vt:lpstr>Na de Tweede Wereldoorlog</vt:lpstr>
      <vt:lpstr>Camille  Gutt</vt:lpstr>
      <vt:lpstr>Na de Tweede Wereldoorlog</vt:lpstr>
      <vt:lpstr>Gaston Eyskens</vt:lpstr>
      <vt:lpstr>Na de Tweede Wereldoorlog</vt:lpstr>
      <vt:lpstr>Franz de Voghel</vt:lpstr>
      <vt:lpstr>Jaren vijftig</vt:lpstr>
      <vt:lpstr>Jaren zestig </vt:lpstr>
      <vt:lpstr>Jaren zeventig</vt:lpstr>
      <vt:lpstr>Jaren tachtig</vt:lpstr>
      <vt:lpstr>Jaren tachtig </vt:lpstr>
      <vt:lpstr>Jaren negentig</vt:lpstr>
      <vt:lpstr>Jaren negentig </vt:lpstr>
      <vt:lpstr>Philippe Maystadt</vt:lpstr>
      <vt:lpstr>PowerPoint Presentation</vt:lpstr>
      <vt:lpstr>Tijdelijk?</vt:lpstr>
      <vt:lpstr>PowerPoint Presentation</vt:lpstr>
      <vt:lpstr>Wet van 23 maart 1932</vt:lpstr>
      <vt:lpstr>Wet van 23 maart 1932</vt:lpstr>
      <vt:lpstr>Wet van 23 maart 1932</vt:lpstr>
      <vt:lpstr>PowerPoint Presentation</vt:lpstr>
      <vt:lpstr>Winst</vt:lpstr>
      <vt:lpstr>Bezoldigingen?</vt:lpstr>
      <vt:lpstr>PowerPoint Presentation</vt:lpstr>
      <vt:lpstr>Oorlogsheffingen van 3 maart 1919 en van 2 juli 1920</vt:lpstr>
      <vt:lpstr>PowerPoint Presentation</vt:lpstr>
      <vt:lpstr>Oorlogsheffingen</vt:lpstr>
      <vt:lpstr>Oorlogsheffingen </vt:lpstr>
      <vt:lpstr>Oorlogsheffingen </vt:lpstr>
      <vt:lpstr>Wet van 20 november 1962</vt:lpstr>
      <vt:lpstr>Wet van 20 november 1962</vt:lpstr>
      <vt:lpstr>PowerPoint Presentation</vt:lpstr>
      <vt:lpstr>Wet van 3 maart 1919</vt:lpstr>
      <vt:lpstr>Wet van 2 juli 1920</vt:lpstr>
      <vt:lpstr>Wet van 31 december 1925</vt:lpstr>
      <vt:lpstr>Wet van 26 juni 1926</vt:lpstr>
      <vt:lpstr>Wet van 10 januari 1940</vt:lpstr>
      <vt:lpstr>Wet van 24 juli 1952</vt:lpstr>
      <vt:lpstr>Wet van 24 juli 1952</vt:lpstr>
      <vt:lpstr>Wet van 24 juli 1952</vt:lpstr>
      <vt:lpstr>Solidariteitsbijdragen I en II </vt:lpstr>
      <vt:lpstr>PowerPoint Presentation</vt:lpstr>
      <vt:lpstr>Oorlogsheffingen </vt:lpstr>
      <vt:lpstr>Oorlogsheffingen </vt:lpstr>
      <vt:lpstr>Oorlogsheffingen </vt:lpstr>
      <vt:lpstr>Oorlogsheffingen </vt:lpstr>
      <vt:lpstr>Oorlogsheffingen </vt:lpstr>
      <vt:lpstr>Oorlogsheffingen </vt:lpstr>
      <vt:lpstr>Oorlogsheffingen </vt:lpstr>
      <vt:lpstr>Oorlogsheffingen </vt:lpstr>
      <vt:lpstr>Oorlogsheffingen </vt:lpstr>
      <vt:lpstr>Oorlogsheffingen </vt:lpstr>
      <vt:lpstr>PowerPoint Presentation</vt:lpstr>
      <vt:lpstr> Wetsvoorstel PTB-PVDA van 5 november 2020 </vt:lpstr>
      <vt:lpstr>Engie</vt:lpstr>
      <vt:lpstr> Engie </vt:lpstr>
      <vt:lpstr>Engie </vt:lpstr>
      <vt:lpstr>Belastinghervorming? </vt:lpstr>
      <vt:lpstr>Vereenvoudiging?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DIRK DESCHRIJVER</dc:creator>
  <cp:lastModifiedBy>Simont Braun</cp:lastModifiedBy>
  <cp:revision>163</cp:revision>
  <cp:lastPrinted>2022-01-25T19:00:48Z</cp:lastPrinted>
  <dcterms:created xsi:type="dcterms:W3CDTF">2021-08-19T18:04:20Z</dcterms:created>
  <dcterms:modified xsi:type="dcterms:W3CDTF">2023-01-17T13:07:11Z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0x0101000359F691BFA24345AD6B6433EBE2A9D4</vt:lpwstr>
  </property>
</Properties>
</file>