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4" r:id="rId5"/>
  </p:sldMasterIdLst>
  <p:notesMasterIdLst>
    <p:notesMasterId r:id="rId26"/>
  </p:notesMasterIdLst>
  <p:handoutMasterIdLst>
    <p:handoutMasterId r:id="rId27"/>
  </p:handoutMasterIdLst>
  <p:sldIdLst>
    <p:sldId id="261" r:id="rId6"/>
    <p:sldId id="367" r:id="rId7"/>
    <p:sldId id="314" r:id="rId8"/>
    <p:sldId id="315" r:id="rId9"/>
    <p:sldId id="410" r:id="rId10"/>
    <p:sldId id="373" r:id="rId11"/>
    <p:sldId id="411" r:id="rId12"/>
    <p:sldId id="412" r:id="rId13"/>
    <p:sldId id="413" r:id="rId14"/>
    <p:sldId id="414" r:id="rId15"/>
    <p:sldId id="415" r:id="rId16"/>
    <p:sldId id="416" r:id="rId17"/>
    <p:sldId id="409" r:id="rId18"/>
    <p:sldId id="417" r:id="rId19"/>
    <p:sldId id="418" r:id="rId20"/>
    <p:sldId id="420" r:id="rId21"/>
    <p:sldId id="419" r:id="rId22"/>
    <p:sldId id="421" r:id="rId23"/>
    <p:sldId id="422" r:id="rId24"/>
    <p:sldId id="408" r:id="rId25"/>
  </p:sldIdLst>
  <p:sldSz cx="12192000" cy="6858000"/>
  <p:notesSz cx="6792913" cy="99250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44137D-DE91-4559-81E5-F2EBE321A874}">
          <p14:sldIdLst>
            <p14:sldId id="261"/>
            <p14:sldId id="367"/>
          </p14:sldIdLst>
        </p14:section>
        <p14:section name="Introduction" id="{FFA49DDF-B62A-4E8B-98B2-D27344A53603}">
          <p14:sldIdLst>
            <p14:sldId id="314"/>
            <p14:sldId id="315"/>
            <p14:sldId id="410"/>
          </p14:sldIdLst>
        </p14:section>
        <p14:section name="Domestic tax law" id="{2FFE5640-44B4-4FEF-907B-778B9FC55E9B}">
          <p14:sldIdLst>
            <p14:sldId id="373"/>
            <p14:sldId id="411"/>
            <p14:sldId id="412"/>
            <p14:sldId id="413"/>
            <p14:sldId id="414"/>
            <p14:sldId id="415"/>
            <p14:sldId id="416"/>
            <p14:sldId id="409"/>
            <p14:sldId id="417"/>
            <p14:sldId id="418"/>
            <p14:sldId id="420"/>
            <p14:sldId id="419"/>
            <p14:sldId id="421"/>
            <p14:sldId id="422"/>
            <p14:sldId id="4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DEC"/>
    <a:srgbClr val="000000"/>
    <a:srgbClr val="E84E4E"/>
    <a:srgbClr val="466E87"/>
    <a:srgbClr val="002060"/>
    <a:srgbClr val="1D8DB0"/>
    <a:srgbClr val="FF33CC"/>
    <a:srgbClr val="2F4D5D"/>
    <a:srgbClr val="DCE7F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1030" autoAdjust="0"/>
  </p:normalViewPr>
  <p:slideViewPr>
    <p:cSldViewPr snapToGrid="0" snapToObjects="1">
      <p:cViewPr varScale="1">
        <p:scale>
          <a:sx n="102" d="100"/>
          <a:sy n="102" d="100"/>
        </p:scale>
        <p:origin x="1334" y="86"/>
      </p:cViewPr>
      <p:guideLst/>
    </p:cSldViewPr>
  </p:slideViewPr>
  <p:outlineViewPr>
    <p:cViewPr>
      <p:scale>
        <a:sx n="33" d="100"/>
        <a:sy n="33" d="100"/>
      </p:scale>
      <p:origin x="0" y="-65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8F591CCF-F6FD-734B-854A-5BC033593B1E}" type="datetimeFigureOut">
              <a:rPr lang="nl-NL" smtClean="0"/>
              <a:t>27-3-2023</a:t>
            </a:fld>
            <a:endParaRPr lang="nl-NL"/>
          </a:p>
        </p:txBody>
      </p:sp>
      <p:sp>
        <p:nvSpPr>
          <p:cNvPr id="4" name="Tijdelijke aanduiding voor voettekst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23C66214-DB21-4647-B5DA-0D17CA592867}" type="datetimeFigureOut">
              <a:rPr lang="nl-NL" smtClean="0"/>
              <a:t>27-3-2023</a:t>
            </a:fld>
            <a:endParaRPr lang="nl-NL"/>
          </a:p>
        </p:txBody>
      </p:sp>
      <p:sp>
        <p:nvSpPr>
          <p:cNvPr id="4" name="Tijdelijke aanduiding voor dia-afbeelding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8954E32A-327F-AF4B-8E1F-209FBF93D26D}" type="slidenum">
              <a:rPr lang="nl-NL" smtClean="0"/>
              <a:t>1</a:t>
            </a:fld>
            <a:endParaRPr lang="nl-NL"/>
          </a:p>
        </p:txBody>
      </p:sp>
    </p:spTree>
    <p:extLst>
      <p:ext uri="{BB962C8B-B14F-4D97-AF65-F5344CB8AC3E}">
        <p14:creationId xmlns:p14="http://schemas.microsoft.com/office/powerpoint/2010/main" val="44576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10</a:t>
            </a:fld>
            <a:endParaRPr lang="nl-NL"/>
          </a:p>
        </p:txBody>
      </p:sp>
    </p:spTree>
    <p:extLst>
      <p:ext uri="{BB962C8B-B14F-4D97-AF65-F5344CB8AC3E}">
        <p14:creationId xmlns:p14="http://schemas.microsoft.com/office/powerpoint/2010/main" val="279496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11</a:t>
            </a:fld>
            <a:endParaRPr lang="nl-NL"/>
          </a:p>
        </p:txBody>
      </p:sp>
    </p:spTree>
    <p:extLst>
      <p:ext uri="{BB962C8B-B14F-4D97-AF65-F5344CB8AC3E}">
        <p14:creationId xmlns:p14="http://schemas.microsoft.com/office/powerpoint/2010/main" val="400945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4E32A-327F-AF4B-8E1F-209FBF93D26D}" type="slidenum">
              <a:rPr lang="nl-NL" smtClean="0"/>
              <a:t>12</a:t>
            </a:fld>
            <a:endParaRPr lang="nl-NL"/>
          </a:p>
        </p:txBody>
      </p:sp>
    </p:spTree>
    <p:extLst>
      <p:ext uri="{BB962C8B-B14F-4D97-AF65-F5344CB8AC3E}">
        <p14:creationId xmlns:p14="http://schemas.microsoft.com/office/powerpoint/2010/main" val="177833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8954E32A-327F-AF4B-8E1F-209FBF93D26D}" type="slidenum">
              <a:rPr lang="nl-NL" smtClean="0"/>
              <a:t>13</a:t>
            </a:fld>
            <a:endParaRPr lang="nl-NL"/>
          </a:p>
        </p:txBody>
      </p:sp>
    </p:spTree>
    <p:extLst>
      <p:ext uri="{BB962C8B-B14F-4D97-AF65-F5344CB8AC3E}">
        <p14:creationId xmlns:p14="http://schemas.microsoft.com/office/powerpoint/2010/main" val="193670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14</a:t>
            </a:fld>
            <a:endParaRPr lang="nl-NL"/>
          </a:p>
        </p:txBody>
      </p:sp>
    </p:spTree>
    <p:extLst>
      <p:ext uri="{BB962C8B-B14F-4D97-AF65-F5344CB8AC3E}">
        <p14:creationId xmlns:p14="http://schemas.microsoft.com/office/powerpoint/2010/main" val="41880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15</a:t>
            </a:fld>
            <a:endParaRPr lang="nl-NL"/>
          </a:p>
        </p:txBody>
      </p:sp>
    </p:spTree>
    <p:extLst>
      <p:ext uri="{BB962C8B-B14F-4D97-AF65-F5344CB8AC3E}">
        <p14:creationId xmlns:p14="http://schemas.microsoft.com/office/powerpoint/2010/main" val="327027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54E32A-327F-AF4B-8E1F-209FBF93D26D}" type="slidenum">
              <a:rPr lang="nl-NL" smtClean="0"/>
              <a:t>16</a:t>
            </a:fld>
            <a:endParaRPr lang="nl-NL"/>
          </a:p>
        </p:txBody>
      </p:sp>
    </p:spTree>
    <p:extLst>
      <p:ext uri="{BB962C8B-B14F-4D97-AF65-F5344CB8AC3E}">
        <p14:creationId xmlns:p14="http://schemas.microsoft.com/office/powerpoint/2010/main" val="3133989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17</a:t>
            </a:fld>
            <a:endParaRPr lang="nl-NL"/>
          </a:p>
        </p:txBody>
      </p:sp>
    </p:spTree>
    <p:extLst>
      <p:ext uri="{BB962C8B-B14F-4D97-AF65-F5344CB8AC3E}">
        <p14:creationId xmlns:p14="http://schemas.microsoft.com/office/powerpoint/2010/main" val="1656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18</a:t>
            </a:fld>
            <a:endParaRPr lang="nl-NL"/>
          </a:p>
        </p:txBody>
      </p:sp>
    </p:spTree>
    <p:extLst>
      <p:ext uri="{BB962C8B-B14F-4D97-AF65-F5344CB8AC3E}">
        <p14:creationId xmlns:p14="http://schemas.microsoft.com/office/powerpoint/2010/main" val="259240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19</a:t>
            </a:fld>
            <a:endParaRPr lang="nl-NL"/>
          </a:p>
        </p:txBody>
      </p:sp>
    </p:spTree>
    <p:extLst>
      <p:ext uri="{BB962C8B-B14F-4D97-AF65-F5344CB8AC3E}">
        <p14:creationId xmlns:p14="http://schemas.microsoft.com/office/powerpoint/2010/main" val="226410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3416468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8954E32A-327F-AF4B-8E1F-209FBF93D26D}" type="slidenum">
              <a:rPr lang="nl-NL" smtClean="0"/>
              <a:t>20</a:t>
            </a:fld>
            <a:endParaRPr lang="nl-NL"/>
          </a:p>
        </p:txBody>
      </p:sp>
    </p:spTree>
    <p:extLst>
      <p:ext uri="{BB962C8B-B14F-4D97-AF65-F5344CB8AC3E}">
        <p14:creationId xmlns:p14="http://schemas.microsoft.com/office/powerpoint/2010/main" val="15591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177151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101538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700" dirty="0"/>
          </a:p>
        </p:txBody>
      </p:sp>
      <p:sp>
        <p:nvSpPr>
          <p:cNvPr id="4" name="Slide Number Placeholder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188171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65585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7</a:t>
            </a:fld>
            <a:endParaRPr lang="nl-NL"/>
          </a:p>
        </p:txBody>
      </p:sp>
    </p:spTree>
    <p:extLst>
      <p:ext uri="{BB962C8B-B14F-4D97-AF65-F5344CB8AC3E}">
        <p14:creationId xmlns:p14="http://schemas.microsoft.com/office/powerpoint/2010/main" val="236131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8954E32A-327F-AF4B-8E1F-209FBF93D26D}" type="slidenum">
              <a:rPr lang="nl-NL" smtClean="0"/>
              <a:t>8</a:t>
            </a:fld>
            <a:endParaRPr lang="nl-NL"/>
          </a:p>
        </p:txBody>
      </p:sp>
    </p:spTree>
    <p:extLst>
      <p:ext uri="{BB962C8B-B14F-4D97-AF65-F5344CB8AC3E}">
        <p14:creationId xmlns:p14="http://schemas.microsoft.com/office/powerpoint/2010/main" val="39134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Roboto" panose="02000000000000000000" pitchFamily="2" charset="0"/>
              </a:rPr>
              <a:t>niet</a:t>
            </a: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954E32A-327F-AF4B-8E1F-209FBF93D26D}" type="slidenum">
              <a:rPr lang="nl-NL" smtClean="0"/>
              <a:t>9</a:t>
            </a:fld>
            <a:endParaRPr lang="nl-NL"/>
          </a:p>
        </p:txBody>
      </p:sp>
    </p:spTree>
    <p:extLst>
      <p:ext uri="{BB962C8B-B14F-4D97-AF65-F5344CB8AC3E}">
        <p14:creationId xmlns:p14="http://schemas.microsoft.com/office/powerpoint/2010/main" val="141385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32CB04F5-1DDB-433A-9F56-F69ABF3D82C1}" type="datetime1">
              <a:rPr lang="nl-BE" smtClean="0"/>
              <a:t>27/03/2023</a:t>
            </a:fld>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256053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32CB04F5-1DDB-433A-9F56-F69ABF3D82C1}" type="datetime1">
              <a:rPr lang="nl-BE" smtClean="0"/>
              <a:t>27/03/2023</a:t>
            </a:fld>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105EA0AE-89F5-40F4-A8AC-2CFB7172A437}" type="datetime1">
              <a:rPr lang="nl-BE" smtClean="0"/>
              <a:t>27/03/2023</a:t>
            </a:fld>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6000" y="1299973"/>
            <a:ext cx="11041200" cy="48200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51F891C0-052E-4374-9F7B-8DF3098847EC}" type="datetime1">
              <a:rPr lang="nl-BE" smtClean="0"/>
              <a:t>27/03/2023</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dirty="0"/>
              <a:t>Prof. dr. Filip Debelva</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a:xfrm>
            <a:off x="576000" y="207036"/>
            <a:ext cx="11041200" cy="530964"/>
          </a:xfrm>
        </p:spPr>
        <p:txBody>
          <a:bodyPr/>
          <a:lstStyle/>
          <a:p>
            <a:r>
              <a:rPr lang="en-US" dirty="0"/>
              <a:t>Click to edit Master title style</a:t>
            </a:r>
            <a:endParaRPr lang="nl-NL" dirty="0"/>
          </a:p>
        </p:txBody>
      </p:sp>
      <p:sp>
        <p:nvSpPr>
          <p:cNvPr id="10" name="Content Placeholder 9">
            <a:extLst>
              <a:ext uri="{FF2B5EF4-FFF2-40B4-BE49-F238E27FC236}">
                <a16:creationId xmlns:a16="http://schemas.microsoft.com/office/drawing/2014/main" id="{E24FD256-274A-4D1E-A9F8-A303FA2A93C7}"/>
              </a:ext>
            </a:extLst>
          </p:cNvPr>
          <p:cNvSpPr>
            <a:spLocks noGrp="1"/>
          </p:cNvSpPr>
          <p:nvPr>
            <p:ph sz="quarter" idx="13"/>
          </p:nvPr>
        </p:nvSpPr>
        <p:spPr>
          <a:xfrm>
            <a:off x="493060" y="639573"/>
            <a:ext cx="11124266" cy="660400"/>
          </a:xfrm>
        </p:spPr>
        <p:txBody>
          <a:bodyPr/>
          <a:lstStyle>
            <a:lvl1pPr marL="0" indent="0">
              <a:buNone/>
              <a:defRPr/>
            </a:lvl1pPr>
          </a:lstStyle>
          <a:p>
            <a:pPr lvl="0"/>
            <a:r>
              <a:rPr lang="nl-BE" dirty="0"/>
              <a:t>Click </a:t>
            </a:r>
            <a:r>
              <a:rPr lang="nl-BE" dirty="0" err="1"/>
              <a:t>to</a:t>
            </a:r>
            <a:r>
              <a:rPr lang="nl-BE" dirty="0"/>
              <a:t> </a:t>
            </a:r>
            <a:r>
              <a:rPr lang="nl-BE" dirty="0" err="1"/>
              <a:t>edit</a:t>
            </a:r>
            <a:endParaRPr lang="nl-BE" dirty="0"/>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0BAB7CBA-08E0-4FB9-BBC7-B0F9EE30FC23}" type="datetime1">
              <a:rPr lang="nl-BE" smtClean="0"/>
              <a:t>27/03/2023</a:t>
            </a:fld>
            <a:endParaRPr lang="nl-NL" dirty="0"/>
          </a:p>
        </p:txBody>
      </p:sp>
      <p:sp>
        <p:nvSpPr>
          <p:cNvPr id="5" name="Tijdelijke aanduiding voor voettekst 4"/>
          <p:cNvSpPr>
            <a:spLocks noGrp="1"/>
          </p:cNvSpPr>
          <p:nvPr>
            <p:ph type="ftr" sz="quarter" idx="11"/>
          </p:nvPr>
        </p:nvSpPr>
        <p:spPr/>
        <p:txBody>
          <a:bodyPr/>
          <a:lstStyle/>
          <a:p>
            <a:r>
              <a:rPr lang="nl-NL" dirty="0"/>
              <a:t>Prof. dr. Filip Debelva</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9A41F9E-F395-4802-BA0E-A579FF58717F}" type="datetime1">
              <a:rPr lang="nl-BE" smtClean="0"/>
              <a:t>27/03/2023</a:t>
            </a:fld>
            <a:endParaRPr lang="nl-NL" dirty="0"/>
          </a:p>
        </p:txBody>
      </p:sp>
      <p:sp>
        <p:nvSpPr>
          <p:cNvPr id="5" name="Tijdelijke aanduiding voor voettekst 4"/>
          <p:cNvSpPr>
            <a:spLocks noGrp="1"/>
          </p:cNvSpPr>
          <p:nvPr>
            <p:ph type="ftr" sz="quarter" idx="11"/>
          </p:nvPr>
        </p:nvSpPr>
        <p:spPr/>
        <p:txBody>
          <a:bodyPr/>
          <a:lstStyle/>
          <a:p>
            <a:r>
              <a:rPr lang="nl-NL" dirty="0"/>
              <a:t>Prof. dr. Filip Debelva</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2A8B9AD4-BDDB-4121-9EEE-D890BB11E687}" type="datetime1">
              <a:rPr lang="nl-BE" smtClean="0"/>
              <a:t>27/03/2023</a:t>
            </a:fld>
            <a:endParaRPr lang="nl-NL"/>
          </a:p>
        </p:txBody>
      </p:sp>
      <p:sp>
        <p:nvSpPr>
          <p:cNvPr id="6" name="Tijdelijke aanduiding voor voettekst 5"/>
          <p:cNvSpPr>
            <a:spLocks noGrp="1"/>
          </p:cNvSpPr>
          <p:nvPr>
            <p:ph type="ftr" sz="quarter" idx="11"/>
          </p:nvPr>
        </p:nvSpPr>
        <p:spPr/>
        <p:txBody>
          <a:bodyPr/>
          <a:lstStyle/>
          <a:p>
            <a:r>
              <a:rPr lang="nl-NL" dirty="0"/>
              <a:t>Prof. dr. Filip Debelva</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8DC808CC-4EBF-4C64-BA9E-B07B99C9DB99}" type="datetime1">
              <a:rPr lang="nl-BE" smtClean="0"/>
              <a:t>27/03/2023</a:t>
            </a:fld>
            <a:endParaRPr lang="nl-NL" dirty="0"/>
          </a:p>
        </p:txBody>
      </p:sp>
      <p:sp>
        <p:nvSpPr>
          <p:cNvPr id="8" name="Tijdelijke aanduiding voor voettekst 7"/>
          <p:cNvSpPr>
            <a:spLocks noGrp="1"/>
          </p:cNvSpPr>
          <p:nvPr>
            <p:ph type="ftr" sz="quarter" idx="11"/>
          </p:nvPr>
        </p:nvSpPr>
        <p:spPr/>
        <p:txBody>
          <a:bodyPr/>
          <a:lstStyle/>
          <a:p>
            <a:r>
              <a:rPr lang="nl-NL" dirty="0"/>
              <a:t>Prof. dr. Filip Debelva</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6609C90-ED50-42CD-B56C-68BF842A2B6A}" type="datetime1">
              <a:rPr lang="nl-BE" smtClean="0"/>
              <a:t>27/03/2023</a:t>
            </a:fld>
            <a:endParaRPr lang="nl-NL"/>
          </a:p>
        </p:txBody>
      </p:sp>
      <p:sp>
        <p:nvSpPr>
          <p:cNvPr id="4" name="Tijdelijke aanduiding voor voettekst 3"/>
          <p:cNvSpPr>
            <a:spLocks noGrp="1"/>
          </p:cNvSpPr>
          <p:nvPr>
            <p:ph type="ftr" sz="quarter" idx="11"/>
          </p:nvPr>
        </p:nvSpPr>
        <p:spPr/>
        <p:txBody>
          <a:bodyPr/>
          <a:lstStyle/>
          <a:p>
            <a:r>
              <a:rPr lang="nl-NL"/>
              <a:t>Faculty, department, unit ...</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5E82AE-B9EE-446E-B46E-329ABC891749}" type="datetime1">
              <a:rPr lang="nl-BE" smtClean="0"/>
              <a:t>27/03/2023</a:t>
            </a:fld>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4A7FDF18-BDCB-4338-9FA2-782F60A2E51C}" type="datetime1">
              <a:rPr lang="nl-BE" smtClean="0"/>
              <a:t>27/03/2023</a:t>
            </a:fld>
            <a:endParaRPr lang="nl-NL" dirty="0"/>
          </a:p>
        </p:txBody>
      </p:sp>
      <p:sp>
        <p:nvSpPr>
          <p:cNvPr id="5" name="Tijdelijke aanduiding voor voettekst 4"/>
          <p:cNvSpPr>
            <a:spLocks noGrp="1"/>
          </p:cNvSpPr>
          <p:nvPr>
            <p:ph type="ftr" sz="quarter" idx="11"/>
          </p:nvPr>
        </p:nvSpPr>
        <p:spPr/>
        <p:txBody>
          <a:bodyPr/>
          <a:lstStyle>
            <a:lvl1pPr>
              <a:defRPr/>
            </a:lvl1pPr>
          </a:lstStyle>
          <a:p>
            <a:r>
              <a:rPr lang="nl-NL" dirty="0"/>
              <a:t>Prof. dr. Filip Debelva</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039058"/>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E389F4DD-E9F0-454C-8CE7-299000EBA983}" type="datetime1">
              <a:rPr lang="nl-BE" smtClean="0"/>
              <a:t>27/03/2023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dirty="0"/>
              <a:t>Prof. dr. Filip Debelva</a:t>
            </a:r>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8" r:id="rId10"/>
  </p:sldLayoutIdLst>
  <p:hf hdr="0" dt="0"/>
  <p:txStyles>
    <p:titleStyle>
      <a:lvl1pPr algn="l" defTabSz="914400" rtl="0" eaLnBrk="1" latinLnBrk="0" hangingPunct="1">
        <a:lnSpc>
          <a:spcPct val="100000"/>
        </a:lnSpc>
        <a:spcBef>
          <a:spcPct val="0"/>
        </a:spcBef>
        <a:buNone/>
        <a:defRPr sz="28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F18BCE0-9917-41C7-AA76-58ADB721FDEC}" type="datetime1">
              <a:rPr lang="nl-BE" smtClean="0"/>
              <a:t>27/03/2023</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dirty="0"/>
              <a:t>Prof. dr. Filip Debelva</a:t>
            </a:r>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dirty="0"/>
              <a:t>The </a:t>
            </a:r>
            <a:r>
              <a:rPr lang="nl-NL" dirty="0" err="1"/>
              <a:t>principle</a:t>
            </a:r>
            <a:r>
              <a:rPr lang="nl-NL" dirty="0"/>
              <a:t> of </a:t>
            </a:r>
            <a:r>
              <a:rPr lang="nl-NL" dirty="0" err="1"/>
              <a:t>good</a:t>
            </a:r>
            <a:r>
              <a:rPr lang="nl-NL" dirty="0"/>
              <a:t> </a:t>
            </a:r>
            <a:r>
              <a:rPr lang="nl-NL" dirty="0" err="1"/>
              <a:t>faith</a:t>
            </a:r>
            <a:r>
              <a:rPr lang="nl-NL" dirty="0"/>
              <a:t> in </a:t>
            </a:r>
            <a:r>
              <a:rPr lang="nl-NL" dirty="0" err="1"/>
              <a:t>domestic</a:t>
            </a:r>
            <a:r>
              <a:rPr lang="nl-NL" dirty="0"/>
              <a:t> </a:t>
            </a:r>
            <a:r>
              <a:rPr lang="nl-NL" dirty="0" err="1"/>
              <a:t>and</a:t>
            </a:r>
            <a:r>
              <a:rPr lang="nl-NL" dirty="0"/>
              <a:t> </a:t>
            </a:r>
            <a:r>
              <a:rPr lang="nl-NL" dirty="0" err="1"/>
              <a:t>international</a:t>
            </a:r>
            <a:r>
              <a:rPr lang="nl-NL" dirty="0"/>
              <a:t> </a:t>
            </a:r>
            <a:r>
              <a:rPr lang="nl-NL" dirty="0" err="1"/>
              <a:t>tax</a:t>
            </a:r>
            <a:r>
              <a:rPr lang="nl-NL" dirty="0"/>
              <a:t> </a:t>
            </a:r>
            <a:r>
              <a:rPr lang="nl-NL" dirty="0" err="1"/>
              <a:t>law</a:t>
            </a:r>
            <a:endParaRPr lang="nl-NL" dirty="0"/>
          </a:p>
        </p:txBody>
      </p:sp>
      <p:sp>
        <p:nvSpPr>
          <p:cNvPr id="9" name="Ondertitel 8"/>
          <p:cNvSpPr>
            <a:spLocks noGrp="1"/>
          </p:cNvSpPr>
          <p:nvPr>
            <p:ph type="subTitle" idx="1"/>
          </p:nvPr>
        </p:nvSpPr>
        <p:spPr/>
        <p:txBody>
          <a:bodyPr>
            <a:normAutofit fontScale="92500" lnSpcReduction="20000"/>
          </a:bodyPr>
          <a:lstStyle/>
          <a:p>
            <a:r>
              <a:rPr lang="nl-NL" dirty="0"/>
              <a:t>Prof. dr. Filip Debelva (KU Leuven)</a:t>
            </a:r>
          </a:p>
          <a:p>
            <a:r>
              <a:rPr lang="nl-NL" dirty="0"/>
              <a:t>Advocaat (Deloitte Legal – </a:t>
            </a:r>
            <a:r>
              <a:rPr lang="nl-NL" i="1" dirty="0" err="1"/>
              <a:t>Lawyers</a:t>
            </a:r>
            <a:r>
              <a:rPr lang="nl-NL" dirty="0"/>
              <a:t>)</a:t>
            </a:r>
          </a:p>
        </p:txBody>
      </p:sp>
      <p:pic>
        <p:nvPicPr>
          <p:cNvPr id="7" name="Picture Placeholder 6" descr="A group of people posing for a photo&#10;&#10;Description automatically generated with low confidence">
            <a:extLst>
              <a:ext uri="{FF2B5EF4-FFF2-40B4-BE49-F238E27FC236}">
                <a16:creationId xmlns:a16="http://schemas.microsoft.com/office/drawing/2014/main" id="{E99F9F40-4395-4EB3-BEDF-DF2DF0283635}"/>
              </a:ext>
            </a:extLst>
          </p:cNvPr>
          <p:cNvPicPr>
            <a:picLocks noGrp="1" noChangeAspect="1"/>
          </p:cNvPicPr>
          <p:nvPr>
            <p:ph type="pic" sz="quarter" idx="10"/>
          </p:nvPr>
        </p:nvPicPr>
        <p:blipFill>
          <a:blip r:embed="rId3"/>
          <a:srcRect l="1119" r="1119"/>
          <a:stretch>
            <a:fillRect/>
          </a:stretch>
        </p:blipFill>
        <p:spPr/>
      </p:pic>
      <p:pic>
        <p:nvPicPr>
          <p:cNvPr id="3" name="Picture 2">
            <a:extLst>
              <a:ext uri="{FF2B5EF4-FFF2-40B4-BE49-F238E27FC236}">
                <a16:creationId xmlns:a16="http://schemas.microsoft.com/office/drawing/2014/main" id="{C36E2BD7-A6D1-4C3E-90DC-A7C6C554704A}"/>
              </a:ext>
            </a:extLst>
          </p:cNvPr>
          <p:cNvPicPr>
            <a:picLocks noChangeAspect="1"/>
          </p:cNvPicPr>
          <p:nvPr/>
        </p:nvPicPr>
        <p:blipFill>
          <a:blip r:embed="rId4"/>
          <a:stretch>
            <a:fillRect/>
          </a:stretch>
        </p:blipFill>
        <p:spPr>
          <a:xfrm>
            <a:off x="9806696" y="182668"/>
            <a:ext cx="2057143" cy="1028571"/>
          </a:xfrm>
          <a:prstGeom prst="rect">
            <a:avLst/>
          </a:prstGeom>
        </p:spPr>
      </p:pic>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Tax penalties and enforcement of taxes</a:t>
            </a:r>
          </a:p>
          <a:p>
            <a:pPr lvl="1"/>
            <a:r>
              <a:rPr lang="en-US" sz="2100" dirty="0"/>
              <a:t>Good faith serves as mitigating factor that can reduce applicable penalty for tax-related offences</a:t>
            </a:r>
          </a:p>
          <a:p>
            <a:pPr lvl="2"/>
            <a:r>
              <a:rPr lang="en-US" sz="1700" dirty="0"/>
              <a:t>E.g. Art. 444 BITC; VAT RD no. 41; Art. 3.18.0.0.15 FTC; Art. 201/9/2 RD CMT</a:t>
            </a:r>
          </a:p>
          <a:p>
            <a:pPr lvl="1"/>
            <a:r>
              <a:rPr lang="en-US" sz="2100" dirty="0"/>
              <a:t>Income taxes: burden of proof for bad faith lies with TA. Not relevant:</a:t>
            </a:r>
          </a:p>
          <a:p>
            <a:pPr lvl="2"/>
            <a:r>
              <a:rPr lang="en-US" sz="1700" dirty="0"/>
              <a:t>Whether offence was repeated by taxpayer</a:t>
            </a:r>
          </a:p>
          <a:p>
            <a:pPr lvl="2"/>
            <a:r>
              <a:rPr lang="en-US" sz="1700" dirty="0"/>
              <a:t>Whether offence was committed by a tax professional (Mons 20.07.2017, </a:t>
            </a:r>
            <a:r>
              <a:rPr lang="en-US" sz="1700" i="1" dirty="0"/>
              <a:t>FJF</a:t>
            </a:r>
            <a:r>
              <a:rPr lang="en-US" sz="1700" dirty="0"/>
              <a:t> no. 2018/81)</a:t>
            </a:r>
          </a:p>
          <a:p>
            <a:pPr lvl="2"/>
            <a:r>
              <a:rPr lang="en-US" sz="1700" dirty="0"/>
              <a:t>The amounts involved</a:t>
            </a:r>
          </a:p>
          <a:p>
            <a:pPr lvl="1"/>
            <a:r>
              <a:rPr lang="en-US" sz="2100" dirty="0"/>
              <a:t>VAT: penalty can be waived in case of good faith (Internal ref. 133.801)</a:t>
            </a:r>
          </a:p>
          <a:p>
            <a:pPr lvl="2"/>
            <a:r>
              <a:rPr lang="en-US" sz="1700" dirty="0"/>
              <a:t>Good faith is presumed, bad faith must be demonstrated by the VAT administration</a:t>
            </a:r>
          </a:p>
          <a:p>
            <a:pPr lvl="2"/>
            <a:r>
              <a:rPr lang="en-US" sz="1700" dirty="0"/>
              <a:t>Cass. 16.05.22: Cooperative attitude of taxpayer can be taken into account</a:t>
            </a:r>
          </a:p>
          <a:p>
            <a:pPr lvl="2"/>
            <a:r>
              <a:rPr lang="en-US" sz="1700" dirty="0"/>
              <a:t>Also relevant for rules regarding joint-and-several liability (“knew or should have known”)</a:t>
            </a:r>
            <a:endParaRPr lang="nl-BE"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10</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2.2. </a:t>
            </a:r>
            <a:r>
              <a:rPr lang="nl-BE" dirty="0" err="1"/>
              <a:t>Good</a:t>
            </a:r>
            <a:r>
              <a:rPr lang="nl-BE" dirty="0"/>
              <a:t> </a:t>
            </a:r>
            <a:r>
              <a:rPr lang="nl-BE" dirty="0" err="1"/>
              <a:t>faith</a:t>
            </a:r>
            <a:r>
              <a:rPr lang="nl-BE" dirty="0"/>
              <a:t> in </a:t>
            </a:r>
            <a:r>
              <a:rPr lang="nl-BE" dirty="0" err="1"/>
              <a:t>the</a:t>
            </a:r>
            <a:r>
              <a:rPr lang="nl-BE" dirty="0"/>
              <a:t> </a:t>
            </a:r>
            <a:r>
              <a:rPr lang="nl-BE" dirty="0" err="1"/>
              <a:t>administration</a:t>
            </a:r>
            <a:r>
              <a:rPr lang="nl-BE" dirty="0"/>
              <a:t> of </a:t>
            </a:r>
            <a:r>
              <a:rPr lang="nl-BE" dirty="0" err="1"/>
              <a:t>the</a:t>
            </a:r>
            <a:r>
              <a:rPr lang="nl-BE" dirty="0"/>
              <a:t> </a:t>
            </a:r>
            <a:r>
              <a:rPr lang="nl-BE" dirty="0" err="1"/>
              <a:t>tax</a:t>
            </a:r>
            <a:r>
              <a:rPr lang="nl-BE" dirty="0"/>
              <a:t> system</a:t>
            </a:r>
          </a:p>
        </p:txBody>
      </p:sp>
    </p:spTree>
    <p:extLst>
      <p:ext uri="{BB962C8B-B14F-4D97-AF65-F5344CB8AC3E}">
        <p14:creationId xmlns:p14="http://schemas.microsoft.com/office/powerpoint/2010/main" val="152920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fontScale="92500" lnSpcReduction="10000"/>
          </a:bodyPr>
          <a:lstStyle/>
          <a:p>
            <a:r>
              <a:rPr lang="en-US" sz="2100" b="1" dirty="0"/>
              <a:t>Information requests</a:t>
            </a:r>
          </a:p>
          <a:p>
            <a:pPr lvl="1"/>
            <a:r>
              <a:rPr lang="en-US" sz="2100" dirty="0"/>
              <a:t>TA can impose fines which are dependent on good faith of taxpayer</a:t>
            </a:r>
          </a:p>
          <a:p>
            <a:pPr lvl="2"/>
            <a:r>
              <a:rPr lang="en-US" sz="1700" dirty="0"/>
              <a:t>However… merely not-responding does not imply bad faith (Brussels 27.05.2010, </a:t>
            </a:r>
            <a:r>
              <a:rPr lang="en-US" sz="1700" i="1" dirty="0"/>
              <a:t>FJF</a:t>
            </a:r>
            <a:r>
              <a:rPr lang="en-US" sz="1700" dirty="0"/>
              <a:t> 2011/206)</a:t>
            </a:r>
          </a:p>
          <a:p>
            <a:pPr lvl="1"/>
            <a:endParaRPr lang="en-US" sz="2100" dirty="0"/>
          </a:p>
          <a:p>
            <a:r>
              <a:rPr lang="en-US" sz="2100" b="1" dirty="0"/>
              <a:t>Issue and implementation of agreements or tax rulings</a:t>
            </a:r>
          </a:p>
          <a:p>
            <a:pPr lvl="1"/>
            <a:r>
              <a:rPr lang="en-US" sz="2100" dirty="0"/>
              <a:t>Agreements or settlements are in principle protected by “</a:t>
            </a:r>
            <a:r>
              <a:rPr lang="en-US" sz="2100" u="sng" dirty="0">
                <a:solidFill>
                  <a:schemeClr val="accent1"/>
                </a:solidFill>
              </a:rPr>
              <a:t>material</a:t>
            </a:r>
            <a:r>
              <a:rPr lang="en-US" sz="2100" dirty="0">
                <a:solidFill>
                  <a:schemeClr val="accent1"/>
                </a:solidFill>
              </a:rPr>
              <a:t> principle of legal certainty</a:t>
            </a:r>
            <a:r>
              <a:rPr lang="en-US" sz="2100" dirty="0"/>
              <a:t>’ = legitimate expectations</a:t>
            </a:r>
          </a:p>
          <a:p>
            <a:pPr lvl="1"/>
            <a:r>
              <a:rPr lang="en-US" sz="2100" dirty="0"/>
              <a:t>“Legitimate” = taxpayer should act in good faith. </a:t>
            </a:r>
          </a:p>
          <a:p>
            <a:pPr lvl="1"/>
            <a:r>
              <a:rPr lang="en-US" sz="2100" dirty="0"/>
              <a:t>Contra </a:t>
            </a:r>
            <a:r>
              <a:rPr lang="en-US" sz="2100" dirty="0" err="1"/>
              <a:t>legem</a:t>
            </a:r>
            <a:r>
              <a:rPr lang="en-US" sz="2100" dirty="0"/>
              <a:t>?</a:t>
            </a:r>
          </a:p>
          <a:p>
            <a:pPr lvl="2"/>
            <a:r>
              <a:rPr lang="en-US" sz="1700" dirty="0"/>
              <a:t>Yes (Cass. 27.03.1992); No (Cass. 29.11.2004); “under circumstances” (Cass. 10.03.2016)</a:t>
            </a:r>
          </a:p>
          <a:p>
            <a:pPr lvl="2"/>
            <a:r>
              <a:rPr lang="en-US" sz="1700" dirty="0"/>
              <a:t>Under influence of CJEU </a:t>
            </a:r>
            <a:r>
              <a:rPr lang="en-US" sz="1700" dirty="0" err="1"/>
              <a:t>Elmeka</a:t>
            </a:r>
            <a:r>
              <a:rPr lang="en-US" sz="1700" dirty="0"/>
              <a:t> (VAT): also for purely domestic taxes (Cass. 21.04.2022)</a:t>
            </a:r>
          </a:p>
          <a:p>
            <a:pPr lvl="1"/>
            <a:r>
              <a:rPr lang="en-US" sz="2100" dirty="0"/>
              <a:t>Ruling Commission vs. changed facts or legislation?</a:t>
            </a:r>
          </a:p>
          <a:p>
            <a:pPr lvl="2"/>
            <a:r>
              <a:rPr lang="en-US" sz="1700" dirty="0"/>
              <a:t>Incomplete or incorrect description of facts in ruling request or in case not implemented by taxpayer in accordance with ruling: ruling will be declared void with retroactive effect (</a:t>
            </a:r>
            <a:r>
              <a:rPr lang="en-US" sz="1700" i="1" dirty="0"/>
              <a:t>ex </a:t>
            </a:r>
            <a:r>
              <a:rPr lang="en-US" sz="1700" i="1" dirty="0" err="1"/>
              <a:t>tunc</a:t>
            </a:r>
            <a:r>
              <a:rPr lang="en-US" sz="1700" dirty="0"/>
              <a:t>)</a:t>
            </a:r>
          </a:p>
          <a:p>
            <a:pPr lvl="2"/>
            <a:r>
              <a:rPr lang="en-US" sz="1700" dirty="0"/>
              <a:t>Applicable legal framework changes, ruling will lose binding power as from the moment the new rules enter into force (</a:t>
            </a:r>
            <a:r>
              <a:rPr lang="en-US" sz="1700" i="1" dirty="0"/>
              <a:t>ex </a:t>
            </a:r>
            <a:r>
              <a:rPr lang="en-US" sz="1700" i="1" dirty="0" err="1"/>
              <a:t>nunc</a:t>
            </a:r>
            <a:r>
              <a:rPr lang="en-US" sz="1700" dirty="0"/>
              <a:t>) &gt; see also retrospective effect of legislation ! Note: tort claim as backup?</a:t>
            </a:r>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11</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2.2. </a:t>
            </a:r>
            <a:r>
              <a:rPr lang="nl-BE" dirty="0" err="1"/>
              <a:t>Good</a:t>
            </a:r>
            <a:r>
              <a:rPr lang="nl-BE" dirty="0"/>
              <a:t> </a:t>
            </a:r>
            <a:r>
              <a:rPr lang="nl-BE" dirty="0" err="1"/>
              <a:t>faith</a:t>
            </a:r>
            <a:r>
              <a:rPr lang="nl-BE" dirty="0"/>
              <a:t> in </a:t>
            </a:r>
            <a:r>
              <a:rPr lang="nl-BE" dirty="0" err="1"/>
              <a:t>the</a:t>
            </a:r>
            <a:r>
              <a:rPr lang="nl-BE" dirty="0"/>
              <a:t> </a:t>
            </a:r>
            <a:r>
              <a:rPr lang="nl-BE" dirty="0" err="1"/>
              <a:t>administration</a:t>
            </a:r>
            <a:r>
              <a:rPr lang="nl-BE" dirty="0"/>
              <a:t> of </a:t>
            </a:r>
            <a:r>
              <a:rPr lang="nl-BE" dirty="0" err="1"/>
              <a:t>the</a:t>
            </a:r>
            <a:r>
              <a:rPr lang="nl-BE" dirty="0"/>
              <a:t> </a:t>
            </a:r>
            <a:r>
              <a:rPr lang="nl-BE" dirty="0" err="1"/>
              <a:t>tax</a:t>
            </a:r>
            <a:r>
              <a:rPr lang="nl-BE" dirty="0"/>
              <a:t> system</a:t>
            </a:r>
          </a:p>
        </p:txBody>
      </p:sp>
    </p:spTree>
    <p:extLst>
      <p:ext uri="{BB962C8B-B14F-4D97-AF65-F5344CB8AC3E}">
        <p14:creationId xmlns:p14="http://schemas.microsoft.com/office/powerpoint/2010/main" val="44975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Conduct of tax audits</a:t>
            </a:r>
          </a:p>
          <a:p>
            <a:pPr lvl="1"/>
            <a:r>
              <a:rPr lang="en-US" sz="2100" dirty="0"/>
              <a:t>Statute of limitations can be prolonged in case </a:t>
            </a:r>
            <a:r>
              <a:rPr lang="en-US" sz="2100" dirty="0" err="1"/>
              <a:t>a.o.</a:t>
            </a:r>
            <a:r>
              <a:rPr lang="en-US" sz="2100" dirty="0"/>
              <a:t> the taxpayer has acted in bad faith</a:t>
            </a:r>
          </a:p>
          <a:p>
            <a:pPr lvl="2"/>
            <a:r>
              <a:rPr lang="en-US" sz="1700" dirty="0"/>
              <a:t>When? Violations that are the result of simple negligence, clerical errors, inaccuracies committed in good faith are not sufficient (cf. Comm. BITC no. 354/24)</a:t>
            </a:r>
          </a:p>
          <a:p>
            <a:pPr lvl="1"/>
            <a:r>
              <a:rPr lang="en-US" sz="2100" dirty="0"/>
              <a:t>Good faith as implicit requirement in general principles of good administration (legal certainty, fair play, equality of arms)</a:t>
            </a:r>
          </a:p>
          <a:p>
            <a:pPr lvl="1"/>
            <a:r>
              <a:rPr lang="en-US" sz="2100" dirty="0"/>
              <a:t>Fair play: administration must treat the taxpayer fairly and not purposefully obstruct the taxpayer in exercising his rights</a:t>
            </a:r>
          </a:p>
          <a:p>
            <a:pPr lvl="2"/>
            <a:r>
              <a:rPr lang="en-US" sz="1700" dirty="0"/>
              <a:t>Example (violation): STC Brussels ignored agreement concluded by STC Ghent with same </a:t>
            </a:r>
            <a:r>
              <a:rPr lang="en-US" sz="1700" dirty="0" err="1"/>
              <a:t>txp</a:t>
            </a:r>
            <a:r>
              <a:rPr lang="en-US" sz="1700" dirty="0"/>
              <a:t> (Antwerp 21.02.2022)</a:t>
            </a:r>
          </a:p>
          <a:p>
            <a:pPr lvl="2"/>
            <a:r>
              <a:rPr lang="en-US" sz="1700" dirty="0"/>
              <a:t>Example (no violation): TA offers proposal to taxpayer but at a later stage during the dispute the TA returns to its initial (less </a:t>
            </a:r>
            <a:r>
              <a:rPr lang="en-US" sz="1700" dirty="0" err="1"/>
              <a:t>favourable</a:t>
            </a:r>
            <a:r>
              <a:rPr lang="en-US" sz="1700" dirty="0"/>
              <a:t>) analysis (Antwerp 3.02.2015)</a:t>
            </a:r>
          </a:p>
          <a:p>
            <a:pPr lvl="1"/>
            <a:r>
              <a:rPr lang="en-US" sz="2100" dirty="0"/>
              <a:t>Use of unlawfully obtained evidence (“tax Antigone”): relevant element is whether TA has acted in bad faith (Cass. 29.01.21)</a:t>
            </a:r>
          </a:p>
          <a:p>
            <a:pPr lvl="1"/>
            <a:endParaRPr lang="en-US"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12</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2.2. </a:t>
            </a:r>
            <a:r>
              <a:rPr lang="nl-BE" dirty="0" err="1"/>
              <a:t>Good</a:t>
            </a:r>
            <a:r>
              <a:rPr lang="nl-BE" dirty="0"/>
              <a:t> </a:t>
            </a:r>
            <a:r>
              <a:rPr lang="nl-BE" dirty="0" err="1"/>
              <a:t>faith</a:t>
            </a:r>
            <a:r>
              <a:rPr lang="nl-BE" dirty="0"/>
              <a:t> in </a:t>
            </a:r>
            <a:r>
              <a:rPr lang="nl-BE" dirty="0" err="1"/>
              <a:t>the</a:t>
            </a:r>
            <a:r>
              <a:rPr lang="nl-BE" dirty="0"/>
              <a:t> </a:t>
            </a:r>
            <a:r>
              <a:rPr lang="nl-BE" dirty="0" err="1"/>
              <a:t>administration</a:t>
            </a:r>
            <a:r>
              <a:rPr lang="nl-BE" dirty="0"/>
              <a:t> of </a:t>
            </a:r>
            <a:r>
              <a:rPr lang="nl-BE" dirty="0" err="1"/>
              <a:t>the</a:t>
            </a:r>
            <a:r>
              <a:rPr lang="nl-BE" dirty="0"/>
              <a:t> </a:t>
            </a:r>
            <a:r>
              <a:rPr lang="nl-BE" dirty="0" err="1"/>
              <a:t>tax</a:t>
            </a:r>
            <a:r>
              <a:rPr lang="nl-BE" dirty="0"/>
              <a:t> system</a:t>
            </a:r>
          </a:p>
        </p:txBody>
      </p:sp>
    </p:spTree>
    <p:extLst>
      <p:ext uri="{BB962C8B-B14F-4D97-AF65-F5344CB8AC3E}">
        <p14:creationId xmlns:p14="http://schemas.microsoft.com/office/powerpoint/2010/main" val="97022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F5423-E57F-4A42-8D29-75E952AF357B}"/>
              </a:ext>
            </a:extLst>
          </p:cNvPr>
          <p:cNvSpPr>
            <a:spLocks noGrp="1"/>
          </p:cNvSpPr>
          <p:nvPr>
            <p:ph type="sldNum" sz="quarter" idx="12"/>
          </p:nvPr>
        </p:nvSpPr>
        <p:spPr/>
        <p:txBody>
          <a:bodyPr/>
          <a:lstStyle/>
          <a:p>
            <a:fld id="{0A297500-7527-634B-90F4-69D0994C32B4}" type="slidenum">
              <a:rPr lang="nl-NL" smtClean="0"/>
              <a:t>13</a:t>
            </a:fld>
            <a:endParaRPr lang="nl-NL"/>
          </a:p>
        </p:txBody>
      </p:sp>
      <p:sp>
        <p:nvSpPr>
          <p:cNvPr id="6" name="Title 5">
            <a:extLst>
              <a:ext uri="{FF2B5EF4-FFF2-40B4-BE49-F238E27FC236}">
                <a16:creationId xmlns:a16="http://schemas.microsoft.com/office/drawing/2014/main" id="{26B7FB32-1D48-4CA4-965F-00AC618F9C32}"/>
              </a:ext>
            </a:extLst>
          </p:cNvPr>
          <p:cNvSpPr>
            <a:spLocks noGrp="1"/>
          </p:cNvSpPr>
          <p:nvPr>
            <p:ph type="title"/>
          </p:nvPr>
        </p:nvSpPr>
        <p:spPr/>
        <p:txBody>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Tree>
    <p:extLst>
      <p:ext uri="{BB962C8B-B14F-4D97-AF65-F5344CB8AC3E}">
        <p14:creationId xmlns:p14="http://schemas.microsoft.com/office/powerpoint/2010/main" val="60626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General interpretation rules</a:t>
            </a:r>
          </a:p>
          <a:p>
            <a:pPr lvl="1"/>
            <a:r>
              <a:rPr lang="en-US" sz="2100" dirty="0"/>
              <a:t>Treaties should be applied in </a:t>
            </a:r>
            <a:r>
              <a:rPr lang="en-US" sz="2100" u="sng" dirty="0"/>
              <a:t>good faith</a:t>
            </a:r>
            <a:r>
              <a:rPr lang="en-US" sz="2100" dirty="0"/>
              <a:t> in accordance with the ordinary meaning to be given to the terms of the treaty in their </a:t>
            </a:r>
            <a:r>
              <a:rPr lang="en-US" sz="2100" u="sng" dirty="0"/>
              <a:t>context</a:t>
            </a:r>
            <a:r>
              <a:rPr lang="en-US" sz="2100" dirty="0"/>
              <a:t> and in the light of its object and purpose</a:t>
            </a:r>
          </a:p>
          <a:p>
            <a:pPr lvl="1"/>
            <a:r>
              <a:rPr lang="en-US" sz="2100" dirty="0"/>
              <a:t>Followed by BTA and BE Courts (e.g. Cass. 19.04.2018)</a:t>
            </a:r>
          </a:p>
          <a:p>
            <a:pPr lvl="1"/>
            <a:r>
              <a:rPr lang="en-US" sz="2100" dirty="0"/>
              <a:t>Principle of </a:t>
            </a:r>
            <a:r>
              <a:rPr lang="en-US" sz="2100" dirty="0">
                <a:solidFill>
                  <a:schemeClr val="accent1"/>
                </a:solidFill>
              </a:rPr>
              <a:t>reciprocity</a:t>
            </a:r>
            <a:r>
              <a:rPr lang="en-US" sz="2100" dirty="0"/>
              <a:t>: common interpretation &gt; unilateral interpretation (e.g. Cass 27.01.1977)</a:t>
            </a:r>
          </a:p>
          <a:p>
            <a:pPr lvl="2"/>
            <a:r>
              <a:rPr lang="en-US" sz="1700" dirty="0"/>
              <a:t>(?) AFZ 5/2004: therefore it is justified to “deviate from domestic law” vs. Introduction to general commentary to DTCs </a:t>
            </a:r>
            <a:r>
              <a:rPr lang="en-US" sz="1700" dirty="0" err="1"/>
              <a:t>m.n.o.</a:t>
            </a:r>
            <a:r>
              <a:rPr lang="en-US" sz="1700" dirty="0"/>
              <a:t> 59</a:t>
            </a:r>
          </a:p>
          <a:p>
            <a:pPr lvl="2"/>
            <a:r>
              <a:rPr lang="en-US" sz="1700" dirty="0"/>
              <a:t>BTA generally seem to endorse an autonomous international meaning of undefined treaty terms </a:t>
            </a:r>
          </a:p>
          <a:p>
            <a:pPr lvl="3"/>
            <a:r>
              <a:rPr lang="en-US" sz="1500" dirty="0"/>
              <a:t>Tax exemption in VCDR: reference to interpretation upheld by other treaty partners (Brussels 13.09.2017)</a:t>
            </a:r>
          </a:p>
          <a:p>
            <a:pPr lvl="3"/>
            <a:r>
              <a:rPr lang="en-US" sz="1500" dirty="0"/>
              <a:t>Interpretation of DTC provision: reference to interpretation concluded with other treaty partner (Cass. 12.10.1973)</a:t>
            </a:r>
          </a:p>
          <a:p>
            <a:pPr lvl="1"/>
            <a:endParaRPr lang="en-US"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14</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3.1. </a:t>
            </a:r>
            <a:r>
              <a:rPr lang="nl-BE" dirty="0" err="1"/>
              <a:t>Good</a:t>
            </a:r>
            <a:r>
              <a:rPr lang="nl-BE" dirty="0"/>
              <a:t> </a:t>
            </a:r>
            <a:r>
              <a:rPr lang="nl-BE" dirty="0" err="1"/>
              <a:t>faith</a:t>
            </a:r>
            <a:r>
              <a:rPr lang="nl-BE" dirty="0"/>
              <a:t> in </a:t>
            </a:r>
            <a:r>
              <a:rPr lang="nl-BE" dirty="0" err="1"/>
              <a:t>treaty</a:t>
            </a:r>
            <a:r>
              <a:rPr lang="nl-BE" dirty="0"/>
              <a:t> </a:t>
            </a:r>
            <a:r>
              <a:rPr lang="nl-BE" dirty="0" err="1"/>
              <a:t>interpretation</a:t>
            </a:r>
            <a:endParaRPr lang="nl-BE" dirty="0"/>
          </a:p>
        </p:txBody>
      </p:sp>
    </p:spTree>
    <p:extLst>
      <p:ext uri="{BB962C8B-B14F-4D97-AF65-F5344CB8AC3E}">
        <p14:creationId xmlns:p14="http://schemas.microsoft.com/office/powerpoint/2010/main" val="181778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Dynamic interpretation and limits</a:t>
            </a:r>
          </a:p>
          <a:p>
            <a:pPr lvl="1"/>
            <a:r>
              <a:rPr lang="en-US" sz="2100" dirty="0"/>
              <a:t>Art. 3(2) OECD MC: quid reference to domestic law at the time of the conclusion of the treaty (static approach) or domestic law at moment treaty is applied (dynamic approach)</a:t>
            </a:r>
          </a:p>
          <a:p>
            <a:pPr lvl="2"/>
            <a:r>
              <a:rPr lang="en-US" sz="1600" dirty="0"/>
              <a:t>Cass. 21.12.1990: dynamic approach to be applied</a:t>
            </a:r>
          </a:p>
          <a:p>
            <a:pPr lvl="2"/>
            <a:r>
              <a:rPr lang="en-US" sz="1600" dirty="0"/>
              <a:t>Ghent 10.11.2009 referring to ECtHR 18.12.1986 (Johnston </a:t>
            </a:r>
            <a:r>
              <a:rPr lang="en-US" sz="1600" dirty="0" err="1"/>
              <a:t>a.o.</a:t>
            </a:r>
            <a:r>
              <a:rPr lang="en-US" sz="1600" dirty="0"/>
              <a:t> v. Ireland): “The Convention and its Protocols must be interpreted in the light present-day conditions”.</a:t>
            </a:r>
          </a:p>
          <a:p>
            <a:pPr lvl="1"/>
            <a:r>
              <a:rPr lang="en-US" sz="1800" dirty="0"/>
              <a:t>Drawback of dynamic approach: CS could alter responsibilities by altering its domestic legislation</a:t>
            </a:r>
          </a:p>
          <a:p>
            <a:pPr lvl="1"/>
            <a:r>
              <a:rPr lang="en-US" sz="1800" dirty="0"/>
              <a:t>Note: a limited number of (mostly older) BE tax treaties do not explicitly state that an undefined term shall have the meaning that it has “at that time” (i.e. indicating a dynamic approach)</a:t>
            </a:r>
          </a:p>
          <a:p>
            <a:pPr lvl="2"/>
            <a:r>
              <a:rPr lang="en-US" sz="1600" dirty="0"/>
              <a:t>BTA: dynamic method of interpretation should also be applied but intention of treaty partners should be respected – call for a “fair interpretation” cf. </a:t>
            </a:r>
            <a:r>
              <a:rPr lang="en-US" sz="1600" dirty="0">
                <a:solidFill>
                  <a:schemeClr val="accent1"/>
                </a:solidFill>
              </a:rPr>
              <a:t>restrictive dynamic interpretation</a:t>
            </a:r>
            <a:r>
              <a:rPr lang="en-US" sz="1600" dirty="0"/>
              <a:t>, where good faith can play a role as restricting factor</a:t>
            </a:r>
          </a:p>
          <a:p>
            <a:pPr lvl="1"/>
            <a:endParaRPr lang="en-US"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15</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3.1. </a:t>
            </a:r>
            <a:r>
              <a:rPr lang="nl-BE" dirty="0" err="1"/>
              <a:t>Good</a:t>
            </a:r>
            <a:r>
              <a:rPr lang="nl-BE" dirty="0"/>
              <a:t> </a:t>
            </a:r>
            <a:r>
              <a:rPr lang="nl-BE" dirty="0" err="1"/>
              <a:t>faith</a:t>
            </a:r>
            <a:r>
              <a:rPr lang="nl-BE" dirty="0"/>
              <a:t> in </a:t>
            </a:r>
            <a:r>
              <a:rPr lang="nl-BE" dirty="0" err="1"/>
              <a:t>treaty</a:t>
            </a:r>
            <a:r>
              <a:rPr lang="nl-BE" dirty="0"/>
              <a:t> </a:t>
            </a:r>
            <a:r>
              <a:rPr lang="nl-BE" dirty="0" err="1"/>
              <a:t>interpretation</a:t>
            </a:r>
            <a:endParaRPr lang="nl-BE" dirty="0"/>
          </a:p>
        </p:txBody>
      </p:sp>
    </p:spTree>
    <p:extLst>
      <p:ext uri="{BB962C8B-B14F-4D97-AF65-F5344CB8AC3E}">
        <p14:creationId xmlns:p14="http://schemas.microsoft.com/office/powerpoint/2010/main" val="108706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Tax treaty override</a:t>
            </a:r>
          </a:p>
          <a:p>
            <a:pPr lvl="1"/>
            <a:r>
              <a:rPr lang="en-US" sz="2100" dirty="0"/>
              <a:t>Belgium adopts monist approach: domestic provisions that are contrary to a tax treaty should remain without effect and should be set aside by a judge (Cass. 27.05.1971)</a:t>
            </a:r>
          </a:p>
          <a:p>
            <a:pPr lvl="1"/>
            <a:r>
              <a:rPr lang="en-US" sz="2100" dirty="0"/>
              <a:t>Tax treaty override impossible?</a:t>
            </a:r>
          </a:p>
          <a:p>
            <a:pPr lvl="2"/>
            <a:r>
              <a:rPr lang="en-US" sz="1700" dirty="0"/>
              <a:t>BE-FR DTC (1964): Lump-sum amount of foreign tax may be deducted </a:t>
            </a:r>
            <a:r>
              <a:rPr lang="en-US" sz="1700" u="sng" dirty="0"/>
              <a:t>under the conditions laid down in Belgian law</a:t>
            </a:r>
            <a:r>
              <a:rPr lang="en-US" sz="1700" dirty="0"/>
              <a:t>; however that amount </a:t>
            </a:r>
            <a:r>
              <a:rPr lang="en-US" sz="1700" u="sng" dirty="0"/>
              <a:t>may not be less than 15%</a:t>
            </a:r>
            <a:r>
              <a:rPr lang="en-US" sz="1700" dirty="0"/>
              <a:t> of the amount of the income after deduction of the French tax.</a:t>
            </a:r>
          </a:p>
          <a:p>
            <a:pPr lvl="3"/>
            <a:r>
              <a:rPr lang="en-US" sz="1500" dirty="0"/>
              <a:t>Ghent 18.11.2014: in line with article 26 VCLT</a:t>
            </a:r>
          </a:p>
          <a:p>
            <a:pPr lvl="3"/>
            <a:r>
              <a:rPr lang="en-US" sz="1500" dirty="0"/>
              <a:t>Cass. 16.06.2017: good faith under article 31 VCLT requires that a lump sum of 15% can be deducted</a:t>
            </a:r>
          </a:p>
          <a:p>
            <a:pPr lvl="2"/>
            <a:r>
              <a:rPr lang="en-US" sz="1700" dirty="0"/>
              <a:t>Belgian exit tax provision (Art. 364bis BITC) to counter situation where </a:t>
            </a:r>
            <a:r>
              <a:rPr lang="en-US" sz="1700" dirty="0" err="1"/>
              <a:t>i.a.</a:t>
            </a:r>
            <a:r>
              <a:rPr lang="en-US" sz="1700" dirty="0"/>
              <a:t> Belgian residents moved to France which did not tax pension capital payments. Legal fiction: payment takes place the day before the taxpayer moved abroad. Cass 5.12.2003: unilateral fiction &lt;&gt; art. 26-27 VCLT.</a:t>
            </a:r>
          </a:p>
          <a:p>
            <a:pPr lvl="2"/>
            <a:r>
              <a:rPr lang="en-US" sz="1700" dirty="0"/>
              <a:t>(?) Article 24 (2) BE-US: “</a:t>
            </a:r>
            <a:r>
              <a:rPr lang="en-US" sz="1700" i="1" dirty="0"/>
              <a:t>Collection procedures shall be suspended during the period that any mutual agreement proceeding is pending</a:t>
            </a:r>
            <a:r>
              <a:rPr lang="en-US" sz="1700" dirty="0"/>
              <a:t>” &lt; &gt; Circ. 2018/C/27: clause does not hinder the BTA from collecting the contested taxes…</a:t>
            </a:r>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16</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3.2. </a:t>
            </a:r>
            <a:r>
              <a:rPr lang="nl-BE" dirty="0" err="1"/>
              <a:t>Potential</a:t>
            </a:r>
            <a:r>
              <a:rPr lang="nl-BE" dirty="0"/>
              <a:t> </a:t>
            </a:r>
            <a:r>
              <a:rPr lang="nl-BE" dirty="0" err="1"/>
              <a:t>treaty</a:t>
            </a:r>
            <a:r>
              <a:rPr lang="nl-BE" dirty="0"/>
              <a:t> </a:t>
            </a:r>
            <a:r>
              <a:rPr lang="nl-BE" dirty="0" err="1"/>
              <a:t>breaches</a:t>
            </a:r>
            <a:r>
              <a:rPr lang="nl-BE" dirty="0"/>
              <a:t> of </a:t>
            </a:r>
            <a:r>
              <a:rPr lang="nl-BE" dirty="0" err="1"/>
              <a:t>good</a:t>
            </a:r>
            <a:r>
              <a:rPr lang="nl-BE" dirty="0"/>
              <a:t> </a:t>
            </a:r>
            <a:r>
              <a:rPr lang="nl-BE" dirty="0" err="1"/>
              <a:t>faith</a:t>
            </a:r>
            <a:endParaRPr lang="nl-BE" dirty="0"/>
          </a:p>
        </p:txBody>
      </p:sp>
    </p:spTree>
    <p:extLst>
      <p:ext uri="{BB962C8B-B14F-4D97-AF65-F5344CB8AC3E}">
        <p14:creationId xmlns:p14="http://schemas.microsoft.com/office/powerpoint/2010/main" val="197725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Tax treaty dodging</a:t>
            </a:r>
          </a:p>
          <a:p>
            <a:pPr lvl="1"/>
            <a:r>
              <a:rPr lang="en-US" sz="2100" dirty="0"/>
              <a:t>Situations where a domestic law is used to dodge a tax treaty, e.g. by introducing a new tax</a:t>
            </a:r>
          </a:p>
          <a:p>
            <a:pPr lvl="1"/>
            <a:r>
              <a:rPr lang="en-US" sz="2100" dirty="0"/>
              <a:t>Cases on BE net asset tax</a:t>
            </a:r>
          </a:p>
          <a:p>
            <a:pPr lvl="2"/>
            <a:r>
              <a:rPr lang="en-US" sz="1700" dirty="0"/>
              <a:t>Art. 2(3) BE-LUX treaty omitted term “in particular” – thereby deviating from article 2 OECD MC, thereby exhaustively listing taxes covered</a:t>
            </a:r>
          </a:p>
          <a:p>
            <a:pPr lvl="2"/>
            <a:r>
              <a:rPr lang="en-US" sz="1700" dirty="0"/>
              <a:t>Case law (e.g. Brussels 2.08.2011) &amp; literature: interpreting DTC scope too narrow would run counter to principle of good faith</a:t>
            </a:r>
          </a:p>
          <a:p>
            <a:pPr lvl="2"/>
            <a:r>
              <a:rPr lang="en-US" sz="1700" dirty="0"/>
              <a:t>Cass. 21.04.2022: Solely omitting “in particular” is sufficient to make article 2 exhaustive – deviating from the standard wording could be regarded as </a:t>
            </a:r>
            <a:r>
              <a:rPr lang="en-US" sz="1700" u="sng" dirty="0"/>
              <a:t>intention of treaty partners</a:t>
            </a:r>
            <a:r>
              <a:rPr lang="en-US" sz="1700" dirty="0"/>
              <a:t> to define the scope of a tax treaty in a restrictive manner.</a:t>
            </a:r>
          </a:p>
          <a:p>
            <a:pPr lvl="2"/>
            <a:endParaRPr lang="en-US" sz="17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17</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3.2. </a:t>
            </a:r>
            <a:r>
              <a:rPr lang="nl-BE" dirty="0" err="1"/>
              <a:t>Potential</a:t>
            </a:r>
            <a:r>
              <a:rPr lang="nl-BE" dirty="0"/>
              <a:t> </a:t>
            </a:r>
            <a:r>
              <a:rPr lang="nl-BE" dirty="0" err="1"/>
              <a:t>treaty</a:t>
            </a:r>
            <a:r>
              <a:rPr lang="nl-BE" dirty="0"/>
              <a:t> </a:t>
            </a:r>
            <a:r>
              <a:rPr lang="nl-BE" dirty="0" err="1"/>
              <a:t>breaches</a:t>
            </a:r>
            <a:r>
              <a:rPr lang="nl-BE" dirty="0"/>
              <a:t> of </a:t>
            </a:r>
            <a:r>
              <a:rPr lang="nl-BE" dirty="0" err="1"/>
              <a:t>good</a:t>
            </a:r>
            <a:r>
              <a:rPr lang="nl-BE" dirty="0"/>
              <a:t> </a:t>
            </a:r>
            <a:r>
              <a:rPr lang="nl-BE" dirty="0" err="1"/>
              <a:t>faith</a:t>
            </a:r>
            <a:endParaRPr lang="nl-BE" dirty="0"/>
          </a:p>
        </p:txBody>
      </p:sp>
    </p:spTree>
    <p:extLst>
      <p:ext uri="{BB962C8B-B14F-4D97-AF65-F5344CB8AC3E}">
        <p14:creationId xmlns:p14="http://schemas.microsoft.com/office/powerpoint/2010/main" val="363151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Remedies to be invoked by states</a:t>
            </a:r>
          </a:p>
          <a:p>
            <a:pPr lvl="1"/>
            <a:r>
              <a:rPr lang="en-US" sz="2100" dirty="0"/>
              <a:t>Cancel agreement (cf. Art. 32 OECD MC)</a:t>
            </a:r>
          </a:p>
          <a:p>
            <a:pPr lvl="1"/>
            <a:r>
              <a:rPr lang="en-US" sz="2100" dirty="0"/>
              <a:t>General international law measures</a:t>
            </a:r>
          </a:p>
          <a:p>
            <a:pPr lvl="2"/>
            <a:r>
              <a:rPr lang="en-US" sz="1800" dirty="0"/>
              <a:t>Suspend treaty’s operation or termination (cf. Art. 60 VCLT &amp; customary international law)</a:t>
            </a:r>
          </a:p>
          <a:p>
            <a:pPr lvl="2"/>
            <a:r>
              <a:rPr lang="en-US" sz="1800" dirty="0"/>
              <a:t>Mutual agreement procedure (cf. Art. 25 OECD MC)</a:t>
            </a:r>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18</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3.3. Remedies </a:t>
            </a:r>
            <a:r>
              <a:rPr lang="nl-BE" dirty="0" err="1"/>
              <a:t>for</a:t>
            </a:r>
            <a:r>
              <a:rPr lang="nl-BE" dirty="0"/>
              <a:t> a </a:t>
            </a:r>
            <a:r>
              <a:rPr lang="nl-BE" dirty="0" err="1"/>
              <a:t>breach</a:t>
            </a:r>
            <a:r>
              <a:rPr lang="nl-BE" dirty="0"/>
              <a:t> of </a:t>
            </a:r>
            <a:r>
              <a:rPr lang="nl-BE" dirty="0" err="1"/>
              <a:t>good</a:t>
            </a:r>
            <a:r>
              <a:rPr lang="nl-BE" dirty="0"/>
              <a:t> </a:t>
            </a:r>
            <a:r>
              <a:rPr lang="nl-BE" dirty="0" err="1"/>
              <a:t>faith</a:t>
            </a:r>
            <a:r>
              <a:rPr lang="nl-BE" dirty="0"/>
              <a:t> </a:t>
            </a:r>
            <a:r>
              <a:rPr lang="nl-BE" dirty="0" err="1"/>
              <a:t>between</a:t>
            </a:r>
            <a:r>
              <a:rPr lang="nl-BE" dirty="0"/>
              <a:t> </a:t>
            </a:r>
            <a:r>
              <a:rPr lang="nl-BE" dirty="0" err="1"/>
              <a:t>Contracting</a:t>
            </a:r>
            <a:r>
              <a:rPr lang="nl-BE" dirty="0"/>
              <a:t> </a:t>
            </a:r>
            <a:r>
              <a:rPr lang="nl-BE" dirty="0" err="1"/>
              <a:t>States</a:t>
            </a:r>
            <a:endParaRPr lang="nl-BE" dirty="0"/>
          </a:p>
        </p:txBody>
      </p:sp>
    </p:spTree>
    <p:extLst>
      <p:ext uri="{BB962C8B-B14F-4D97-AF65-F5344CB8AC3E}">
        <p14:creationId xmlns:p14="http://schemas.microsoft.com/office/powerpoint/2010/main" val="18500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Remedies to be invoked by taxpayers</a:t>
            </a:r>
          </a:p>
          <a:p>
            <a:endParaRPr lang="en-US" sz="17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19</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3. </a:t>
            </a:r>
            <a:r>
              <a:rPr lang="nl-BE" dirty="0" err="1"/>
              <a:t>Good</a:t>
            </a:r>
            <a:r>
              <a:rPr lang="nl-BE" dirty="0"/>
              <a:t> </a:t>
            </a:r>
            <a:r>
              <a:rPr lang="nl-BE" dirty="0" err="1"/>
              <a:t>faith</a:t>
            </a:r>
            <a:r>
              <a:rPr lang="nl-BE" dirty="0"/>
              <a:t> in </a:t>
            </a:r>
            <a:r>
              <a:rPr lang="nl-BE" dirty="0" err="1"/>
              <a:t>international</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3.3. Remedies </a:t>
            </a:r>
            <a:r>
              <a:rPr lang="nl-BE" dirty="0" err="1"/>
              <a:t>for</a:t>
            </a:r>
            <a:r>
              <a:rPr lang="nl-BE" dirty="0"/>
              <a:t> a </a:t>
            </a:r>
            <a:r>
              <a:rPr lang="nl-BE" dirty="0" err="1"/>
              <a:t>breach</a:t>
            </a:r>
            <a:r>
              <a:rPr lang="nl-BE" dirty="0"/>
              <a:t> of </a:t>
            </a:r>
            <a:r>
              <a:rPr lang="nl-BE" dirty="0" err="1"/>
              <a:t>good</a:t>
            </a:r>
            <a:r>
              <a:rPr lang="nl-BE" dirty="0"/>
              <a:t> </a:t>
            </a:r>
            <a:r>
              <a:rPr lang="nl-BE" dirty="0" err="1"/>
              <a:t>faith</a:t>
            </a:r>
            <a:r>
              <a:rPr lang="nl-BE" dirty="0"/>
              <a:t> </a:t>
            </a:r>
            <a:r>
              <a:rPr lang="nl-BE" dirty="0" err="1"/>
              <a:t>between</a:t>
            </a:r>
            <a:r>
              <a:rPr lang="nl-BE" dirty="0"/>
              <a:t> </a:t>
            </a:r>
            <a:r>
              <a:rPr lang="nl-BE" dirty="0" err="1"/>
              <a:t>Contracting</a:t>
            </a:r>
            <a:r>
              <a:rPr lang="nl-BE" dirty="0"/>
              <a:t> </a:t>
            </a:r>
            <a:r>
              <a:rPr lang="nl-BE" dirty="0" err="1"/>
              <a:t>States</a:t>
            </a:r>
            <a:endParaRPr lang="nl-BE" dirty="0"/>
          </a:p>
        </p:txBody>
      </p:sp>
      <p:graphicFrame>
        <p:nvGraphicFramePr>
          <p:cNvPr id="5" name="Table 7">
            <a:extLst>
              <a:ext uri="{FF2B5EF4-FFF2-40B4-BE49-F238E27FC236}">
                <a16:creationId xmlns:a16="http://schemas.microsoft.com/office/drawing/2014/main" id="{7FBD3414-BEF5-1201-0F16-1006207AA234}"/>
              </a:ext>
            </a:extLst>
          </p:cNvPr>
          <p:cNvGraphicFramePr>
            <a:graphicFrameLocks noGrp="1"/>
          </p:cNvGraphicFramePr>
          <p:nvPr>
            <p:extLst>
              <p:ext uri="{D42A27DB-BD31-4B8C-83A1-F6EECF244321}">
                <p14:modId xmlns:p14="http://schemas.microsoft.com/office/powerpoint/2010/main" val="11143590"/>
              </p:ext>
            </p:extLst>
          </p:nvPr>
        </p:nvGraphicFramePr>
        <p:xfrm>
          <a:off x="1580055" y="1861946"/>
          <a:ext cx="9612000" cy="4216400"/>
        </p:xfrm>
        <a:graphic>
          <a:graphicData uri="http://schemas.openxmlformats.org/drawingml/2006/table">
            <a:tbl>
              <a:tblPr firstRow="1" bandRow="1">
                <a:tableStyleId>{5C22544A-7EE6-4342-B048-85BDC9FD1C3A}</a:tableStyleId>
              </a:tblPr>
              <a:tblGrid>
                <a:gridCol w="4806000">
                  <a:extLst>
                    <a:ext uri="{9D8B030D-6E8A-4147-A177-3AD203B41FA5}">
                      <a16:colId xmlns:a16="http://schemas.microsoft.com/office/drawing/2014/main" val="2895249770"/>
                    </a:ext>
                  </a:extLst>
                </a:gridCol>
                <a:gridCol w="4806000">
                  <a:extLst>
                    <a:ext uri="{9D8B030D-6E8A-4147-A177-3AD203B41FA5}">
                      <a16:colId xmlns:a16="http://schemas.microsoft.com/office/drawing/2014/main" val="2968269050"/>
                    </a:ext>
                  </a:extLst>
                </a:gridCol>
              </a:tblGrid>
              <a:tr h="0">
                <a:tc>
                  <a:txBody>
                    <a:bodyPr/>
                    <a:lstStyle/>
                    <a:p>
                      <a:r>
                        <a:rPr lang="en-US" dirty="0"/>
                        <a:t>Belgium has breached obligations</a:t>
                      </a:r>
                      <a:endParaRPr lang="nl-BE" dirty="0"/>
                    </a:p>
                  </a:txBody>
                  <a:tcPr/>
                </a:tc>
                <a:tc>
                  <a:txBody>
                    <a:bodyPr/>
                    <a:lstStyle/>
                    <a:p>
                      <a:r>
                        <a:rPr lang="en-US" dirty="0"/>
                        <a:t>Treaty partner breaches obligations</a:t>
                      </a:r>
                      <a:endParaRPr lang="nl-BE" dirty="0"/>
                    </a:p>
                  </a:txBody>
                  <a:tcPr/>
                </a:tc>
                <a:extLst>
                  <a:ext uri="{0D108BD9-81ED-4DB2-BD59-A6C34878D82A}">
                    <a16:rowId xmlns:a16="http://schemas.microsoft.com/office/drawing/2014/main" val="4275402960"/>
                  </a:ext>
                </a:extLst>
              </a:tr>
              <a:tr h="370840">
                <a:tc>
                  <a:txBody>
                    <a:bodyPr/>
                    <a:lstStyle/>
                    <a:p>
                      <a:r>
                        <a:rPr lang="en-US" dirty="0"/>
                        <a:t>In case of additional tax burden: administrative review – judicial proceedings</a:t>
                      </a:r>
                      <a:endParaRPr lang="nl-BE" dirty="0"/>
                    </a:p>
                  </a:txBody>
                  <a:tcPr/>
                </a:tc>
                <a:tc>
                  <a:txBody>
                    <a:bodyPr/>
                    <a:lstStyle/>
                    <a:p>
                      <a:r>
                        <a:rPr lang="en-US" dirty="0"/>
                        <a:t>BE taxpayer cannot sue foreign state in BE courts</a:t>
                      </a:r>
                      <a:endParaRPr lang="nl-BE" dirty="0"/>
                    </a:p>
                  </a:txBody>
                  <a:tcPr/>
                </a:tc>
                <a:extLst>
                  <a:ext uri="{0D108BD9-81ED-4DB2-BD59-A6C34878D82A}">
                    <a16:rowId xmlns:a16="http://schemas.microsoft.com/office/drawing/2014/main" val="140461004"/>
                  </a:ext>
                </a:extLst>
              </a:tr>
              <a:tr h="370840">
                <a:tc gridSpan="2">
                  <a:txBody>
                    <a:bodyPr/>
                    <a:lstStyle/>
                    <a:p>
                      <a:pPr algn="ctr"/>
                      <a:r>
                        <a:rPr lang="en-US" dirty="0"/>
                        <a:t>MAP (Art. 25(1) OECD MC) – arbitration </a:t>
                      </a:r>
                      <a:r>
                        <a:rPr lang="en-US" i="1" dirty="0"/>
                        <a:t>(if available)</a:t>
                      </a:r>
                      <a:endParaRPr lang="nl-BE" i="1" dirty="0"/>
                    </a:p>
                  </a:txBody>
                  <a:tcPr/>
                </a:tc>
                <a:tc hMerge="1">
                  <a:txBody>
                    <a:bodyPr/>
                    <a:lstStyle/>
                    <a:p>
                      <a:endParaRPr lang="nl-BE" dirty="0"/>
                    </a:p>
                  </a:txBody>
                  <a:tcPr/>
                </a:tc>
                <a:extLst>
                  <a:ext uri="{0D108BD9-81ED-4DB2-BD59-A6C34878D82A}">
                    <a16:rowId xmlns:a16="http://schemas.microsoft.com/office/drawing/2014/main" val="2523091638"/>
                  </a:ext>
                </a:extLst>
              </a:tr>
              <a:tr h="370840">
                <a:tc>
                  <a:txBody>
                    <a:bodyPr/>
                    <a:lstStyle/>
                    <a:p>
                      <a:r>
                        <a:rPr lang="en-US" dirty="0"/>
                        <a:t>EU Tax Arbitration Directive</a:t>
                      </a:r>
                      <a:endParaRPr lang="nl-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Tax Arbitration Directive</a:t>
                      </a:r>
                      <a:r>
                        <a:rPr lang="nl-BE" dirty="0"/>
                        <a:t> </a:t>
                      </a:r>
                      <a:r>
                        <a:rPr lang="nl-BE" i="1" dirty="0"/>
                        <a:t>(</a:t>
                      </a:r>
                      <a:r>
                        <a:rPr lang="nl-BE" i="1" dirty="0" err="1"/>
                        <a:t>if</a:t>
                      </a:r>
                      <a:r>
                        <a:rPr lang="nl-BE" i="1" dirty="0"/>
                        <a:t> </a:t>
                      </a:r>
                      <a:r>
                        <a:rPr lang="nl-BE" i="1" dirty="0" err="1"/>
                        <a:t>available</a:t>
                      </a:r>
                      <a:r>
                        <a:rPr lang="nl-BE" i="1" dirty="0"/>
                        <a:t>)</a:t>
                      </a:r>
                    </a:p>
                  </a:txBody>
                  <a:tcPr/>
                </a:tc>
                <a:extLst>
                  <a:ext uri="{0D108BD9-81ED-4DB2-BD59-A6C34878D82A}">
                    <a16:rowId xmlns:a16="http://schemas.microsoft.com/office/drawing/2014/main" val="4043154906"/>
                  </a:ext>
                </a:extLst>
              </a:tr>
              <a:tr h="370840">
                <a:tc>
                  <a:txBody>
                    <a:bodyPr/>
                    <a:lstStyle/>
                    <a:p>
                      <a:r>
                        <a:rPr lang="en-US" dirty="0"/>
                        <a:t>Tort claim in case of violation of norms or BE did not act with sufficient diligence – threshold requirement (see Cass. 8.12.1994 “Anca II”)</a:t>
                      </a:r>
                      <a:endParaRPr lang="nl-BE" dirty="0"/>
                    </a:p>
                  </a:txBody>
                  <a:tcPr/>
                </a:tc>
                <a:tc>
                  <a:txBody>
                    <a:bodyPr/>
                    <a:lstStyle/>
                    <a:p>
                      <a:r>
                        <a:rPr lang="en-US" dirty="0"/>
                        <a:t>(?)</a:t>
                      </a:r>
                      <a:endParaRPr lang="nl-BE" dirty="0"/>
                    </a:p>
                  </a:txBody>
                  <a:tcPr/>
                </a:tc>
                <a:extLst>
                  <a:ext uri="{0D108BD9-81ED-4DB2-BD59-A6C34878D82A}">
                    <a16:rowId xmlns:a16="http://schemas.microsoft.com/office/drawing/2014/main" val="2760288076"/>
                  </a:ext>
                </a:extLst>
              </a:tr>
              <a:tr h="370840">
                <a:tc>
                  <a:txBody>
                    <a:bodyPr/>
                    <a:lstStyle/>
                    <a:p>
                      <a:r>
                        <a:rPr lang="en-US" dirty="0"/>
                        <a:t>Right to property or similar fundamental rights (Ghent 25.05.2020) – eventually ECtHR</a:t>
                      </a:r>
                      <a:endParaRPr lang="nl-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to property or similar fundamental rights– eventually ECtHR </a:t>
                      </a:r>
                      <a:r>
                        <a:rPr lang="en-US" i="1" dirty="0"/>
                        <a:t>(if available)</a:t>
                      </a:r>
                      <a:endParaRPr lang="nl-BE" i="1" dirty="0"/>
                    </a:p>
                  </a:txBody>
                  <a:tcPr/>
                </a:tc>
                <a:extLst>
                  <a:ext uri="{0D108BD9-81ED-4DB2-BD59-A6C34878D82A}">
                    <a16:rowId xmlns:a16="http://schemas.microsoft.com/office/drawing/2014/main" val="3550454833"/>
                  </a:ext>
                </a:extLst>
              </a:tr>
              <a:tr h="370840">
                <a:tc>
                  <a:txBody>
                    <a:bodyPr/>
                    <a:lstStyle/>
                    <a:p>
                      <a:r>
                        <a:rPr lang="en-US" dirty="0"/>
                        <a:t>N/A</a:t>
                      </a:r>
                      <a:endParaRPr lang="nl-BE" dirty="0"/>
                    </a:p>
                  </a:txBody>
                  <a:tcPr/>
                </a:tc>
                <a:tc>
                  <a:txBody>
                    <a:bodyPr/>
                    <a:lstStyle/>
                    <a:p>
                      <a:r>
                        <a:rPr lang="en-US" dirty="0"/>
                        <a:t>Potential violation of BITs (indirect expropriation)</a:t>
                      </a:r>
                      <a:endParaRPr lang="nl-BE" dirty="0"/>
                    </a:p>
                  </a:txBody>
                  <a:tcPr/>
                </a:tc>
                <a:extLst>
                  <a:ext uri="{0D108BD9-81ED-4DB2-BD59-A6C34878D82A}">
                    <a16:rowId xmlns:a16="http://schemas.microsoft.com/office/drawing/2014/main" val="3424438644"/>
                  </a:ext>
                </a:extLst>
              </a:tr>
            </a:tbl>
          </a:graphicData>
        </a:graphic>
      </p:graphicFrame>
    </p:spTree>
    <p:extLst>
      <p:ext uri="{BB962C8B-B14F-4D97-AF65-F5344CB8AC3E}">
        <p14:creationId xmlns:p14="http://schemas.microsoft.com/office/powerpoint/2010/main" val="97183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3A41EA-ABDE-4A00-916B-0315B127E279}"/>
              </a:ext>
            </a:extLst>
          </p:cNvPr>
          <p:cNvSpPr>
            <a:spLocks noGrp="1"/>
          </p:cNvSpPr>
          <p:nvPr>
            <p:ph type="title"/>
          </p:nvPr>
        </p:nvSpPr>
        <p:spPr/>
        <p:txBody>
          <a:bodyPr anchor="t"/>
          <a:lstStyle/>
          <a:p>
            <a:pPr algn="l"/>
            <a:r>
              <a:rPr lang="nl-BE" sz="4000" dirty="0" err="1"/>
              <a:t>Table</a:t>
            </a:r>
            <a:r>
              <a:rPr lang="nl-BE" sz="4000" dirty="0"/>
              <a:t> of contents</a:t>
            </a:r>
            <a:br>
              <a:rPr lang="nl-BE" sz="4000" dirty="0"/>
            </a:br>
            <a:r>
              <a:rPr lang="nl-BE" sz="4000" dirty="0"/>
              <a:t/>
            </a:r>
            <a:br>
              <a:rPr lang="nl-BE" sz="4000" dirty="0"/>
            </a:br>
            <a:r>
              <a:rPr lang="nl-BE" sz="3200" dirty="0"/>
              <a:t>1. </a:t>
            </a:r>
            <a:r>
              <a:rPr lang="nl-BE" sz="3200" dirty="0" err="1"/>
              <a:t>Introduction</a:t>
            </a:r>
            <a:r>
              <a:rPr lang="nl-BE" sz="3200" dirty="0"/>
              <a:t>								3</a:t>
            </a:r>
            <a:br>
              <a:rPr lang="nl-BE" sz="3200" dirty="0"/>
            </a:br>
            <a:r>
              <a:rPr lang="nl-BE" sz="3200" dirty="0"/>
              <a:t>2. </a:t>
            </a:r>
            <a:r>
              <a:rPr lang="nl-BE" sz="3200" dirty="0" err="1"/>
              <a:t>Good</a:t>
            </a:r>
            <a:r>
              <a:rPr lang="nl-BE" sz="3200" dirty="0"/>
              <a:t> </a:t>
            </a:r>
            <a:r>
              <a:rPr lang="nl-BE" sz="3200" dirty="0" err="1"/>
              <a:t>faith</a:t>
            </a:r>
            <a:r>
              <a:rPr lang="nl-BE" sz="3200" dirty="0"/>
              <a:t> in </a:t>
            </a:r>
            <a:r>
              <a:rPr lang="nl-BE" sz="3200" dirty="0" err="1"/>
              <a:t>domestic</a:t>
            </a:r>
            <a:r>
              <a:rPr lang="nl-BE" sz="3200" dirty="0"/>
              <a:t> </a:t>
            </a:r>
            <a:r>
              <a:rPr lang="nl-BE" sz="3200" dirty="0" err="1"/>
              <a:t>tax</a:t>
            </a:r>
            <a:r>
              <a:rPr lang="nl-BE" sz="3200" dirty="0"/>
              <a:t> </a:t>
            </a:r>
            <a:r>
              <a:rPr lang="nl-BE" sz="3200" dirty="0" err="1"/>
              <a:t>law</a:t>
            </a:r>
            <a:r>
              <a:rPr lang="nl-BE" sz="3200" dirty="0"/>
              <a:t>				6</a:t>
            </a:r>
            <a:br>
              <a:rPr lang="nl-BE" sz="3200" dirty="0"/>
            </a:br>
            <a:r>
              <a:rPr lang="nl-BE" sz="3200" dirty="0"/>
              <a:t>3. </a:t>
            </a:r>
            <a:r>
              <a:rPr lang="nl-BE" sz="3200" dirty="0" err="1"/>
              <a:t>Good</a:t>
            </a:r>
            <a:r>
              <a:rPr lang="nl-BE" sz="3200" dirty="0"/>
              <a:t> </a:t>
            </a:r>
            <a:r>
              <a:rPr lang="nl-BE" sz="3200" dirty="0" err="1"/>
              <a:t>faith</a:t>
            </a:r>
            <a:r>
              <a:rPr lang="nl-BE" sz="3200" dirty="0"/>
              <a:t> in </a:t>
            </a:r>
            <a:r>
              <a:rPr lang="nl-BE" sz="3200" dirty="0" err="1"/>
              <a:t>international</a:t>
            </a:r>
            <a:r>
              <a:rPr lang="nl-BE" sz="3200" dirty="0"/>
              <a:t> </a:t>
            </a:r>
            <a:r>
              <a:rPr lang="nl-BE" sz="3200" dirty="0" err="1"/>
              <a:t>tax</a:t>
            </a:r>
            <a:r>
              <a:rPr lang="nl-BE" sz="3200" dirty="0"/>
              <a:t> </a:t>
            </a:r>
            <a:r>
              <a:rPr lang="nl-BE" sz="3200" dirty="0" err="1"/>
              <a:t>law</a:t>
            </a:r>
            <a:r>
              <a:rPr lang="nl-BE" sz="3200" dirty="0"/>
              <a:t>			13</a:t>
            </a:r>
            <a:br>
              <a:rPr lang="nl-BE" sz="3200" dirty="0"/>
            </a:br>
            <a:r>
              <a:rPr lang="nl-BE" sz="3200" dirty="0"/>
              <a:t/>
            </a:r>
            <a:br>
              <a:rPr lang="nl-BE" sz="3200" dirty="0"/>
            </a:br>
            <a:r>
              <a:rPr lang="nl-BE" sz="3200" dirty="0"/>
              <a:t/>
            </a:r>
            <a:br>
              <a:rPr lang="nl-BE" sz="3200" dirty="0"/>
            </a:br>
            <a:r>
              <a:rPr lang="nl-BE" sz="2000" dirty="0"/>
              <a:t>General Reporters: </a:t>
            </a:r>
            <a:r>
              <a:rPr lang="en-US" sz="2000" dirty="0" err="1"/>
              <a:t>Sjoerd</a:t>
            </a:r>
            <a:r>
              <a:rPr lang="en-US" sz="2000" dirty="0"/>
              <a:t> </a:t>
            </a:r>
            <a:r>
              <a:rPr lang="en-US" sz="2000" dirty="0" err="1"/>
              <a:t>Douma</a:t>
            </a:r>
            <a:r>
              <a:rPr lang="en-US" sz="2000" dirty="0"/>
              <a:t> and Craig </a:t>
            </a:r>
            <a:r>
              <a:rPr lang="en-US" sz="2000" dirty="0" err="1"/>
              <a:t>Elliffe</a:t>
            </a:r>
            <a:r>
              <a:rPr lang="nl-BE" sz="4000" dirty="0"/>
              <a:t/>
            </a:r>
            <a:br>
              <a:rPr lang="nl-BE" sz="4000" dirty="0"/>
            </a:br>
            <a:endParaRPr lang="nl-BE" sz="4000" dirty="0"/>
          </a:p>
        </p:txBody>
      </p:sp>
      <p:sp>
        <p:nvSpPr>
          <p:cNvPr id="4" name="Slide Number Placeholder 3">
            <a:extLst>
              <a:ext uri="{FF2B5EF4-FFF2-40B4-BE49-F238E27FC236}">
                <a16:creationId xmlns:a16="http://schemas.microsoft.com/office/drawing/2014/main" id="{6311A765-C2E9-4E17-BF80-F7E810B6C308}"/>
              </a:ext>
            </a:extLst>
          </p:cNvPr>
          <p:cNvSpPr>
            <a:spLocks noGrp="1"/>
          </p:cNvSpPr>
          <p:nvPr>
            <p:ph type="sldNum" sz="quarter" idx="12"/>
          </p:nvPr>
        </p:nvSpPr>
        <p:spPr/>
        <p:txBody>
          <a:bodyPr/>
          <a:lstStyle/>
          <a:p>
            <a:fld id="{0A297500-7527-634B-90F4-69D0994C32B4}" type="slidenum">
              <a:rPr lang="nl-NL" smtClean="0"/>
              <a:t>2</a:t>
            </a:fld>
            <a:endParaRPr lang="nl-NL"/>
          </a:p>
        </p:txBody>
      </p:sp>
    </p:spTree>
    <p:extLst>
      <p:ext uri="{BB962C8B-B14F-4D97-AF65-F5344CB8AC3E}">
        <p14:creationId xmlns:p14="http://schemas.microsoft.com/office/powerpoint/2010/main" val="1980521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3A41EA-ABDE-4A00-916B-0315B127E279}"/>
              </a:ext>
            </a:extLst>
          </p:cNvPr>
          <p:cNvSpPr>
            <a:spLocks noGrp="1"/>
          </p:cNvSpPr>
          <p:nvPr>
            <p:ph type="title"/>
          </p:nvPr>
        </p:nvSpPr>
        <p:spPr/>
        <p:txBody>
          <a:bodyPr anchor="t"/>
          <a:lstStyle/>
          <a:p>
            <a:pPr algn="l"/>
            <a:r>
              <a:rPr lang="nl-BE" sz="2800" dirty="0" err="1"/>
              <a:t>Thanks</a:t>
            </a:r>
            <a:r>
              <a:rPr lang="nl-BE" sz="2800" dirty="0"/>
              <a:t> </a:t>
            </a:r>
            <a:r>
              <a:rPr lang="nl-BE" sz="2800" dirty="0" err="1"/>
              <a:t>for</a:t>
            </a:r>
            <a:r>
              <a:rPr lang="nl-BE" sz="2800" dirty="0"/>
              <a:t> </a:t>
            </a:r>
            <a:r>
              <a:rPr lang="nl-BE" sz="2800" dirty="0" err="1"/>
              <a:t>your</a:t>
            </a:r>
            <a:r>
              <a:rPr lang="nl-BE" sz="2800" dirty="0"/>
              <a:t> attention!</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u="sng" dirty="0"/>
              <a:t>Contact</a:t>
            </a:r>
            <a:r>
              <a:rPr lang="nl-BE" sz="2800" dirty="0"/>
              <a:t>:</a:t>
            </a:r>
            <a:br>
              <a:rPr lang="nl-BE" sz="2800" dirty="0"/>
            </a:br>
            <a:r>
              <a:rPr lang="nl-BE" sz="2800" dirty="0"/>
              <a:t>Prof. Dr. F. Debelva</a:t>
            </a:r>
            <a:br>
              <a:rPr lang="nl-BE" sz="2800" dirty="0"/>
            </a:br>
            <a:r>
              <a:rPr lang="nl-BE" sz="2800" dirty="0"/>
              <a:t>KU Leuven – Tax </a:t>
            </a:r>
            <a:r>
              <a:rPr lang="nl-BE" sz="2800" dirty="0" err="1"/>
              <a:t>Law</a:t>
            </a:r>
            <a:r>
              <a:rPr lang="nl-BE" sz="2800" dirty="0"/>
              <a:t> </a:t>
            </a:r>
            <a:r>
              <a:rPr lang="nl-BE" sz="2800" dirty="0" err="1"/>
              <a:t>Institute</a:t>
            </a:r>
            <a:r>
              <a:rPr lang="nl-BE" sz="2800" dirty="0"/>
              <a:t/>
            </a:r>
            <a:br>
              <a:rPr lang="nl-BE" sz="2800" dirty="0"/>
            </a:br>
            <a:r>
              <a:rPr lang="nl-BE" sz="2800" dirty="0"/>
              <a:t>filip.debelva@kuleuven.be</a:t>
            </a:r>
          </a:p>
        </p:txBody>
      </p:sp>
      <p:sp>
        <p:nvSpPr>
          <p:cNvPr id="4" name="Slide Number Placeholder 3">
            <a:extLst>
              <a:ext uri="{FF2B5EF4-FFF2-40B4-BE49-F238E27FC236}">
                <a16:creationId xmlns:a16="http://schemas.microsoft.com/office/drawing/2014/main" id="{6311A765-C2E9-4E17-BF80-F7E810B6C308}"/>
              </a:ext>
            </a:extLst>
          </p:cNvPr>
          <p:cNvSpPr>
            <a:spLocks noGrp="1"/>
          </p:cNvSpPr>
          <p:nvPr>
            <p:ph type="sldNum" sz="quarter" idx="12"/>
          </p:nvPr>
        </p:nvSpPr>
        <p:spPr/>
        <p:txBody>
          <a:bodyPr/>
          <a:lstStyle/>
          <a:p>
            <a:fld id="{0A297500-7527-634B-90F4-69D0994C32B4}" type="slidenum">
              <a:rPr lang="nl-NL" smtClean="0"/>
              <a:t>20</a:t>
            </a:fld>
            <a:endParaRPr lang="nl-NL"/>
          </a:p>
        </p:txBody>
      </p:sp>
    </p:spTree>
    <p:extLst>
      <p:ext uri="{BB962C8B-B14F-4D97-AF65-F5344CB8AC3E}">
        <p14:creationId xmlns:p14="http://schemas.microsoft.com/office/powerpoint/2010/main" val="135772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F5423-E57F-4A42-8D29-75E952AF357B}"/>
              </a:ext>
            </a:extLst>
          </p:cNvPr>
          <p:cNvSpPr>
            <a:spLocks noGrp="1"/>
          </p:cNvSpPr>
          <p:nvPr>
            <p:ph type="sldNum" sz="quarter" idx="12"/>
          </p:nvPr>
        </p:nvSpPr>
        <p:spPr/>
        <p:txBody>
          <a:bodyPr/>
          <a:lstStyle/>
          <a:p>
            <a:fld id="{0A297500-7527-634B-90F4-69D0994C32B4}" type="slidenum">
              <a:rPr lang="nl-NL" smtClean="0"/>
              <a:t>3</a:t>
            </a:fld>
            <a:endParaRPr lang="nl-NL"/>
          </a:p>
        </p:txBody>
      </p:sp>
      <p:sp>
        <p:nvSpPr>
          <p:cNvPr id="6" name="Title 5">
            <a:extLst>
              <a:ext uri="{FF2B5EF4-FFF2-40B4-BE49-F238E27FC236}">
                <a16:creationId xmlns:a16="http://schemas.microsoft.com/office/drawing/2014/main" id="{26B7FB32-1D48-4CA4-965F-00AC618F9C32}"/>
              </a:ext>
            </a:extLst>
          </p:cNvPr>
          <p:cNvSpPr>
            <a:spLocks noGrp="1"/>
          </p:cNvSpPr>
          <p:nvPr>
            <p:ph type="title"/>
          </p:nvPr>
        </p:nvSpPr>
        <p:spPr/>
        <p:txBody>
          <a:bodyPr/>
          <a:lstStyle/>
          <a:p>
            <a:r>
              <a:rPr lang="nl-BE" dirty="0"/>
              <a:t>1. </a:t>
            </a:r>
            <a:r>
              <a:rPr lang="nl-BE" dirty="0" err="1"/>
              <a:t>Introduction</a:t>
            </a:r>
            <a:endParaRPr lang="nl-BE" dirty="0"/>
          </a:p>
        </p:txBody>
      </p:sp>
    </p:spTree>
    <p:extLst>
      <p:ext uri="{BB962C8B-B14F-4D97-AF65-F5344CB8AC3E}">
        <p14:creationId xmlns:p14="http://schemas.microsoft.com/office/powerpoint/2010/main" val="392164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dirty="0">
                <a:solidFill>
                  <a:schemeClr val="accent1"/>
                </a:solidFill>
              </a:rPr>
              <a:t>Subjective</a:t>
            </a:r>
            <a:r>
              <a:rPr lang="en-US" sz="2100" dirty="0"/>
              <a:t> good faith: a party’s intentions affect the legal outcome (e.g. legitimate expectations)</a:t>
            </a:r>
          </a:p>
          <a:p>
            <a:r>
              <a:rPr lang="en-US" sz="2100" dirty="0">
                <a:solidFill>
                  <a:schemeClr val="accent1"/>
                </a:solidFill>
              </a:rPr>
              <a:t>Objective</a:t>
            </a:r>
            <a:r>
              <a:rPr lang="en-US" sz="2100" dirty="0"/>
              <a:t> good faith: requirements on legal relations (interpretation, application of contracts, treaties and legislation, e.g. art. 5.73 Civil Code)</a:t>
            </a:r>
          </a:p>
          <a:p>
            <a:r>
              <a:rPr lang="en-US" sz="2100" dirty="0"/>
              <a:t>Examples</a:t>
            </a:r>
          </a:p>
          <a:p>
            <a:pPr lvl="1"/>
            <a:r>
              <a:rPr lang="en-US" sz="2100" dirty="0"/>
              <a:t>Principle of legitimate expectations</a:t>
            </a:r>
          </a:p>
          <a:p>
            <a:pPr lvl="1"/>
            <a:r>
              <a:rPr lang="en-US" sz="2100" dirty="0"/>
              <a:t>Legal certainty</a:t>
            </a:r>
          </a:p>
          <a:p>
            <a:pPr lvl="1"/>
            <a:r>
              <a:rPr lang="en-US" sz="2100" dirty="0"/>
              <a:t>Non-retroactivity</a:t>
            </a:r>
          </a:p>
          <a:p>
            <a:pPr lvl="1"/>
            <a:r>
              <a:rPr lang="en-US" sz="2100" dirty="0"/>
              <a:t>Principles of good administration (fair play)</a:t>
            </a:r>
          </a:p>
          <a:p>
            <a:pPr lvl="1"/>
            <a:r>
              <a:rPr lang="en-US" sz="2100" dirty="0"/>
              <a:t>Principle of reciprocity</a:t>
            </a:r>
          </a:p>
          <a:p>
            <a:pPr lvl="1"/>
            <a:r>
              <a:rPr lang="en-US" sz="2100" dirty="0"/>
              <a:t>Pacta sunt </a:t>
            </a:r>
            <a:r>
              <a:rPr lang="en-US" sz="2100" dirty="0" err="1"/>
              <a:t>servanda</a:t>
            </a:r>
            <a:endParaRPr lang="nl-BE"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4</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1. </a:t>
            </a:r>
            <a:r>
              <a:rPr lang="nl-BE" dirty="0" err="1"/>
              <a:t>Introduction</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Legal bases</a:t>
            </a:r>
          </a:p>
        </p:txBody>
      </p:sp>
    </p:spTree>
    <p:extLst>
      <p:ext uri="{BB962C8B-B14F-4D97-AF65-F5344CB8AC3E}">
        <p14:creationId xmlns:p14="http://schemas.microsoft.com/office/powerpoint/2010/main" val="386186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5</a:t>
            </a:fld>
            <a:endParaRPr lang="nl-NL"/>
          </a:p>
        </p:txBody>
      </p:sp>
      <p:graphicFrame>
        <p:nvGraphicFramePr>
          <p:cNvPr id="2" name="Table 4">
            <a:extLst>
              <a:ext uri="{FF2B5EF4-FFF2-40B4-BE49-F238E27FC236}">
                <a16:creationId xmlns:a16="http://schemas.microsoft.com/office/drawing/2014/main" id="{ED95FE03-3F17-4907-B7A0-783616133EB3}"/>
              </a:ext>
            </a:extLst>
          </p:cNvPr>
          <p:cNvGraphicFramePr>
            <a:graphicFrameLocks noGrp="1"/>
          </p:cNvGraphicFramePr>
          <p:nvPr>
            <p:extLst>
              <p:ext uri="{D42A27DB-BD31-4B8C-83A1-F6EECF244321}">
                <p14:modId xmlns:p14="http://schemas.microsoft.com/office/powerpoint/2010/main" val="2784426403"/>
              </p:ext>
            </p:extLst>
          </p:nvPr>
        </p:nvGraphicFramePr>
        <p:xfrm>
          <a:off x="576000" y="136091"/>
          <a:ext cx="11160000" cy="5943600"/>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val="1601283251"/>
                    </a:ext>
                  </a:extLst>
                </a:gridCol>
                <a:gridCol w="5580000">
                  <a:extLst>
                    <a:ext uri="{9D8B030D-6E8A-4147-A177-3AD203B41FA5}">
                      <a16:colId xmlns:a16="http://schemas.microsoft.com/office/drawing/2014/main" val="4273061751"/>
                    </a:ext>
                  </a:extLst>
                </a:gridCol>
              </a:tblGrid>
              <a:tr h="355589">
                <a:tc gridSpan="2">
                  <a:txBody>
                    <a:bodyPr/>
                    <a:lstStyle/>
                    <a:p>
                      <a:r>
                        <a:rPr lang="nl-BE" dirty="0"/>
                        <a:t>Vraag 220 van 7 maart 2013 van mevr. Wouters (Vr. en Antw., Kamer, 2012-2013, nr. 107, blz. 216-217)</a:t>
                      </a:r>
                    </a:p>
                  </a:txBody>
                  <a:tcPr/>
                </a:tc>
                <a:tc hMerge="1">
                  <a:txBody>
                    <a:bodyPr/>
                    <a:lstStyle/>
                    <a:p>
                      <a:endParaRPr lang="nl-BE" dirty="0"/>
                    </a:p>
                  </a:txBody>
                  <a:tcPr/>
                </a:tc>
                <a:extLst>
                  <a:ext uri="{0D108BD9-81ED-4DB2-BD59-A6C34878D82A}">
                    <a16:rowId xmlns:a16="http://schemas.microsoft.com/office/drawing/2014/main" val="1602337680"/>
                  </a:ext>
                </a:extLst>
              </a:tr>
              <a:tr h="5541259">
                <a:tc>
                  <a:txBody>
                    <a:bodyPr/>
                    <a:lstStyle/>
                    <a:p>
                      <a:r>
                        <a:rPr lang="nl-BE" sz="1500" b="0" i="0" kern="1200" dirty="0">
                          <a:solidFill>
                            <a:schemeClr val="dk1"/>
                          </a:solidFill>
                          <a:effectLst/>
                          <a:latin typeface="+mn-lt"/>
                          <a:ea typeface="+mn-ea"/>
                          <a:cs typeface="+mn-cs"/>
                        </a:rPr>
                        <a:t>De "goede trouw" is de interne overtuiging van een persoon dat hij in een situatie verkeert die in overeenstemming is met de wet en het aanvoelt te handelen zonder iemand anders zijn rechten te schenden. […] </a:t>
                      </a:r>
                    </a:p>
                    <a:p>
                      <a:endParaRPr lang="nl-BE" sz="1500" b="0" i="0" kern="1200" dirty="0">
                        <a:solidFill>
                          <a:schemeClr val="dk1"/>
                        </a:solidFill>
                        <a:effectLst/>
                        <a:latin typeface="+mn-lt"/>
                        <a:ea typeface="+mn-ea"/>
                        <a:cs typeface="+mn-cs"/>
                      </a:endParaRPr>
                    </a:p>
                    <a:p>
                      <a:r>
                        <a:rPr lang="nl-BE" sz="1500" dirty="0"/>
                        <a:t>Er kan worden verwezen naar het nr. 444/22, </a:t>
                      </a:r>
                      <a:r>
                        <a:rPr lang="nl-BE" sz="1500" dirty="0" err="1"/>
                        <a:t>Com.IB</a:t>
                      </a:r>
                      <a:r>
                        <a:rPr lang="nl-BE" sz="1500" dirty="0"/>
                        <a:t> 92, dat […] dezelfde draagwijdte geeft aan de twee uitdrukkingen </a:t>
                      </a:r>
                      <a:r>
                        <a:rPr lang="nl-BE" sz="1500" b="1" dirty="0"/>
                        <a:t>"zonder het opzet de belasting te ontduiken" en "bij ontstentenis van kwade trouw"</a:t>
                      </a:r>
                      <a:r>
                        <a:rPr lang="nl-BE" sz="1500" dirty="0"/>
                        <a:t>. Het doel is voornamelijk om in het algemeen een onderscheid te maken tussen de belastingplichtige die in geval van overtreding slechts bij </a:t>
                      </a:r>
                      <a:r>
                        <a:rPr lang="nl-BE" sz="1500" b="1" dirty="0"/>
                        <a:t>vergissing, nalatigheid, onvoorzichtigheid</a:t>
                      </a:r>
                      <a:r>
                        <a:rPr lang="nl-BE" sz="1500" dirty="0"/>
                        <a:t>, enz. gehandeld heeft, en degene die daarentegen met </a:t>
                      </a:r>
                      <a:r>
                        <a:rPr lang="nl-BE" sz="1500" b="1" dirty="0"/>
                        <a:t>bedrieglijk oogmerk </a:t>
                      </a:r>
                      <a:r>
                        <a:rPr lang="nl-BE" sz="1500" dirty="0"/>
                        <a:t>heeft gehandeld.</a:t>
                      </a:r>
                    </a:p>
                    <a:p>
                      <a:endParaRPr lang="nl-BE" sz="1500" dirty="0"/>
                    </a:p>
                    <a:p>
                      <a:r>
                        <a:rPr lang="nl-BE" sz="1500" b="0" i="0" kern="1200" dirty="0">
                          <a:solidFill>
                            <a:schemeClr val="dk1"/>
                          </a:solidFill>
                          <a:effectLst/>
                          <a:latin typeface="+mn-lt"/>
                          <a:ea typeface="+mn-ea"/>
                          <a:cs typeface="+mn-cs"/>
                        </a:rPr>
                        <a:t>Een beroep doen op het gezond verstand van de taxatieambtenaar betekent niet dat de administratie ter zake beschikt over een onbeperkte macht, maar dat zij de afwezigheid van kwade trouw, m.a.w. de goede trouw, in elk afzonderlijk geval kan beoordelen, rekening houdende met </a:t>
                      </a:r>
                      <a:r>
                        <a:rPr lang="nl-BE" sz="1500" b="1" i="0" kern="1200" dirty="0">
                          <a:solidFill>
                            <a:schemeClr val="dk1"/>
                          </a:solidFill>
                          <a:effectLst/>
                          <a:latin typeface="+mn-lt"/>
                          <a:ea typeface="+mn-ea"/>
                          <a:cs typeface="+mn-cs"/>
                        </a:rPr>
                        <a:t>alle</a:t>
                      </a:r>
                      <a:r>
                        <a:rPr lang="nl-BE" sz="1500" b="0" i="0" kern="1200" dirty="0">
                          <a:solidFill>
                            <a:schemeClr val="dk1"/>
                          </a:solidFill>
                          <a:effectLst/>
                          <a:latin typeface="+mn-lt"/>
                          <a:ea typeface="+mn-ea"/>
                          <a:cs typeface="+mn-cs"/>
                        </a:rPr>
                        <a:t> </a:t>
                      </a:r>
                      <a:r>
                        <a:rPr lang="nl-BE" sz="1500" b="1" i="0" kern="1200" dirty="0">
                          <a:solidFill>
                            <a:schemeClr val="dk1"/>
                          </a:solidFill>
                          <a:effectLst/>
                          <a:latin typeface="+mn-lt"/>
                          <a:ea typeface="+mn-ea"/>
                          <a:cs typeface="+mn-cs"/>
                        </a:rPr>
                        <a:t>feitelijke elementen</a:t>
                      </a:r>
                      <a:r>
                        <a:rPr lang="nl-BE" sz="1500" b="0" i="0" kern="1200" dirty="0">
                          <a:solidFill>
                            <a:schemeClr val="dk1"/>
                          </a:solidFill>
                          <a:effectLst/>
                          <a:latin typeface="+mn-lt"/>
                          <a:ea typeface="+mn-ea"/>
                          <a:cs typeface="+mn-cs"/>
                        </a:rPr>
                        <a:t> waarover zij beschikt. Dienaangaande moet enerzijds voldoende soepelheid aan de dag worden gelegd om redelijkheid te garanderen en anderzijds elke willekeur of ongelijke behandeling uit te sluiten.</a:t>
                      </a:r>
                      <a:endParaRPr lang="nl-BE" sz="1500" dirty="0"/>
                    </a:p>
                  </a:txBody>
                  <a:tcPr/>
                </a:tc>
                <a:tc>
                  <a:txBody>
                    <a:bodyPr/>
                    <a:lstStyle/>
                    <a:p>
                      <a:r>
                        <a:rPr lang="fr-FR" sz="1500" dirty="0"/>
                        <a:t>La "bonne foi" est la conviction qu'a une personne de se trouver dans une situation conforme à la loi et la conscience d'agir sans léser les droits d'autrui. […] </a:t>
                      </a:r>
                    </a:p>
                    <a:p>
                      <a:endParaRPr lang="fr-FR" sz="1500" dirty="0"/>
                    </a:p>
                    <a:p>
                      <a:endParaRPr lang="fr-FR" sz="1500" dirty="0"/>
                    </a:p>
                    <a:p>
                      <a:r>
                        <a:rPr lang="fr-FR" sz="1500" dirty="0"/>
                        <a:t>On peut référer en la matière au n° 444/22 du Com.IR 1992 qui, […] donne la même portée aux deux expressions, "</a:t>
                      </a:r>
                      <a:r>
                        <a:rPr lang="fr-FR" sz="1500" b="1" dirty="0"/>
                        <a:t>sans intention d'éluder l'impôt</a:t>
                      </a:r>
                      <a:r>
                        <a:rPr lang="fr-FR" sz="1500" dirty="0"/>
                        <a:t>" et "</a:t>
                      </a:r>
                      <a:r>
                        <a:rPr lang="fr-FR" sz="1500" b="1" dirty="0"/>
                        <a:t>en l'absence de mauvaise foi</a:t>
                      </a:r>
                      <a:r>
                        <a:rPr lang="fr-FR" sz="1500" dirty="0"/>
                        <a:t>". Le but est essentiellement de distinguer, de manière générale, le contribuable qui, en commettant l'infraction, a agi simplement par </a:t>
                      </a:r>
                      <a:r>
                        <a:rPr lang="fr-FR" sz="1500" b="1" dirty="0"/>
                        <a:t>erreur, négligence, imprudence</a:t>
                      </a:r>
                      <a:r>
                        <a:rPr lang="fr-FR" sz="1500" dirty="0"/>
                        <a:t>, etc., de celui qui, au contraire a agi dans </a:t>
                      </a:r>
                      <a:r>
                        <a:rPr lang="fr-FR" sz="1500" b="1" dirty="0"/>
                        <a:t>un but frauduleux</a:t>
                      </a:r>
                      <a:r>
                        <a:rPr lang="fr-FR" sz="1500" dirty="0"/>
                        <a:t>.</a:t>
                      </a:r>
                    </a:p>
                    <a:p>
                      <a:endParaRPr lang="fr-FR" sz="1500" dirty="0"/>
                    </a:p>
                    <a:p>
                      <a:endParaRPr lang="fr-FR" sz="1500" dirty="0"/>
                    </a:p>
                    <a:p>
                      <a:endParaRPr lang="fr-FR" sz="1500" dirty="0"/>
                    </a:p>
                    <a:p>
                      <a:r>
                        <a:rPr lang="fr-FR" sz="1500" dirty="0"/>
                        <a:t>Faire appel au bon sens de l'agent taxateur ne signifie pas que l'administration dispose, en la matière, d'un pouvoir arbitraire, mais qu'elle peut apprécier l'absence de mauvaise foi, soit la bonne foi, dans chaque cas, en fonction de </a:t>
                      </a:r>
                      <a:r>
                        <a:rPr lang="fr-FR" sz="1500" b="1" dirty="0"/>
                        <a:t>tous les éléments de fait </a:t>
                      </a:r>
                      <a:r>
                        <a:rPr lang="fr-FR" sz="1500" dirty="0"/>
                        <a:t>dont elle dispose. Il faut, à cet égard, d'une part, préserver une souplesse suffisante pour garantir l'équité et, d'autre part, exclure tout arbitraire ou inégalité de traitement.</a:t>
                      </a:r>
                      <a:endParaRPr lang="nl-BE" sz="1500" dirty="0"/>
                    </a:p>
                  </a:txBody>
                  <a:tcPr/>
                </a:tc>
                <a:extLst>
                  <a:ext uri="{0D108BD9-81ED-4DB2-BD59-A6C34878D82A}">
                    <a16:rowId xmlns:a16="http://schemas.microsoft.com/office/drawing/2014/main" val="3575990505"/>
                  </a:ext>
                </a:extLst>
              </a:tr>
            </a:tbl>
          </a:graphicData>
        </a:graphic>
      </p:graphicFrame>
    </p:spTree>
    <p:extLst>
      <p:ext uri="{BB962C8B-B14F-4D97-AF65-F5344CB8AC3E}">
        <p14:creationId xmlns:p14="http://schemas.microsoft.com/office/powerpoint/2010/main" val="313302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F5423-E57F-4A42-8D29-75E952AF357B}"/>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6" name="Title 5">
            <a:extLst>
              <a:ext uri="{FF2B5EF4-FFF2-40B4-BE49-F238E27FC236}">
                <a16:creationId xmlns:a16="http://schemas.microsoft.com/office/drawing/2014/main" id="{26B7FB32-1D48-4CA4-965F-00AC618F9C32}"/>
              </a:ext>
            </a:extLst>
          </p:cNvPr>
          <p:cNvSpPr>
            <a:spLocks noGrp="1"/>
          </p:cNvSpPr>
          <p:nvPr>
            <p:ph type="title"/>
          </p:nvPr>
        </p:nvSpPr>
        <p:spPr/>
        <p:txBody>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Tree>
    <p:extLst>
      <p:ext uri="{BB962C8B-B14F-4D97-AF65-F5344CB8AC3E}">
        <p14:creationId xmlns:p14="http://schemas.microsoft.com/office/powerpoint/2010/main" val="262270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lnSpcReduction="10000"/>
          </a:bodyPr>
          <a:lstStyle/>
          <a:p>
            <a:r>
              <a:rPr lang="en-US" sz="2100" b="1" dirty="0"/>
              <a:t>Interpretation of domestic tax law</a:t>
            </a:r>
          </a:p>
          <a:p>
            <a:pPr lvl="1"/>
            <a:r>
              <a:rPr lang="en-US" sz="2100" dirty="0"/>
              <a:t>Principle of legality and right to property require </a:t>
            </a:r>
            <a:r>
              <a:rPr lang="en-US" sz="2100" dirty="0">
                <a:solidFill>
                  <a:schemeClr val="accent1"/>
                </a:solidFill>
              </a:rPr>
              <a:t>strict</a:t>
            </a:r>
            <a:r>
              <a:rPr lang="en-US" sz="2100" dirty="0"/>
              <a:t> interpretation</a:t>
            </a:r>
          </a:p>
          <a:p>
            <a:pPr lvl="1"/>
            <a:r>
              <a:rPr lang="en-US" sz="2100" dirty="0"/>
              <a:t>Note: only in case of lack of clarity or in case of ambiguity a rule should be interpreted (Cass. 17.03.1943)</a:t>
            </a:r>
          </a:p>
          <a:p>
            <a:pPr lvl="1"/>
            <a:r>
              <a:rPr lang="en-US" sz="2100" dirty="0"/>
              <a:t>When “usual” interpretation methods are insufficient: </a:t>
            </a:r>
            <a:r>
              <a:rPr lang="en-US" sz="2100" i="1" dirty="0"/>
              <a:t>In </a:t>
            </a:r>
            <a:r>
              <a:rPr lang="en-US" sz="2100" i="1" dirty="0" err="1"/>
              <a:t>dubio</a:t>
            </a:r>
            <a:r>
              <a:rPr lang="en-US" sz="2100" i="1" dirty="0"/>
              <a:t> contra </a:t>
            </a:r>
            <a:r>
              <a:rPr lang="en-US" sz="2100" i="1" dirty="0" err="1"/>
              <a:t>fiscum</a:t>
            </a:r>
            <a:r>
              <a:rPr lang="en-US" sz="2100" i="1" dirty="0"/>
              <a:t> </a:t>
            </a:r>
            <a:r>
              <a:rPr lang="en-US" sz="2100" dirty="0"/>
              <a:t>(or when applying exemptions: </a:t>
            </a:r>
            <a:r>
              <a:rPr lang="en-US" sz="2100" i="1" dirty="0"/>
              <a:t>in </a:t>
            </a:r>
            <a:r>
              <a:rPr lang="en-US" sz="2100" i="1" dirty="0" err="1"/>
              <a:t>dubio</a:t>
            </a:r>
            <a:r>
              <a:rPr lang="en-US" sz="2100" i="1" dirty="0"/>
              <a:t> pro </a:t>
            </a:r>
            <a:r>
              <a:rPr lang="en-US" sz="2100" i="1" dirty="0" err="1"/>
              <a:t>fisco</a:t>
            </a:r>
            <a:r>
              <a:rPr lang="en-US" sz="2100" dirty="0"/>
              <a:t>)</a:t>
            </a:r>
          </a:p>
          <a:p>
            <a:r>
              <a:rPr lang="en-US" sz="2100" b="1" dirty="0"/>
              <a:t>Retrospective or retroactive effect of new (tax) legislation</a:t>
            </a:r>
          </a:p>
          <a:p>
            <a:pPr lvl="1"/>
            <a:r>
              <a:rPr lang="en-US" sz="2100" dirty="0"/>
              <a:t>New legal rules have </a:t>
            </a:r>
            <a:r>
              <a:rPr lang="en-US" sz="2100" dirty="0">
                <a:solidFill>
                  <a:schemeClr val="accent1"/>
                </a:solidFill>
              </a:rPr>
              <a:t>retrospective</a:t>
            </a:r>
            <a:r>
              <a:rPr lang="en-US" sz="2100" dirty="0"/>
              <a:t> (or immediate effect): directly applicable to legal facts that have occurred after the rule has come into effect, including future legal ramifications of legal facts that have occurred in the past &gt; “unity of law” </a:t>
            </a:r>
          </a:p>
          <a:p>
            <a:pPr lvl="1"/>
            <a:r>
              <a:rPr lang="en-US" sz="2100" dirty="0">
                <a:solidFill>
                  <a:schemeClr val="accent1"/>
                </a:solidFill>
              </a:rPr>
              <a:t>Retroactivity</a:t>
            </a:r>
            <a:r>
              <a:rPr lang="en-US" sz="2100" dirty="0"/>
              <a:t>: prohibited by Civil Code (Art. 1.2 New Civil Code) – also applicable to tax legislation unless deviation thereof (Cass. 9.07.1931). </a:t>
            </a:r>
          </a:p>
          <a:p>
            <a:pPr lvl="2"/>
            <a:r>
              <a:rPr lang="en-US" sz="1700" dirty="0"/>
              <a:t>Practice: assessment in the light of principle of legal certainty &amp; legality - Constitutional Court allows retroactivity in case rule is indispensable to the public interest (e.g. </a:t>
            </a:r>
            <a:r>
              <a:rPr lang="en-US" sz="1700" dirty="0" err="1"/>
              <a:t>Const.C</a:t>
            </a:r>
            <a:r>
              <a:rPr lang="en-US" sz="1700" dirty="0"/>
              <a:t>. 30.10.2012)</a:t>
            </a:r>
          </a:p>
          <a:p>
            <a:pPr lvl="1"/>
            <a:endParaRPr lang="en-US" sz="2100" dirty="0"/>
          </a:p>
          <a:p>
            <a:endParaRPr lang="nl-BE"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7</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2.1. </a:t>
            </a:r>
            <a:r>
              <a:rPr lang="nl-BE" dirty="0" err="1"/>
              <a:t>Good</a:t>
            </a:r>
            <a:r>
              <a:rPr lang="nl-BE" dirty="0"/>
              <a:t> </a:t>
            </a:r>
            <a:r>
              <a:rPr lang="nl-BE" dirty="0" err="1"/>
              <a:t>faith</a:t>
            </a:r>
            <a:r>
              <a:rPr lang="nl-BE" dirty="0"/>
              <a:t> in </a:t>
            </a:r>
            <a:r>
              <a:rPr lang="nl-BE" dirty="0" err="1"/>
              <a:t>the</a:t>
            </a:r>
            <a:r>
              <a:rPr lang="nl-BE" dirty="0"/>
              <a:t> </a:t>
            </a:r>
            <a:r>
              <a:rPr lang="nl-BE" dirty="0" err="1"/>
              <a:t>enactment</a:t>
            </a:r>
            <a:r>
              <a:rPr lang="nl-BE" dirty="0"/>
              <a:t> of </a:t>
            </a:r>
            <a:r>
              <a:rPr lang="nl-BE" dirty="0" err="1"/>
              <a:t>laws</a:t>
            </a:r>
            <a:endParaRPr lang="nl-BE" dirty="0"/>
          </a:p>
        </p:txBody>
      </p:sp>
    </p:spTree>
    <p:extLst>
      <p:ext uri="{BB962C8B-B14F-4D97-AF65-F5344CB8AC3E}">
        <p14:creationId xmlns:p14="http://schemas.microsoft.com/office/powerpoint/2010/main" val="32936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fontScale="92500" lnSpcReduction="10000"/>
          </a:bodyPr>
          <a:lstStyle/>
          <a:p>
            <a:r>
              <a:rPr lang="en-US" sz="2100" b="1" dirty="0"/>
              <a:t>Clarity and certainty of tax legislation</a:t>
            </a:r>
          </a:p>
          <a:p>
            <a:pPr lvl="1"/>
            <a:r>
              <a:rPr lang="en-US" sz="2100" dirty="0"/>
              <a:t>The </a:t>
            </a:r>
            <a:r>
              <a:rPr lang="en-US" sz="2100" u="sng" dirty="0">
                <a:solidFill>
                  <a:schemeClr val="accent1"/>
                </a:solidFill>
              </a:rPr>
              <a:t>formal</a:t>
            </a:r>
            <a:r>
              <a:rPr lang="en-US" sz="2100" dirty="0"/>
              <a:t> </a:t>
            </a:r>
            <a:r>
              <a:rPr lang="en-US" sz="2100" dirty="0">
                <a:solidFill>
                  <a:schemeClr val="accent1"/>
                </a:solidFill>
              </a:rPr>
              <a:t>principle of legal certainty</a:t>
            </a:r>
            <a:r>
              <a:rPr lang="en-US" sz="2100" dirty="0"/>
              <a:t>: taxpayer should be able to ascertain his rights and obligations incumbent on him with due precision</a:t>
            </a:r>
          </a:p>
          <a:p>
            <a:pPr lvl="1"/>
            <a:r>
              <a:rPr lang="en-US" sz="2100" dirty="0"/>
              <a:t>Principle of ‘</a:t>
            </a:r>
            <a:r>
              <a:rPr lang="en-US" sz="2100" dirty="0">
                <a:solidFill>
                  <a:schemeClr val="accent1"/>
                </a:solidFill>
              </a:rPr>
              <a:t>minimal foreseeability</a:t>
            </a:r>
            <a:r>
              <a:rPr lang="en-US" sz="2100" dirty="0"/>
              <a:t>’ : clear tax laws, but the consequences of the law itself are unclear (e.g. Const. C. 27.05.2008, no. 86/2008) </a:t>
            </a:r>
          </a:p>
          <a:p>
            <a:pPr lvl="2"/>
            <a:r>
              <a:rPr lang="en-US" sz="1700" dirty="0"/>
              <a:t>&gt; case law has advanced a good faith test (Antwerp 24.02.2009, </a:t>
            </a:r>
            <a:r>
              <a:rPr lang="en-US" sz="1700" i="1" dirty="0"/>
              <a:t>FJF</a:t>
            </a:r>
            <a:r>
              <a:rPr lang="en-US" sz="1700" dirty="0"/>
              <a:t> 2009/216)</a:t>
            </a:r>
          </a:p>
          <a:p>
            <a:pPr lvl="1"/>
            <a:r>
              <a:rPr lang="en-US" sz="2100" dirty="0"/>
              <a:t>Unclear tax legislation can be challenged on the basis of </a:t>
            </a:r>
            <a:r>
              <a:rPr lang="en-US" sz="2100" dirty="0">
                <a:solidFill>
                  <a:schemeClr val="accent1"/>
                </a:solidFill>
              </a:rPr>
              <a:t>right to property</a:t>
            </a:r>
          </a:p>
          <a:p>
            <a:pPr lvl="2"/>
            <a:r>
              <a:rPr lang="en-US" sz="1700" dirty="0"/>
              <a:t>Clarity and certainty of tax legislation plays a role under first (lawfulness) and third (proportionality) prongs</a:t>
            </a:r>
          </a:p>
          <a:p>
            <a:pPr lvl="2"/>
            <a:r>
              <a:rPr lang="en-US" sz="1700" dirty="0"/>
              <a:t>ECtHR: in case of unclear tax legislation, the </a:t>
            </a:r>
            <a:r>
              <a:rPr lang="en-US" sz="1700" u="sng" dirty="0"/>
              <a:t>taxpayer should seek appropriate (legal) advice </a:t>
            </a:r>
            <a:r>
              <a:rPr lang="en-US" sz="1700" dirty="0"/>
              <a:t>(Yukos)</a:t>
            </a:r>
          </a:p>
          <a:p>
            <a:pPr lvl="2"/>
            <a:r>
              <a:rPr lang="en-US" sz="1700" dirty="0"/>
              <a:t>Cass. 4.06.2021: the taxpayer cannot claim that a tax provision is unclear insofar as that taxpayer has been </a:t>
            </a:r>
            <a:r>
              <a:rPr lang="en-US" sz="1700" u="sng" dirty="0"/>
              <a:t>advised by a tax lawyer </a:t>
            </a:r>
            <a:r>
              <a:rPr lang="en-US" sz="1700" dirty="0"/>
              <a:t>(!): </a:t>
            </a:r>
            <a:r>
              <a:rPr lang="en-US" sz="1700" i="1" dirty="0"/>
              <a:t>“</a:t>
            </a:r>
            <a:r>
              <a:rPr lang="nl-BE" sz="1700" i="1" dirty="0"/>
              <a:t>Door te oordelen dat in zoverre uit het belastingdossier blijkt dat de eiseres </a:t>
            </a:r>
            <a:r>
              <a:rPr lang="nl-BE" sz="1700" b="1" i="1" dirty="0"/>
              <a:t>door een advocaat fiscaalrechtelijk werd geadviseerd</a:t>
            </a:r>
            <a:r>
              <a:rPr lang="nl-BE" sz="1700" i="1" dirty="0"/>
              <a:t>, de belastingadministratie kon oordelen dat de wetgeving op het tijdstip van het sluiten van de leasingovereenkomst voor de eiseres duidelijk behoorde te zijn, oordeelt het arrest niet dat het niet toegelaten is als belastingplichtige zich te laten bijstaan door een fiscaal deskundige, maar geeft het wel te kennen dat de eiseres </a:t>
            </a:r>
            <a:r>
              <a:rPr lang="nl-BE" sz="1700" b="1" i="1" dirty="0"/>
              <a:t>met kennis van zaken de fiscale wetgeving heeft overtreden</a:t>
            </a:r>
            <a:r>
              <a:rPr lang="nl-BE" sz="1700" i="1" dirty="0"/>
              <a:t>. Op die grond kan het wettig oordelen dat de verdrievoudiging van de belasting en het opleggen van de maximum geldboete wettig en proportioneel is.”</a:t>
            </a:r>
            <a:endParaRPr lang="en-US" sz="1700" i="1" dirty="0"/>
          </a:p>
          <a:p>
            <a:pPr lvl="1"/>
            <a:endParaRPr lang="en-US" sz="2100" dirty="0"/>
          </a:p>
          <a:p>
            <a:endParaRPr lang="nl-BE"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8</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2.1. </a:t>
            </a:r>
            <a:r>
              <a:rPr lang="nl-BE" dirty="0" err="1"/>
              <a:t>Good</a:t>
            </a:r>
            <a:r>
              <a:rPr lang="nl-BE" dirty="0"/>
              <a:t> </a:t>
            </a:r>
            <a:r>
              <a:rPr lang="nl-BE" dirty="0" err="1"/>
              <a:t>faith</a:t>
            </a:r>
            <a:r>
              <a:rPr lang="nl-BE" dirty="0"/>
              <a:t> in </a:t>
            </a:r>
            <a:r>
              <a:rPr lang="nl-BE" dirty="0" err="1"/>
              <a:t>the</a:t>
            </a:r>
            <a:r>
              <a:rPr lang="nl-BE" dirty="0"/>
              <a:t> </a:t>
            </a:r>
            <a:r>
              <a:rPr lang="nl-BE" dirty="0" err="1"/>
              <a:t>enactment</a:t>
            </a:r>
            <a:r>
              <a:rPr lang="nl-BE" dirty="0"/>
              <a:t> of </a:t>
            </a:r>
            <a:r>
              <a:rPr lang="nl-BE" dirty="0" err="1"/>
              <a:t>laws</a:t>
            </a:r>
            <a:endParaRPr lang="nl-BE" dirty="0"/>
          </a:p>
        </p:txBody>
      </p:sp>
    </p:spTree>
    <p:extLst>
      <p:ext uri="{BB962C8B-B14F-4D97-AF65-F5344CB8AC3E}">
        <p14:creationId xmlns:p14="http://schemas.microsoft.com/office/powerpoint/2010/main" val="243287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77D8-04FF-40B9-9B0F-1BB7D10DB907}"/>
              </a:ext>
            </a:extLst>
          </p:cNvPr>
          <p:cNvSpPr>
            <a:spLocks noGrp="1"/>
          </p:cNvSpPr>
          <p:nvPr>
            <p:ph idx="1"/>
          </p:nvPr>
        </p:nvSpPr>
        <p:spPr/>
        <p:txBody>
          <a:bodyPr>
            <a:normAutofit/>
          </a:bodyPr>
          <a:lstStyle/>
          <a:p>
            <a:r>
              <a:rPr lang="en-US" sz="2100" b="1" dirty="0"/>
              <a:t>General anti-avoidance rules</a:t>
            </a:r>
          </a:p>
          <a:p>
            <a:pPr lvl="1"/>
            <a:r>
              <a:rPr lang="en-US" sz="2100" dirty="0"/>
              <a:t>Belgian GAARs inspired by (and modelled after) EU case law</a:t>
            </a:r>
          </a:p>
          <a:p>
            <a:pPr lvl="2"/>
            <a:r>
              <a:rPr lang="en-US" sz="1700" dirty="0"/>
              <a:t>(</a:t>
            </a:r>
            <a:r>
              <a:rPr lang="en-US" sz="1700" dirty="0" err="1"/>
              <a:t>i</a:t>
            </a:r>
            <a:r>
              <a:rPr lang="en-US" sz="1700" dirty="0"/>
              <a:t>) Taxpayer performs a legal act to obtain a tax advantage contrary to the purpose of the legislator</a:t>
            </a:r>
          </a:p>
          <a:p>
            <a:pPr lvl="2"/>
            <a:r>
              <a:rPr lang="en-US" sz="1700" dirty="0"/>
              <a:t>(ii) choice of form of the legal act has as its essential purpose the obtaining of a tax benefit</a:t>
            </a:r>
          </a:p>
          <a:p>
            <a:pPr lvl="1"/>
            <a:r>
              <a:rPr lang="en-US" sz="2100" dirty="0"/>
              <a:t>Links with good faith?</a:t>
            </a:r>
          </a:p>
          <a:p>
            <a:pPr lvl="2"/>
            <a:r>
              <a:rPr lang="en-US" sz="1700" dirty="0"/>
              <a:t>Initial burden of proof lies with tax administration &gt; presumption that taxpayer acts in good faith?</a:t>
            </a:r>
          </a:p>
          <a:p>
            <a:pPr lvl="2"/>
            <a:r>
              <a:rPr lang="en-US" sz="1700" dirty="0"/>
              <a:t>Counter-proof possible by taxpayer &gt; taxpayer can demonstrate that he was nevertheless acting in good faith?</a:t>
            </a:r>
          </a:p>
          <a:p>
            <a:pPr lvl="2"/>
            <a:r>
              <a:rPr lang="en-US" sz="1700" dirty="0"/>
              <a:t>Note: In case purpose of legislator is not sufficiently clear on the basis of the law (or the preparatory works), a GAAR cannot be applied (Const. C. 30.10.2013, no. 141/2014 &gt; see also Ghent 1.10.2020)</a:t>
            </a:r>
          </a:p>
          <a:p>
            <a:endParaRPr lang="nl-BE" sz="2100" dirty="0"/>
          </a:p>
        </p:txBody>
      </p:sp>
      <p:sp>
        <p:nvSpPr>
          <p:cNvPr id="3" name="Slide Number Placeholder 2">
            <a:extLst>
              <a:ext uri="{FF2B5EF4-FFF2-40B4-BE49-F238E27FC236}">
                <a16:creationId xmlns:a16="http://schemas.microsoft.com/office/drawing/2014/main" id="{7FBAB09F-A1E7-4FDF-ACDB-BA054D584F61}"/>
              </a:ext>
            </a:extLst>
          </p:cNvPr>
          <p:cNvSpPr>
            <a:spLocks noGrp="1"/>
          </p:cNvSpPr>
          <p:nvPr>
            <p:ph type="sldNum" sz="quarter" idx="12"/>
          </p:nvPr>
        </p:nvSpPr>
        <p:spPr/>
        <p:txBody>
          <a:bodyPr/>
          <a:lstStyle/>
          <a:p>
            <a:fld id="{CF179DAE-D0A6-40C3-B8BC-6A97C268D03A}" type="slidenum">
              <a:rPr lang="nl-NL" smtClean="0"/>
              <a:t>9</a:t>
            </a:fld>
            <a:endParaRPr lang="nl-NL"/>
          </a:p>
        </p:txBody>
      </p:sp>
      <p:sp>
        <p:nvSpPr>
          <p:cNvPr id="6" name="Title 5">
            <a:extLst>
              <a:ext uri="{FF2B5EF4-FFF2-40B4-BE49-F238E27FC236}">
                <a16:creationId xmlns:a16="http://schemas.microsoft.com/office/drawing/2014/main" id="{CCC9842D-FE34-4E20-9C72-8C277F699313}"/>
              </a:ext>
            </a:extLst>
          </p:cNvPr>
          <p:cNvSpPr>
            <a:spLocks noGrp="1"/>
          </p:cNvSpPr>
          <p:nvPr>
            <p:ph type="title"/>
          </p:nvPr>
        </p:nvSpPr>
        <p:spPr/>
        <p:txBody>
          <a:bodyPr>
            <a:normAutofit/>
          </a:bodyPr>
          <a:lstStyle/>
          <a:p>
            <a:r>
              <a:rPr lang="nl-BE" dirty="0"/>
              <a:t>2. </a:t>
            </a:r>
            <a:r>
              <a:rPr lang="nl-BE" dirty="0" err="1"/>
              <a:t>Good</a:t>
            </a:r>
            <a:r>
              <a:rPr lang="nl-BE" dirty="0"/>
              <a:t> </a:t>
            </a:r>
            <a:r>
              <a:rPr lang="nl-BE" dirty="0" err="1"/>
              <a:t>faith</a:t>
            </a:r>
            <a:r>
              <a:rPr lang="nl-BE" dirty="0"/>
              <a:t> in </a:t>
            </a:r>
            <a:r>
              <a:rPr lang="nl-BE" dirty="0" err="1"/>
              <a:t>domestic</a:t>
            </a:r>
            <a:r>
              <a:rPr lang="nl-BE" dirty="0"/>
              <a:t> </a:t>
            </a:r>
            <a:r>
              <a:rPr lang="nl-BE" dirty="0" err="1"/>
              <a:t>tax</a:t>
            </a:r>
            <a:r>
              <a:rPr lang="nl-BE" dirty="0"/>
              <a:t> </a:t>
            </a:r>
            <a:r>
              <a:rPr lang="nl-BE" dirty="0" err="1"/>
              <a:t>law</a:t>
            </a:r>
            <a:endParaRPr lang="nl-BE" dirty="0"/>
          </a:p>
        </p:txBody>
      </p:sp>
      <p:sp>
        <p:nvSpPr>
          <p:cNvPr id="4" name="Content Placeholder 3">
            <a:extLst>
              <a:ext uri="{FF2B5EF4-FFF2-40B4-BE49-F238E27FC236}">
                <a16:creationId xmlns:a16="http://schemas.microsoft.com/office/drawing/2014/main" id="{B4E75073-19F5-45AA-8D5D-39FE1D6343FC}"/>
              </a:ext>
            </a:extLst>
          </p:cNvPr>
          <p:cNvSpPr>
            <a:spLocks noGrp="1"/>
          </p:cNvSpPr>
          <p:nvPr>
            <p:ph sz="quarter" idx="13"/>
          </p:nvPr>
        </p:nvSpPr>
        <p:spPr/>
        <p:txBody>
          <a:bodyPr>
            <a:normAutofit/>
          </a:bodyPr>
          <a:lstStyle/>
          <a:p>
            <a:r>
              <a:rPr lang="nl-BE" dirty="0"/>
              <a:t>2.1. </a:t>
            </a:r>
            <a:r>
              <a:rPr lang="nl-BE" dirty="0" err="1"/>
              <a:t>Good</a:t>
            </a:r>
            <a:r>
              <a:rPr lang="nl-BE" dirty="0"/>
              <a:t> </a:t>
            </a:r>
            <a:r>
              <a:rPr lang="nl-BE" dirty="0" err="1"/>
              <a:t>faith</a:t>
            </a:r>
            <a:r>
              <a:rPr lang="nl-BE" dirty="0"/>
              <a:t> in </a:t>
            </a:r>
            <a:r>
              <a:rPr lang="nl-BE" dirty="0" err="1"/>
              <a:t>the</a:t>
            </a:r>
            <a:r>
              <a:rPr lang="nl-BE" dirty="0"/>
              <a:t> </a:t>
            </a:r>
            <a:r>
              <a:rPr lang="nl-BE" dirty="0" err="1"/>
              <a:t>enactment</a:t>
            </a:r>
            <a:r>
              <a:rPr lang="nl-BE" dirty="0"/>
              <a:t> of </a:t>
            </a:r>
            <a:r>
              <a:rPr lang="nl-BE" dirty="0" err="1"/>
              <a:t>laws</a:t>
            </a:r>
            <a:endParaRPr lang="nl-BE" dirty="0"/>
          </a:p>
        </p:txBody>
      </p:sp>
    </p:spTree>
    <p:extLst>
      <p:ext uri="{BB962C8B-B14F-4D97-AF65-F5344CB8AC3E}">
        <p14:creationId xmlns:p14="http://schemas.microsoft.com/office/powerpoint/2010/main" val="3039948158"/>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9F691BFA24345AD6B6433EBE2A9D4" ma:contentTypeVersion="15" ma:contentTypeDescription="Create a new document." ma:contentTypeScope="" ma:versionID="20cc96158cb42ee03fae45ed861828e2">
  <xsd:schema xmlns:xsd="http://www.w3.org/2001/XMLSchema" xmlns:xs="http://www.w3.org/2001/XMLSchema" xmlns:p="http://schemas.microsoft.com/office/2006/metadata/properties" xmlns:ns3="459f1691-580f-483d-8ffe-d43da28818dc" xmlns:ns4="e205f391-5409-4025-8e05-34624b8e2b60" targetNamespace="http://schemas.microsoft.com/office/2006/metadata/properties" ma:root="true" ma:fieldsID="da63b37eb696fa408360df5ce896e4a5" ns3:_="" ns4:_="">
    <xsd:import namespace="459f1691-580f-483d-8ffe-d43da28818dc"/>
    <xsd:import namespace="e205f391-5409-4025-8e05-34624b8e2b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f1691-580f-483d-8ffe-d43da2881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05f391-5409-4025-8e05-34624b8e2b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59f1691-580f-483d-8ffe-d43da28818dc" xsi:nil="true"/>
  </documentManagement>
</p:properties>
</file>

<file path=customXml/itemProps1.xml><?xml version="1.0" encoding="utf-8"?>
<ds:datastoreItem xmlns:ds="http://schemas.openxmlformats.org/officeDocument/2006/customXml" ds:itemID="{1F41C2AE-D283-4AD1-BFE6-A99280BD9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f1691-580f-483d-8ffe-d43da28818dc"/>
    <ds:schemaRef ds:uri="e205f391-5409-4025-8e05-34624b8e2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89FA01-63F4-42EF-8458-1C1812458FA4}">
  <ds:schemaRefs>
    <ds:schemaRef ds:uri="http://schemas.microsoft.com/sharepoint/v3/contenttype/forms"/>
  </ds:schemaRefs>
</ds:datastoreItem>
</file>

<file path=customXml/itemProps3.xml><?xml version="1.0" encoding="utf-8"?>
<ds:datastoreItem xmlns:ds="http://schemas.openxmlformats.org/officeDocument/2006/customXml" ds:itemID="{65AFE62C-1F59-43D4-AE87-94658D55702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e205f391-5409-4025-8e05-34624b8e2b60"/>
    <ds:schemaRef ds:uri="459f1691-580f-483d-8ffe-d43da28818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KU Leuven</Template>
  <TotalTime>0</TotalTime>
  <Words>2797</Words>
  <Application>Microsoft Office PowerPoint</Application>
  <PresentationFormat>Widescreen</PresentationFormat>
  <Paragraphs>201</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Roboto</vt:lpstr>
      <vt:lpstr>KU Leuven</vt:lpstr>
      <vt:lpstr>KU Leuven Sedes</vt:lpstr>
      <vt:lpstr>The principle of good faith in domestic and international tax law</vt:lpstr>
      <vt:lpstr>Table of contents  1. Introduction        3 2. Good faith in domestic tax law    6 3. Good faith in international tax law   13   General Reporters: Sjoerd Douma and Craig Elliffe </vt:lpstr>
      <vt:lpstr>1. Introduction</vt:lpstr>
      <vt:lpstr>1. Introduction</vt:lpstr>
      <vt:lpstr>PowerPoint Presentation</vt:lpstr>
      <vt:lpstr>2. Good faith in domestic tax law</vt:lpstr>
      <vt:lpstr>2. Good faith in domestic tax law</vt:lpstr>
      <vt:lpstr>2. Good faith in domestic tax law</vt:lpstr>
      <vt:lpstr>2. Good faith in domestic tax law</vt:lpstr>
      <vt:lpstr>2. Good faith in domestic tax law</vt:lpstr>
      <vt:lpstr>2. Good faith in domestic tax law</vt:lpstr>
      <vt:lpstr>2. Good faith in domestic tax law</vt:lpstr>
      <vt:lpstr>3. Good faith in international tax law</vt:lpstr>
      <vt:lpstr>3. Good faith in international tax law</vt:lpstr>
      <vt:lpstr>3. Good faith in international tax law</vt:lpstr>
      <vt:lpstr>3. Good faith in international tax law</vt:lpstr>
      <vt:lpstr>3. Good faith in international tax law</vt:lpstr>
      <vt:lpstr>3. Good faith in international tax law</vt:lpstr>
      <vt:lpstr>3. Good faith in international tax law</vt:lpstr>
      <vt:lpstr>Thanks for your attention!       Contact: Prof. Dr. F. Debelva KU Leuven – Tax Law Institute filip.debelva@kuleuven.be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2023-03-27T15:44:38Z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2022-01-30T14:27:07Z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5af73a9b-893d-42f6-b269-1bbe683ecf64</vt:lpwstr>
  </property>
  <property fmtid="{D5CDD505-2E9C-101B-9397-08002B2CF9AE}" pid="8" name="MSIP_Label_ea60d57e-af5b-4752-ac57-3e4f28ca11dc_ContentBits">
    <vt:lpwstr>0</vt:lpwstr>
  </property>
  <property fmtid="{D5CDD505-2E9C-101B-9397-08002B2CF9AE}" pid="9" name="ContentTypeId">
    <vt:lpwstr>0x0101000359F691BFA24345AD6B6433EBE2A9D4</vt:lpwstr>
  </property>
</Properties>
</file>